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26" r:id="rId6"/>
  </p:sldMasterIdLst>
  <p:notesMasterIdLst>
    <p:notesMasterId r:id="rId151"/>
  </p:notesMasterIdLst>
  <p:sldIdLst>
    <p:sldId id="256" r:id="rId7"/>
    <p:sldId id="257" r:id="rId8"/>
    <p:sldId id="419"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300" r:id="rId23"/>
    <p:sldId id="301" r:id="rId24"/>
    <p:sldId id="302" r:id="rId25"/>
    <p:sldId id="303" r:id="rId26"/>
    <p:sldId id="304" r:id="rId27"/>
    <p:sldId id="305" r:id="rId28"/>
    <p:sldId id="306" r:id="rId29"/>
    <p:sldId id="307" r:id="rId30"/>
    <p:sldId id="308" r:id="rId31"/>
    <p:sldId id="309"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50" r:id="rId83"/>
    <p:sldId id="351" r:id="rId84"/>
    <p:sldId id="352" r:id="rId85"/>
    <p:sldId id="353" r:id="rId86"/>
    <p:sldId id="354" r:id="rId87"/>
    <p:sldId id="355"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56"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 id="409" r:id="rId142"/>
    <p:sldId id="410" r:id="rId143"/>
    <p:sldId id="411" r:id="rId144"/>
    <p:sldId id="412" r:id="rId145"/>
    <p:sldId id="413" r:id="rId146"/>
    <p:sldId id="414" r:id="rId147"/>
    <p:sldId id="415" r:id="rId148"/>
    <p:sldId id="416" r:id="rId149"/>
    <p:sldId id="417"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1D8907-1E15-40DC-B206-CD403BF2E7A9}">
          <p14:sldIdLst>
            <p14:sldId id="256"/>
          </p14:sldIdLst>
        </p14:section>
        <p14:section name="DACA" id="{2B80D671-7C52-4F6F-AE00-29836256C8C5}">
          <p14:sldIdLst>
            <p14:sldId id="257"/>
            <p14:sldId id="419"/>
            <p14:sldId id="258"/>
            <p14:sldId id="259"/>
            <p14:sldId id="260"/>
            <p14:sldId id="261"/>
            <p14:sldId id="262"/>
            <p14:sldId id="263"/>
            <p14:sldId id="264"/>
            <p14:sldId id="265"/>
            <p14:sldId id="266"/>
            <p14:sldId id="267"/>
            <p14:sldId id="268"/>
            <p14:sldId id="269"/>
            <p14:sldId id="270"/>
          </p14:sldIdLst>
        </p14:section>
        <p14:section name="I-130" id="{5AFA8991-EFA0-4BAF-AF88-17C3B20C52DF}">
          <p14:sldIdLst>
            <p14:sldId id="300"/>
            <p14:sldId id="301"/>
            <p14:sldId id="302"/>
            <p14:sldId id="303"/>
            <p14:sldId id="304"/>
            <p14:sldId id="305"/>
            <p14:sldId id="306"/>
            <p14:sldId id="307"/>
            <p14:sldId id="308"/>
            <p14:sldId id="309"/>
          </p14:sldIdLst>
        </p14:section>
        <p14:section name="I-129F" id="{A68307ED-6A1B-4453-B9AE-70D2A0D741B3}">
          <p14:sldIdLst>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Lst>
        </p14:section>
        <p14:section name="I-539" id="{2710B8D1-4865-41AB-8282-33B16BA7CBDD}">
          <p14:sldIdLst>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Lst>
        </p14:section>
        <p14:section name="Employment" id="{CB30A1C0-5746-44E3-B85D-E14009F4BE9A}">
          <p14:sldIdLst>
            <p14:sldId id="350"/>
            <p14:sldId id="351"/>
            <p14:sldId id="352"/>
            <p14:sldId id="353"/>
            <p14:sldId id="354"/>
            <p14:sldId id="355"/>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56"/>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20" y="-3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4FF11-9B41-4448-A12F-BBF14898108A}" type="datetimeFigureOut">
              <a:rPr lang="en-US" smtClean="0"/>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012F9-8622-4CD1-9BEE-568BC359DED8}" type="slidenum">
              <a:rPr lang="en-US" smtClean="0"/>
              <a:t>‹#›</a:t>
            </a:fld>
            <a:endParaRPr lang="en-US"/>
          </a:p>
        </p:txBody>
      </p:sp>
    </p:spTree>
    <p:extLst>
      <p:ext uri="{BB962C8B-B14F-4D97-AF65-F5344CB8AC3E}">
        <p14:creationId xmlns:p14="http://schemas.microsoft.com/office/powerpoint/2010/main" val="27186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altLang="en-US" smtClean="0"/>
          </a:p>
        </p:txBody>
      </p:sp>
      <p:sp>
        <p:nvSpPr>
          <p:cNvPr id="18436"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365729A6-DEB0-4ABB-B8A8-82F23A09D2C5}" type="slidenum">
              <a:rPr lang="en-US" altLang="en-US" sz="1200">
                <a:solidFill>
                  <a:prstClr val="black"/>
                </a:solidFill>
                <a:latin typeface="Times"/>
              </a:rPr>
              <a:pPr/>
              <a:t>2</a:t>
            </a:fld>
            <a:endParaRPr lang="en-US" altLang="en-US" sz="1200">
              <a:solidFill>
                <a:prstClr val="black"/>
              </a:solidFill>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5AD1A-0204-4C1B-978C-8F0C7129B4A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6524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CB5AD1A-0204-4C1B-978C-8F0C7129B4A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369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5AD1A-0204-4C1B-978C-8F0C7129B4A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3002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CB5AD1A-0204-4C1B-978C-8F0C7129B4A5}" type="slidenum">
              <a:rPr lang="en-US">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2598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altLang="en-US" smtClean="0"/>
          </a:p>
        </p:txBody>
      </p:sp>
      <p:sp>
        <p:nvSpPr>
          <p:cNvPr id="18436"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365729A6-DEB0-4ABB-B8A8-82F23A09D2C5}" type="slidenum">
              <a:rPr lang="en-US" altLang="en-US" sz="1200">
                <a:solidFill>
                  <a:prstClr val="black"/>
                </a:solidFill>
                <a:latin typeface="Times"/>
              </a:rPr>
              <a:pPr/>
              <a:t>3</a:t>
            </a:fld>
            <a:endParaRPr lang="en-US" altLang="en-US" sz="1200">
              <a:solidFill>
                <a:prstClr val="black"/>
              </a:solidFill>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altLang="en-US" smtClean="0"/>
          </a:p>
        </p:txBody>
      </p:sp>
      <p:sp>
        <p:nvSpPr>
          <p:cNvPr id="33796" name="Slide Number Placeholder 3"/>
          <p:cNvSpPr>
            <a:spLocks noGrp="1"/>
          </p:cNvSpPr>
          <p:nvPr>
            <p:ph type="sldNum" sz="quarter" idx="5"/>
          </p:nvPr>
        </p:nvSpPr>
        <p:spPr>
          <a:noFill/>
        </p:spPr>
        <p:txBody>
          <a:bodyPr/>
          <a:lstStyle>
            <a:lvl1pPr defTabSz="890034">
              <a:defRPr sz="2400">
                <a:solidFill>
                  <a:schemeClr val="tx1"/>
                </a:solidFill>
                <a:latin typeface="Arial" charset="0"/>
              </a:defRPr>
            </a:lvl1pPr>
            <a:lvl2pPr marL="741167" indent="-285064" defTabSz="890034">
              <a:defRPr sz="2400">
                <a:solidFill>
                  <a:schemeClr val="tx1"/>
                </a:solidFill>
                <a:latin typeface="Arial" charset="0"/>
              </a:defRPr>
            </a:lvl2pPr>
            <a:lvl3pPr marL="1140257" indent="-228051" defTabSz="890034">
              <a:defRPr sz="2400">
                <a:solidFill>
                  <a:schemeClr val="tx1"/>
                </a:solidFill>
                <a:latin typeface="Arial" charset="0"/>
              </a:defRPr>
            </a:lvl3pPr>
            <a:lvl4pPr marL="1596360" indent="-228051" defTabSz="890034">
              <a:defRPr sz="2400">
                <a:solidFill>
                  <a:schemeClr val="tx1"/>
                </a:solidFill>
                <a:latin typeface="Arial" charset="0"/>
              </a:defRPr>
            </a:lvl4pPr>
            <a:lvl5pPr marL="2052462" indent="-228051" defTabSz="890034">
              <a:defRPr sz="2400">
                <a:solidFill>
                  <a:schemeClr val="tx1"/>
                </a:solidFill>
                <a:latin typeface="Arial" charset="0"/>
              </a:defRPr>
            </a:lvl5pPr>
            <a:lvl6pPr marL="2508565" indent="-228051" defTabSz="890034" eaLnBrk="0" fontAlgn="base" hangingPunct="0">
              <a:spcBef>
                <a:spcPct val="0"/>
              </a:spcBef>
              <a:spcAft>
                <a:spcPct val="0"/>
              </a:spcAft>
              <a:defRPr sz="2400">
                <a:solidFill>
                  <a:schemeClr val="tx1"/>
                </a:solidFill>
                <a:latin typeface="Arial" charset="0"/>
              </a:defRPr>
            </a:lvl6pPr>
            <a:lvl7pPr marL="2964668" indent="-228051" defTabSz="890034" eaLnBrk="0" fontAlgn="base" hangingPunct="0">
              <a:spcBef>
                <a:spcPct val="0"/>
              </a:spcBef>
              <a:spcAft>
                <a:spcPct val="0"/>
              </a:spcAft>
              <a:defRPr sz="2400">
                <a:solidFill>
                  <a:schemeClr val="tx1"/>
                </a:solidFill>
                <a:latin typeface="Arial" charset="0"/>
              </a:defRPr>
            </a:lvl7pPr>
            <a:lvl8pPr marL="3420770" indent="-228051" defTabSz="890034" eaLnBrk="0" fontAlgn="base" hangingPunct="0">
              <a:spcBef>
                <a:spcPct val="0"/>
              </a:spcBef>
              <a:spcAft>
                <a:spcPct val="0"/>
              </a:spcAft>
              <a:defRPr sz="2400">
                <a:solidFill>
                  <a:schemeClr val="tx1"/>
                </a:solidFill>
                <a:latin typeface="Arial" charset="0"/>
              </a:defRPr>
            </a:lvl8pPr>
            <a:lvl9pPr marL="3876873" indent="-228051" defTabSz="890034" eaLnBrk="0" fontAlgn="base" hangingPunct="0">
              <a:spcBef>
                <a:spcPct val="0"/>
              </a:spcBef>
              <a:spcAft>
                <a:spcPct val="0"/>
              </a:spcAft>
              <a:defRPr sz="2400">
                <a:solidFill>
                  <a:schemeClr val="tx1"/>
                </a:solidFill>
                <a:latin typeface="Arial" charset="0"/>
              </a:defRPr>
            </a:lvl9pPr>
          </a:lstStyle>
          <a:p>
            <a:fld id="{725D289F-C237-4A3E-9FCC-92B280DF8560}" type="slidenum">
              <a:rPr lang="en-US" altLang="en-US" sz="1200">
                <a:solidFill>
                  <a:prstClr val="black"/>
                </a:solidFill>
                <a:latin typeface="Times"/>
              </a:rPr>
              <a:pPr/>
              <a:t>27</a:t>
            </a:fld>
            <a:endParaRPr lang="en-US" altLang="en-US" sz="1200">
              <a:solidFill>
                <a:prstClr val="black"/>
              </a:solidFill>
              <a:latin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b="1" dirty="0" smtClean="0"/>
          </a:p>
        </p:txBody>
      </p:sp>
      <p:sp>
        <p:nvSpPr>
          <p:cNvPr id="34820" name="Slide Number Placeholder 3"/>
          <p:cNvSpPr>
            <a:spLocks noGrp="1"/>
          </p:cNvSpPr>
          <p:nvPr>
            <p:ph type="sldNum" sz="quarter" idx="5"/>
          </p:nvPr>
        </p:nvSpPr>
        <p:spPr>
          <a:noFill/>
        </p:spPr>
        <p:txBody>
          <a:bodyPr/>
          <a:lstStyle>
            <a:lvl1pPr defTabSz="890034">
              <a:defRPr sz="2400">
                <a:solidFill>
                  <a:schemeClr val="tx1"/>
                </a:solidFill>
                <a:latin typeface="Arial" charset="0"/>
              </a:defRPr>
            </a:lvl1pPr>
            <a:lvl2pPr marL="741167" indent="-285064" defTabSz="890034">
              <a:defRPr sz="2400">
                <a:solidFill>
                  <a:schemeClr val="tx1"/>
                </a:solidFill>
                <a:latin typeface="Arial" charset="0"/>
              </a:defRPr>
            </a:lvl2pPr>
            <a:lvl3pPr marL="1140257" indent="-228051" defTabSz="890034">
              <a:defRPr sz="2400">
                <a:solidFill>
                  <a:schemeClr val="tx1"/>
                </a:solidFill>
                <a:latin typeface="Arial" charset="0"/>
              </a:defRPr>
            </a:lvl3pPr>
            <a:lvl4pPr marL="1596360" indent="-228051" defTabSz="890034">
              <a:defRPr sz="2400">
                <a:solidFill>
                  <a:schemeClr val="tx1"/>
                </a:solidFill>
                <a:latin typeface="Arial" charset="0"/>
              </a:defRPr>
            </a:lvl4pPr>
            <a:lvl5pPr marL="2052462" indent="-228051" defTabSz="890034">
              <a:defRPr sz="2400">
                <a:solidFill>
                  <a:schemeClr val="tx1"/>
                </a:solidFill>
                <a:latin typeface="Arial" charset="0"/>
              </a:defRPr>
            </a:lvl5pPr>
            <a:lvl6pPr marL="2508565" indent="-228051" defTabSz="890034" eaLnBrk="0" fontAlgn="base" hangingPunct="0">
              <a:spcBef>
                <a:spcPct val="0"/>
              </a:spcBef>
              <a:spcAft>
                <a:spcPct val="0"/>
              </a:spcAft>
              <a:defRPr sz="2400">
                <a:solidFill>
                  <a:schemeClr val="tx1"/>
                </a:solidFill>
                <a:latin typeface="Arial" charset="0"/>
              </a:defRPr>
            </a:lvl6pPr>
            <a:lvl7pPr marL="2964668" indent="-228051" defTabSz="890034" eaLnBrk="0" fontAlgn="base" hangingPunct="0">
              <a:spcBef>
                <a:spcPct val="0"/>
              </a:spcBef>
              <a:spcAft>
                <a:spcPct val="0"/>
              </a:spcAft>
              <a:defRPr sz="2400">
                <a:solidFill>
                  <a:schemeClr val="tx1"/>
                </a:solidFill>
                <a:latin typeface="Arial" charset="0"/>
              </a:defRPr>
            </a:lvl7pPr>
            <a:lvl8pPr marL="3420770" indent="-228051" defTabSz="890034" eaLnBrk="0" fontAlgn="base" hangingPunct="0">
              <a:spcBef>
                <a:spcPct val="0"/>
              </a:spcBef>
              <a:spcAft>
                <a:spcPct val="0"/>
              </a:spcAft>
              <a:defRPr sz="2400">
                <a:solidFill>
                  <a:schemeClr val="tx1"/>
                </a:solidFill>
                <a:latin typeface="Arial" charset="0"/>
              </a:defRPr>
            </a:lvl8pPr>
            <a:lvl9pPr marL="3876873" indent="-228051" defTabSz="890034" eaLnBrk="0" fontAlgn="base" hangingPunct="0">
              <a:spcBef>
                <a:spcPct val="0"/>
              </a:spcBef>
              <a:spcAft>
                <a:spcPct val="0"/>
              </a:spcAft>
              <a:defRPr sz="2400">
                <a:solidFill>
                  <a:schemeClr val="tx1"/>
                </a:solidFill>
                <a:latin typeface="Arial" charset="0"/>
              </a:defRPr>
            </a:lvl9pPr>
          </a:lstStyle>
          <a:p>
            <a:fld id="{E7CE338E-326E-463F-A856-CAC298C72604}" type="slidenum">
              <a:rPr lang="en-US" altLang="en-US" sz="1200">
                <a:solidFill>
                  <a:prstClr val="black"/>
                </a:solidFill>
                <a:latin typeface="Times"/>
              </a:rPr>
              <a:pPr/>
              <a:t>28</a:t>
            </a:fld>
            <a:endParaRPr lang="en-US" altLang="en-US" sz="1200">
              <a:solidFill>
                <a:prstClr val="black"/>
              </a:solidFill>
              <a:latin typeface="Time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pPr defTabSz="913790"/>
            <a:r>
              <a:rPr lang="en-US" altLang="en-US" b="1" smtClean="0"/>
              <a:t>Read word for word to audience</a:t>
            </a:r>
          </a:p>
        </p:txBody>
      </p:sp>
      <p:sp>
        <p:nvSpPr>
          <p:cNvPr id="35844" name="Slide Number Placeholder 3"/>
          <p:cNvSpPr>
            <a:spLocks noGrp="1"/>
          </p:cNvSpPr>
          <p:nvPr>
            <p:ph type="sldNum" sz="quarter" idx="5"/>
          </p:nvPr>
        </p:nvSpPr>
        <p:spPr>
          <a:noFill/>
        </p:spPr>
        <p:txBody>
          <a:bodyPr/>
          <a:lstStyle>
            <a:lvl1pPr defTabSz="890034">
              <a:defRPr sz="2400">
                <a:solidFill>
                  <a:schemeClr val="tx1"/>
                </a:solidFill>
                <a:latin typeface="Arial" charset="0"/>
              </a:defRPr>
            </a:lvl1pPr>
            <a:lvl2pPr marL="741167" indent="-285064" defTabSz="890034">
              <a:defRPr sz="2400">
                <a:solidFill>
                  <a:schemeClr val="tx1"/>
                </a:solidFill>
                <a:latin typeface="Arial" charset="0"/>
              </a:defRPr>
            </a:lvl2pPr>
            <a:lvl3pPr marL="1140257" indent="-228051" defTabSz="890034">
              <a:defRPr sz="2400">
                <a:solidFill>
                  <a:schemeClr val="tx1"/>
                </a:solidFill>
                <a:latin typeface="Arial" charset="0"/>
              </a:defRPr>
            </a:lvl3pPr>
            <a:lvl4pPr marL="1596360" indent="-228051" defTabSz="890034">
              <a:defRPr sz="2400">
                <a:solidFill>
                  <a:schemeClr val="tx1"/>
                </a:solidFill>
                <a:latin typeface="Arial" charset="0"/>
              </a:defRPr>
            </a:lvl4pPr>
            <a:lvl5pPr marL="2052462" indent="-228051" defTabSz="890034">
              <a:defRPr sz="2400">
                <a:solidFill>
                  <a:schemeClr val="tx1"/>
                </a:solidFill>
                <a:latin typeface="Arial" charset="0"/>
              </a:defRPr>
            </a:lvl5pPr>
            <a:lvl6pPr marL="2508565" indent="-228051" defTabSz="890034" eaLnBrk="0" fontAlgn="base" hangingPunct="0">
              <a:spcBef>
                <a:spcPct val="0"/>
              </a:spcBef>
              <a:spcAft>
                <a:spcPct val="0"/>
              </a:spcAft>
              <a:defRPr sz="2400">
                <a:solidFill>
                  <a:schemeClr val="tx1"/>
                </a:solidFill>
                <a:latin typeface="Arial" charset="0"/>
              </a:defRPr>
            </a:lvl6pPr>
            <a:lvl7pPr marL="2964668" indent="-228051" defTabSz="890034" eaLnBrk="0" fontAlgn="base" hangingPunct="0">
              <a:spcBef>
                <a:spcPct val="0"/>
              </a:spcBef>
              <a:spcAft>
                <a:spcPct val="0"/>
              </a:spcAft>
              <a:defRPr sz="2400">
                <a:solidFill>
                  <a:schemeClr val="tx1"/>
                </a:solidFill>
                <a:latin typeface="Arial" charset="0"/>
              </a:defRPr>
            </a:lvl7pPr>
            <a:lvl8pPr marL="3420770" indent="-228051" defTabSz="890034" eaLnBrk="0" fontAlgn="base" hangingPunct="0">
              <a:spcBef>
                <a:spcPct val="0"/>
              </a:spcBef>
              <a:spcAft>
                <a:spcPct val="0"/>
              </a:spcAft>
              <a:defRPr sz="2400">
                <a:solidFill>
                  <a:schemeClr val="tx1"/>
                </a:solidFill>
                <a:latin typeface="Arial" charset="0"/>
              </a:defRPr>
            </a:lvl8pPr>
            <a:lvl9pPr marL="3876873" indent="-228051" defTabSz="890034" eaLnBrk="0" fontAlgn="base" hangingPunct="0">
              <a:spcBef>
                <a:spcPct val="0"/>
              </a:spcBef>
              <a:spcAft>
                <a:spcPct val="0"/>
              </a:spcAft>
              <a:defRPr sz="2400">
                <a:solidFill>
                  <a:schemeClr val="tx1"/>
                </a:solidFill>
                <a:latin typeface="Arial" charset="0"/>
              </a:defRPr>
            </a:lvl9pPr>
          </a:lstStyle>
          <a:p>
            <a:fld id="{C1A0AE69-2B69-4526-9E02-9E6FE75C1A1F}" type="slidenum">
              <a:rPr lang="en-US" altLang="en-US" sz="1200">
                <a:solidFill>
                  <a:prstClr val="black"/>
                </a:solidFill>
                <a:latin typeface="Times"/>
              </a:rPr>
              <a:pPr/>
              <a:t>29</a:t>
            </a:fld>
            <a:endParaRPr lang="en-US" altLang="en-US" sz="1200">
              <a:solidFill>
                <a:prstClr val="black"/>
              </a:solidFill>
              <a:latin typeface="Time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smtClean="0"/>
          </a:p>
        </p:txBody>
      </p:sp>
      <p:sp>
        <p:nvSpPr>
          <p:cNvPr id="36868" name="Slide Number Placeholder 3"/>
          <p:cNvSpPr>
            <a:spLocks noGrp="1"/>
          </p:cNvSpPr>
          <p:nvPr>
            <p:ph type="sldNum" sz="quarter" idx="5"/>
          </p:nvPr>
        </p:nvSpPr>
        <p:spPr>
          <a:noFill/>
        </p:spPr>
        <p:txBody>
          <a:bodyPr/>
          <a:lstStyle>
            <a:lvl1pPr defTabSz="890034">
              <a:defRPr sz="2400">
                <a:solidFill>
                  <a:schemeClr val="tx1"/>
                </a:solidFill>
                <a:latin typeface="Arial" charset="0"/>
              </a:defRPr>
            </a:lvl1pPr>
            <a:lvl2pPr marL="741167" indent="-285064" defTabSz="890034">
              <a:defRPr sz="2400">
                <a:solidFill>
                  <a:schemeClr val="tx1"/>
                </a:solidFill>
                <a:latin typeface="Arial" charset="0"/>
              </a:defRPr>
            </a:lvl2pPr>
            <a:lvl3pPr marL="1140257" indent="-228051" defTabSz="890034">
              <a:defRPr sz="2400">
                <a:solidFill>
                  <a:schemeClr val="tx1"/>
                </a:solidFill>
                <a:latin typeface="Arial" charset="0"/>
              </a:defRPr>
            </a:lvl3pPr>
            <a:lvl4pPr marL="1596360" indent="-228051" defTabSz="890034">
              <a:defRPr sz="2400">
                <a:solidFill>
                  <a:schemeClr val="tx1"/>
                </a:solidFill>
                <a:latin typeface="Arial" charset="0"/>
              </a:defRPr>
            </a:lvl4pPr>
            <a:lvl5pPr marL="2052462" indent="-228051" defTabSz="890034">
              <a:defRPr sz="2400">
                <a:solidFill>
                  <a:schemeClr val="tx1"/>
                </a:solidFill>
                <a:latin typeface="Arial" charset="0"/>
              </a:defRPr>
            </a:lvl5pPr>
            <a:lvl6pPr marL="2508565" indent="-228051" defTabSz="890034" eaLnBrk="0" fontAlgn="base" hangingPunct="0">
              <a:spcBef>
                <a:spcPct val="0"/>
              </a:spcBef>
              <a:spcAft>
                <a:spcPct val="0"/>
              </a:spcAft>
              <a:defRPr sz="2400">
                <a:solidFill>
                  <a:schemeClr val="tx1"/>
                </a:solidFill>
                <a:latin typeface="Arial" charset="0"/>
              </a:defRPr>
            </a:lvl6pPr>
            <a:lvl7pPr marL="2964668" indent="-228051" defTabSz="890034" eaLnBrk="0" fontAlgn="base" hangingPunct="0">
              <a:spcBef>
                <a:spcPct val="0"/>
              </a:spcBef>
              <a:spcAft>
                <a:spcPct val="0"/>
              </a:spcAft>
              <a:defRPr sz="2400">
                <a:solidFill>
                  <a:schemeClr val="tx1"/>
                </a:solidFill>
                <a:latin typeface="Arial" charset="0"/>
              </a:defRPr>
            </a:lvl7pPr>
            <a:lvl8pPr marL="3420770" indent="-228051" defTabSz="890034" eaLnBrk="0" fontAlgn="base" hangingPunct="0">
              <a:spcBef>
                <a:spcPct val="0"/>
              </a:spcBef>
              <a:spcAft>
                <a:spcPct val="0"/>
              </a:spcAft>
              <a:defRPr sz="2400">
                <a:solidFill>
                  <a:schemeClr val="tx1"/>
                </a:solidFill>
                <a:latin typeface="Arial" charset="0"/>
              </a:defRPr>
            </a:lvl8pPr>
            <a:lvl9pPr marL="3876873" indent="-228051" defTabSz="890034" eaLnBrk="0" fontAlgn="base" hangingPunct="0">
              <a:spcBef>
                <a:spcPct val="0"/>
              </a:spcBef>
              <a:spcAft>
                <a:spcPct val="0"/>
              </a:spcAft>
              <a:defRPr sz="2400">
                <a:solidFill>
                  <a:schemeClr val="tx1"/>
                </a:solidFill>
                <a:latin typeface="Arial" charset="0"/>
              </a:defRPr>
            </a:lvl9pPr>
          </a:lstStyle>
          <a:p>
            <a:fld id="{86FE186C-58CF-4127-860A-ABD14776BABD}" type="slidenum">
              <a:rPr lang="en-US" altLang="en-US" sz="1200">
                <a:solidFill>
                  <a:prstClr val="black"/>
                </a:solidFill>
                <a:latin typeface="Times"/>
              </a:rPr>
              <a:pPr/>
              <a:t>31</a:t>
            </a:fld>
            <a:endParaRPr lang="en-US" altLang="en-US" sz="1200">
              <a:solidFill>
                <a:prstClr val="black"/>
              </a:solidFill>
              <a:latin typeface="Time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1638728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248816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1063496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534261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422286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138221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r>
              <a:rPr lang="en-US" altLang="en-US" smtClean="0"/>
              <a:t>On June 15, 2012, the Secretary of Homeland Security announced that certain people who came to the United States as children and meet several guidelines may request consideration of deferred action for a period of two years, subject to renewal. They are also eligible for work authorization. Deferred action is a use of prosecutorial discretion to defer removal action against an individual for a certain period of time. Deferred action does not provide lawful status.</a:t>
            </a:r>
          </a:p>
        </p:txBody>
      </p:sp>
      <p:sp>
        <p:nvSpPr>
          <p:cNvPr id="19460"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C9EA48E3-BE05-4AD9-A7DB-DB51C5145C1E}" type="slidenum">
              <a:rPr lang="en-US" altLang="en-US" sz="1200">
                <a:solidFill>
                  <a:prstClr val="black"/>
                </a:solidFill>
                <a:latin typeface="Times"/>
              </a:rPr>
              <a:pPr/>
              <a:t>4</a:t>
            </a:fld>
            <a:endParaRPr lang="en-US" altLang="en-US" sz="1200">
              <a:solidFill>
                <a:prstClr val="black"/>
              </a:solidFill>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1573016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1915229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1227516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1897581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1773268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406" indent="-280406">
              <a:buFont typeface="Wingdings" panose="05000000000000000000" pitchFamily="2" charset="2"/>
              <a:buChar char="q"/>
            </a:pPr>
            <a:endParaRPr lang="en-US" sz="14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270005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1490745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406" indent="-280406">
              <a:buFont typeface="Wingdings" panose="05000000000000000000" pitchFamily="2" charset="2"/>
              <a:buChar char="q"/>
            </a:pPr>
            <a:endParaRPr lang="en-US" sz="14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69</a:t>
            </a:fld>
            <a:endParaRPr lang="en-US" dirty="0">
              <a:solidFill>
                <a:prstClr val="black"/>
              </a:solidFill>
            </a:endParaRPr>
          </a:p>
        </p:txBody>
      </p:sp>
    </p:spTree>
    <p:extLst>
      <p:ext uri="{BB962C8B-B14F-4D97-AF65-F5344CB8AC3E}">
        <p14:creationId xmlns:p14="http://schemas.microsoft.com/office/powerpoint/2010/main" val="3650197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3951589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406" indent="-280406">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230863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smtClean="0"/>
          </a:p>
        </p:txBody>
      </p:sp>
      <p:sp>
        <p:nvSpPr>
          <p:cNvPr id="20484"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9120A8B5-FCD0-4192-AFCB-38EAF1C22157}" type="slidenum">
              <a:rPr lang="en-US" altLang="en-US" sz="1200">
                <a:solidFill>
                  <a:prstClr val="black"/>
                </a:solidFill>
                <a:latin typeface="Times"/>
              </a:rPr>
              <a:pPr/>
              <a:t>5</a:t>
            </a:fld>
            <a:endParaRPr lang="en-US" altLang="en-US" sz="1200">
              <a:solidFill>
                <a:prstClr val="black"/>
              </a:solidFill>
              <a:latin typeface="Time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4072305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2412862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406" indent="-280406">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1456123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406" indent="-280406">
              <a:buFont typeface="Wingdings" panose="05000000000000000000" pitchFamily="2" charset="2"/>
              <a:buChar char="q"/>
            </a:pPr>
            <a:endParaRPr lang="en-US" sz="1600" dirty="0"/>
          </a:p>
        </p:txBody>
      </p:sp>
      <p:sp>
        <p:nvSpPr>
          <p:cNvPr id="4" name="Slide Number Placeholder 3"/>
          <p:cNvSpPr>
            <a:spLocks noGrp="1"/>
          </p:cNvSpPr>
          <p:nvPr>
            <p:ph type="sldNum" sz="quarter" idx="10"/>
          </p:nvPr>
        </p:nvSpPr>
        <p:spPr/>
        <p:txBody>
          <a:bodyPr/>
          <a:lstStyle/>
          <a:p>
            <a:pPr>
              <a:defRPr/>
            </a:pPr>
            <a:fld id="{93E5B36A-8DA7-450F-8377-3AAFA6F34D6E}" type="slidenum">
              <a:rPr lang="en-US" smtClean="0">
                <a:solidFill>
                  <a:prstClr val="black"/>
                </a:solidFill>
              </a:rPr>
              <a:pPr>
                <a:defRPr/>
              </a:pPr>
              <a:t>76</a:t>
            </a:fld>
            <a:endParaRPr lang="en-US" dirty="0">
              <a:solidFill>
                <a:prstClr val="black"/>
              </a:solidFill>
            </a:endParaRPr>
          </a:p>
        </p:txBody>
      </p:sp>
    </p:spTree>
    <p:extLst>
      <p:ext uri="{BB962C8B-B14F-4D97-AF65-F5344CB8AC3E}">
        <p14:creationId xmlns:p14="http://schemas.microsoft.com/office/powerpoint/2010/main" val="940698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669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2668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defTabSz="897203">
              <a:defRPr/>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838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dirty="0"/>
              <a:t>In order to better meet the mission needs, CSC created a second Employment Branch (EB2) which mainly absorbed all H-1B and CNMI workloads while the rest of the employment based workloads remained with the Employment Branch 1 (EB1).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478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defTabSz="897203">
              <a:defRPr/>
            </a:pPr>
            <a:endParaRPr lang="en-US" dirty="0"/>
          </a:p>
        </p:txBody>
      </p:sp>
    </p:spTree>
    <p:extLst>
      <p:ext uri="{BB962C8B-B14F-4D97-AF65-F5344CB8AC3E}">
        <p14:creationId xmlns:p14="http://schemas.microsoft.com/office/powerpoint/2010/main" val="2441270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lvl="0"/>
            <a:endParaRPr lang="en-US" sz="1100" dirty="0">
              <a:latin typeface="Arial" panose="020B0604020202020204" pitchFamily="34" charset="0"/>
              <a:cs typeface="Arial" panose="020B0604020202020204" pitchFamily="34" charset="0"/>
            </a:endParaRPr>
          </a:p>
          <a:p>
            <a:pPr lvl="0"/>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27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2620" indent="-172620">
              <a:defRPr/>
            </a:pPr>
            <a:endParaRPr lang="en-US" altLang="en-US" kern="0" dirty="0" smtClean="0"/>
          </a:p>
          <a:p>
            <a:pPr marL="172620" indent="-172620">
              <a:defRPr/>
            </a:pPr>
            <a:endParaRPr lang="en-US" altLang="en-US" kern="0" dirty="0" smtClean="0"/>
          </a:p>
        </p:txBody>
      </p:sp>
      <p:sp>
        <p:nvSpPr>
          <p:cNvPr id="21508"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6608E8C2-F80F-461C-8C24-81E8CDFCAB77}" type="slidenum">
              <a:rPr lang="en-US" altLang="en-US" sz="1200">
                <a:solidFill>
                  <a:prstClr val="black"/>
                </a:solidFill>
                <a:latin typeface="Times"/>
              </a:rPr>
              <a:pPr/>
              <a:t>6</a:t>
            </a:fld>
            <a:endParaRPr lang="en-US" altLang="en-US" sz="1200">
              <a:solidFill>
                <a:prstClr val="black"/>
              </a:solidFill>
              <a:latin typeface="Time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lvl="0"/>
            <a:endParaRPr lang="en-US" sz="1600" dirty="0"/>
          </a:p>
        </p:txBody>
      </p:sp>
    </p:spTree>
    <p:extLst>
      <p:ext uri="{BB962C8B-B14F-4D97-AF65-F5344CB8AC3E}">
        <p14:creationId xmlns:p14="http://schemas.microsoft.com/office/powerpoint/2010/main" val="2450591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4951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a:t>
            </a:r>
            <a:r>
              <a:rPr lang="en-US"/>
              <a:t> that perhaps you suggest ‘best practices’ while making it clear that the only evidence specifically required is that which is specified in the regulations and form instructions…. </a:t>
            </a:r>
          </a:p>
        </p:txBody>
      </p:sp>
    </p:spTree>
    <p:extLst>
      <p:ext uri="{BB962C8B-B14F-4D97-AF65-F5344CB8AC3E}">
        <p14:creationId xmlns:p14="http://schemas.microsoft.com/office/powerpoint/2010/main" val="535614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600" dirty="0"/>
          </a:p>
        </p:txBody>
      </p:sp>
    </p:spTree>
    <p:extLst>
      <p:ext uri="{BB962C8B-B14F-4D97-AF65-F5344CB8AC3E}">
        <p14:creationId xmlns:p14="http://schemas.microsoft.com/office/powerpoint/2010/main" val="2450591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5792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376" indent="-280376">
              <a:buAutoNum type="romanUcPeriod"/>
            </a:pPr>
            <a:r>
              <a:rPr lang="en-US" baseline="0" dirty="0" smtClean="0"/>
              <a:t>Haven Law Group, APC</a:t>
            </a:r>
          </a:p>
          <a:p>
            <a:pPr marL="280376" indent="-280376">
              <a:buAutoNum type="romanUcPeriod"/>
            </a:pPr>
            <a:endParaRPr lang="en-US" baseline="0" dirty="0" smtClean="0"/>
          </a:p>
          <a:p>
            <a:pPr marL="448601" lvl="1"/>
            <a:r>
              <a:rPr lang="en-US" baseline="0" dirty="0" smtClean="0"/>
              <a:t>Question #1.</a:t>
            </a:r>
            <a:endParaRPr lang="en-US" dirty="0"/>
          </a:p>
        </p:txBody>
      </p:sp>
    </p:spTree>
    <p:extLst>
      <p:ext uri="{BB962C8B-B14F-4D97-AF65-F5344CB8AC3E}">
        <p14:creationId xmlns:p14="http://schemas.microsoft.com/office/powerpoint/2010/main" val="2221874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Haven Law Group, APC</a:t>
            </a:r>
          </a:p>
          <a:p>
            <a:pPr marL="336451" indent="-336451">
              <a:buFont typeface="+mj-lt"/>
              <a:buAutoNum type="arabicParenR"/>
            </a:pPr>
            <a:endParaRPr lang="en-US" dirty="0">
              <a:latin typeface="Arial" panose="020B0604020202020204" pitchFamily="34" charset="0"/>
              <a:cs typeface="Arial" panose="020B0604020202020204" pitchFamily="34" charset="0"/>
            </a:endParaRPr>
          </a:p>
          <a:p>
            <a:pPr marL="448601" lvl="1"/>
            <a:r>
              <a:rPr lang="en-US" dirty="0">
                <a:latin typeface="Arial" panose="020B0604020202020204" pitchFamily="34" charset="0"/>
                <a:cs typeface="Arial" panose="020B0604020202020204" pitchFamily="34" charset="0"/>
              </a:rPr>
              <a:t>Question 2.</a:t>
            </a:r>
          </a:p>
        </p:txBody>
      </p:sp>
    </p:spTree>
    <p:extLst>
      <p:ext uri="{BB962C8B-B14F-4D97-AF65-F5344CB8AC3E}">
        <p14:creationId xmlns:p14="http://schemas.microsoft.com/office/powerpoint/2010/main" val="2450591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defTabSz="897203">
              <a:defRPr/>
            </a:pPr>
            <a:r>
              <a:rPr lang="en-US" dirty="0"/>
              <a:t>III   Attorney. Page 1</a:t>
            </a:r>
          </a:p>
          <a:p>
            <a:pPr defTabSz="897203">
              <a:defRPr/>
            </a:pPr>
            <a:endParaRPr lang="en-US" dirty="0"/>
          </a:p>
          <a:p>
            <a:pPr defTabSz="897203">
              <a:defRPr/>
            </a:pPr>
            <a:r>
              <a:rPr lang="en-US" dirty="0"/>
              <a:t>  	Question 1.</a:t>
            </a:r>
          </a:p>
          <a:p>
            <a:pPr marL="336451" indent="-336451">
              <a:buFont typeface="+mj-lt"/>
              <a:buAutoNum type="arabicParen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171360" indent="-171360"/>
            <a:endParaRPr lang="en-US" altLang="en-US" smtClean="0"/>
          </a:p>
        </p:txBody>
      </p:sp>
      <p:sp>
        <p:nvSpPr>
          <p:cNvPr id="22532"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258A9FED-B252-40EF-BC01-23696CF60E28}" type="slidenum">
              <a:rPr lang="en-US" altLang="en-US" sz="1200">
                <a:solidFill>
                  <a:prstClr val="black"/>
                </a:solidFill>
                <a:latin typeface="Times"/>
              </a:rPr>
              <a:pPr/>
              <a:t>7</a:t>
            </a:fld>
            <a:endParaRPr lang="en-US" altLang="en-US" sz="1200">
              <a:solidFill>
                <a:prstClr val="black"/>
              </a:solidFill>
              <a:latin typeface="Time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marL="280376" indent="-280376">
              <a:buFont typeface="+mj-lt"/>
              <a:buAutoNum type="romanUcPeriod" startAt="4"/>
            </a:pPr>
            <a:r>
              <a:rPr lang="en-US" dirty="0">
                <a:latin typeface="Arial" panose="020B0604020202020204" pitchFamily="34" charset="0"/>
                <a:cs typeface="Arial" panose="020B0604020202020204" pitchFamily="34" charset="0"/>
              </a:rPr>
              <a:t>Gold Law Offices, page 2</a:t>
            </a:r>
          </a:p>
          <a:p>
            <a:pPr marL="728977" lvl="1" indent="-280376">
              <a:buFont typeface="+mj-lt"/>
              <a:buAutoNum type="romanUcPeriod" startAt="4"/>
            </a:pPr>
            <a:endParaRPr lang="en-US" dirty="0">
              <a:latin typeface="Arial" panose="020B0604020202020204" pitchFamily="34" charset="0"/>
              <a:cs typeface="Arial" panose="020B0604020202020204" pitchFamily="34" charset="0"/>
            </a:endParaRPr>
          </a:p>
          <a:p>
            <a:pPr marL="448601" lvl="1"/>
            <a:r>
              <a:rPr lang="en-US" dirty="0">
                <a:latin typeface="Arial" panose="020B0604020202020204" pitchFamily="34" charset="0"/>
                <a:cs typeface="Arial" panose="020B0604020202020204" pitchFamily="34" charset="0"/>
              </a:rPr>
              <a:t>Question 1.</a:t>
            </a:r>
          </a:p>
          <a:p>
            <a:pPr marL="1177579" lvl="2" indent="-280376">
              <a:buFont typeface="+mj-lt"/>
              <a:buAutoNum type="romanUcPeriod" startAt="4"/>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IX  National University, page 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1. </a:t>
            </a:r>
          </a:p>
        </p:txBody>
      </p:sp>
    </p:spTree>
    <p:extLst>
      <p:ext uri="{BB962C8B-B14F-4D97-AF65-F5344CB8AC3E}">
        <p14:creationId xmlns:p14="http://schemas.microsoft.com/office/powerpoint/2010/main" val="2450591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pPr marL="280376" indent="-280376">
              <a:buAutoNum type="romanUcPeriod" startAt="10"/>
            </a:pPr>
            <a:r>
              <a:rPr lang="en-US" sz="1100" dirty="0">
                <a:latin typeface="Arial" panose="020B0604020202020204" pitchFamily="34" charset="0"/>
                <a:cs typeface="Arial" panose="020B0604020202020204" pitchFamily="34" charset="0"/>
              </a:rPr>
              <a:t>University of California Hastings College of the Law, page 3</a:t>
            </a:r>
          </a:p>
          <a:p>
            <a:pPr marL="280376" indent="-280376">
              <a:buAutoNum type="romanUcPeriod" startAt="10"/>
            </a:pPr>
            <a:endParaRPr lang="en-US" sz="1100" dirty="0">
              <a:latin typeface="Arial" panose="020B0604020202020204" pitchFamily="34" charset="0"/>
              <a:cs typeface="Arial" panose="020B0604020202020204" pitchFamily="34" charset="0"/>
            </a:endParaRPr>
          </a:p>
          <a:p>
            <a:pPr marL="448601" lvl="1"/>
            <a:r>
              <a:rPr lang="en-US" sz="1100" dirty="0">
                <a:latin typeface="Arial" panose="020B0604020202020204" pitchFamily="34" charset="0"/>
                <a:cs typeface="Arial" panose="020B0604020202020204" pitchFamily="34" charset="0"/>
              </a:rPr>
              <a:t>Question 2.</a:t>
            </a:r>
          </a:p>
        </p:txBody>
      </p:sp>
    </p:spTree>
    <p:extLst>
      <p:ext uri="{BB962C8B-B14F-4D97-AF65-F5344CB8AC3E}">
        <p14:creationId xmlns:p14="http://schemas.microsoft.com/office/powerpoint/2010/main" val="2450591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  AILA, page 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1.</a:t>
            </a:r>
          </a:p>
          <a:p>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50591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  AILA, page 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2.</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 AILA, page 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3.</a:t>
            </a:r>
          </a:p>
        </p:txBody>
      </p:sp>
    </p:spTree>
    <p:extLst>
      <p:ext uri="{BB962C8B-B14F-4D97-AF65-F5344CB8AC3E}">
        <p14:creationId xmlns:p14="http://schemas.microsoft.com/office/powerpoint/2010/main" val="2450591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  AILA, page 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4.</a:t>
            </a:r>
          </a:p>
        </p:txBody>
      </p:sp>
    </p:spTree>
    <p:extLst>
      <p:ext uri="{BB962C8B-B14F-4D97-AF65-F5344CB8AC3E}">
        <p14:creationId xmlns:p14="http://schemas.microsoft.com/office/powerpoint/2010/main" val="245059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smtClean="0"/>
          </a:p>
        </p:txBody>
      </p:sp>
      <p:sp>
        <p:nvSpPr>
          <p:cNvPr id="23556"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3943ED0F-A08A-43C5-BF1E-4DB1526FC891}" type="slidenum">
              <a:rPr lang="en-US" altLang="en-US" sz="1200">
                <a:solidFill>
                  <a:prstClr val="black"/>
                </a:solidFill>
                <a:latin typeface="Times"/>
              </a:rPr>
              <a:pPr/>
              <a:t>8</a:t>
            </a:fld>
            <a:endParaRPr lang="en-US" altLang="en-US" sz="1200">
              <a:solidFill>
                <a:prstClr val="black"/>
              </a:solidFill>
              <a:latin typeface="Time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235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XII. NAFSA, page 4</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2.</a:t>
            </a:r>
          </a:p>
        </p:txBody>
      </p:sp>
    </p:spTree>
    <p:extLst>
      <p:ext uri="{BB962C8B-B14F-4D97-AF65-F5344CB8AC3E}">
        <p14:creationId xmlns:p14="http://schemas.microsoft.com/office/powerpoint/2010/main" val="24505918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XII. NAFSA, page 4</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3.</a:t>
            </a:r>
          </a:p>
        </p:txBody>
      </p:sp>
    </p:spTree>
    <p:extLst>
      <p:ext uri="{BB962C8B-B14F-4D97-AF65-F5344CB8AC3E}">
        <p14:creationId xmlns:p14="http://schemas.microsoft.com/office/powerpoint/2010/main" val="24505918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XII. NAFSA.   Page 4</a:t>
            </a:r>
          </a:p>
          <a:p>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	Question 4.</a:t>
            </a:r>
          </a:p>
        </p:txBody>
      </p:sp>
    </p:spTree>
    <p:extLst>
      <p:ext uri="{BB962C8B-B14F-4D97-AF65-F5344CB8AC3E}">
        <p14:creationId xmlns:p14="http://schemas.microsoft.com/office/powerpoint/2010/main" val="2450591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6335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10567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XII. NAFSA,  page 6</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6.</a:t>
            </a:r>
          </a:p>
        </p:txBody>
      </p:sp>
    </p:spTree>
    <p:extLst>
      <p:ext uri="{BB962C8B-B14F-4D97-AF65-F5344CB8AC3E}">
        <p14:creationId xmlns:p14="http://schemas.microsoft.com/office/powerpoint/2010/main" val="24505918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XII. NAFSA, page 5</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Question 7.</a:t>
            </a:r>
          </a:p>
        </p:txBody>
      </p:sp>
    </p:spTree>
    <p:extLst>
      <p:ext uri="{BB962C8B-B14F-4D97-AF65-F5344CB8AC3E}">
        <p14:creationId xmlns:p14="http://schemas.microsoft.com/office/powerpoint/2010/main" val="2450591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376" indent="-280376">
              <a:buAutoNum type="romanUcPeriod" startAt="15"/>
            </a:pPr>
            <a:r>
              <a:rPr lang="en-US" dirty="0" smtClean="0"/>
              <a:t>AILA,  page 10 </a:t>
            </a:r>
          </a:p>
          <a:p>
            <a:pPr marL="280376" indent="-280376">
              <a:buAutoNum type="romanUcPeriod" startAt="15"/>
            </a:pPr>
            <a:endParaRPr lang="en-US" dirty="0" smtClean="0"/>
          </a:p>
          <a:p>
            <a:pPr marL="448601" lvl="1"/>
            <a:r>
              <a:rPr lang="en-US" dirty="0" smtClean="0"/>
              <a:t>Question 2.  </a:t>
            </a:r>
            <a:endParaRPr lang="en-US" dirty="0"/>
          </a:p>
        </p:txBody>
      </p:sp>
    </p:spTree>
    <p:extLst>
      <p:ext uri="{BB962C8B-B14F-4D97-AF65-F5344CB8AC3E}">
        <p14:creationId xmlns:p14="http://schemas.microsoft.com/office/powerpoint/2010/main" val="3136852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376" indent="-280376" defTabSz="897203">
              <a:buFontTx/>
              <a:buAutoNum type="romanUcPeriod" startAt="15"/>
              <a:defRPr/>
            </a:pPr>
            <a:r>
              <a:rPr lang="en-US" dirty="0"/>
              <a:t>AILA,  page 10 </a:t>
            </a:r>
          </a:p>
          <a:p>
            <a:endParaRPr lang="en-US" dirty="0"/>
          </a:p>
        </p:txBody>
      </p:sp>
    </p:spTree>
    <p:extLst>
      <p:ext uri="{BB962C8B-B14F-4D97-AF65-F5344CB8AC3E}">
        <p14:creationId xmlns:p14="http://schemas.microsoft.com/office/powerpoint/2010/main" val="45633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smtClean="0"/>
          </a:p>
        </p:txBody>
      </p:sp>
      <p:sp>
        <p:nvSpPr>
          <p:cNvPr id="24580"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29057" indent="-280406" defTabSz="889512">
              <a:defRPr sz="2400">
                <a:solidFill>
                  <a:schemeClr val="tx1"/>
                </a:solidFill>
                <a:latin typeface="Arial" pitchFamily="34" charset="0"/>
              </a:defRPr>
            </a:lvl2pPr>
            <a:lvl3pPr marL="1121626" indent="-224325" defTabSz="889512">
              <a:defRPr sz="2400">
                <a:solidFill>
                  <a:schemeClr val="tx1"/>
                </a:solidFill>
                <a:latin typeface="Arial" pitchFamily="34" charset="0"/>
              </a:defRPr>
            </a:lvl3pPr>
            <a:lvl4pPr marL="1570276" indent="-224325" defTabSz="889512">
              <a:defRPr sz="2400">
                <a:solidFill>
                  <a:schemeClr val="tx1"/>
                </a:solidFill>
                <a:latin typeface="Arial" pitchFamily="34" charset="0"/>
              </a:defRPr>
            </a:lvl4pPr>
            <a:lvl5pPr marL="2018927" indent="-224325" defTabSz="889512">
              <a:defRPr sz="2400">
                <a:solidFill>
                  <a:schemeClr val="tx1"/>
                </a:solidFill>
                <a:latin typeface="Arial" pitchFamily="34" charset="0"/>
              </a:defRPr>
            </a:lvl5pPr>
            <a:lvl6pPr marL="2467577" indent="-224325" defTabSz="889512" eaLnBrk="0" fontAlgn="base" hangingPunct="0">
              <a:spcBef>
                <a:spcPct val="0"/>
              </a:spcBef>
              <a:spcAft>
                <a:spcPct val="0"/>
              </a:spcAft>
              <a:defRPr sz="2400">
                <a:solidFill>
                  <a:schemeClr val="tx1"/>
                </a:solidFill>
                <a:latin typeface="Arial" pitchFamily="34" charset="0"/>
              </a:defRPr>
            </a:lvl6pPr>
            <a:lvl7pPr marL="2916227" indent="-224325" defTabSz="889512" eaLnBrk="0" fontAlgn="base" hangingPunct="0">
              <a:spcBef>
                <a:spcPct val="0"/>
              </a:spcBef>
              <a:spcAft>
                <a:spcPct val="0"/>
              </a:spcAft>
              <a:defRPr sz="2400">
                <a:solidFill>
                  <a:schemeClr val="tx1"/>
                </a:solidFill>
                <a:latin typeface="Arial" pitchFamily="34" charset="0"/>
              </a:defRPr>
            </a:lvl7pPr>
            <a:lvl8pPr marL="3364878" indent="-224325" defTabSz="889512" eaLnBrk="0" fontAlgn="base" hangingPunct="0">
              <a:spcBef>
                <a:spcPct val="0"/>
              </a:spcBef>
              <a:spcAft>
                <a:spcPct val="0"/>
              </a:spcAft>
              <a:defRPr sz="2400">
                <a:solidFill>
                  <a:schemeClr val="tx1"/>
                </a:solidFill>
                <a:latin typeface="Arial" pitchFamily="34" charset="0"/>
              </a:defRPr>
            </a:lvl8pPr>
            <a:lvl9pPr marL="3813528" indent="-224325" defTabSz="889512" eaLnBrk="0" fontAlgn="base" hangingPunct="0">
              <a:spcBef>
                <a:spcPct val="0"/>
              </a:spcBef>
              <a:spcAft>
                <a:spcPct val="0"/>
              </a:spcAft>
              <a:defRPr sz="2400">
                <a:solidFill>
                  <a:schemeClr val="tx1"/>
                </a:solidFill>
                <a:latin typeface="Arial" pitchFamily="34" charset="0"/>
              </a:defRPr>
            </a:lvl9pPr>
          </a:lstStyle>
          <a:p>
            <a:fld id="{CF58888D-B5A5-4345-ADC1-04E9F9085D4E}" type="slidenum">
              <a:rPr lang="en-US" altLang="en-US" sz="1200">
                <a:solidFill>
                  <a:prstClr val="black"/>
                </a:solidFill>
                <a:latin typeface="Times"/>
              </a:rPr>
              <a:pPr/>
              <a:t>10</a:t>
            </a:fld>
            <a:endParaRPr lang="en-US" altLang="en-US" sz="1200">
              <a:solidFill>
                <a:prstClr val="black"/>
              </a:solidFill>
              <a:latin typeface="Time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918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68338"/>
            <a:ext cx="4557713" cy="3419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7264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2620" indent="-172620">
              <a:defRPr/>
            </a:pPr>
            <a:endParaRPr lang="en-US" altLang="en-US" kern="0" dirty="0" smtClean="0"/>
          </a:p>
        </p:txBody>
      </p:sp>
      <p:sp>
        <p:nvSpPr>
          <p:cNvPr id="25604" name="Slide Number Placeholder 3"/>
          <p:cNvSpPr>
            <a:spLocks noGrp="1"/>
          </p:cNvSpPr>
          <p:nvPr>
            <p:ph type="sldNum" sz="quarter" idx="5"/>
          </p:nvPr>
        </p:nvSpPr>
        <p:spPr>
          <a:noFill/>
        </p:spPr>
        <p:txBody>
          <a:bodyPr/>
          <a:lstStyle>
            <a:lvl1pPr defTabSz="889512">
              <a:defRPr sz="2400">
                <a:solidFill>
                  <a:schemeClr val="tx1"/>
                </a:solidFill>
                <a:latin typeface="Arial" pitchFamily="34" charset="0"/>
              </a:defRPr>
            </a:lvl1pPr>
            <a:lvl2pPr marL="739962" indent="-283522" defTabSz="889512">
              <a:defRPr sz="2400">
                <a:solidFill>
                  <a:schemeClr val="tx1"/>
                </a:solidFill>
                <a:latin typeface="Arial" pitchFamily="34" charset="0"/>
              </a:defRPr>
            </a:lvl2pPr>
            <a:lvl3pPr marL="1138762" indent="-227441" defTabSz="889512">
              <a:defRPr sz="2400">
                <a:solidFill>
                  <a:schemeClr val="tx1"/>
                </a:solidFill>
                <a:latin typeface="Arial" pitchFamily="34" charset="0"/>
              </a:defRPr>
            </a:lvl3pPr>
            <a:lvl4pPr marL="1595201" indent="-227441" defTabSz="889512">
              <a:defRPr sz="2400">
                <a:solidFill>
                  <a:schemeClr val="tx1"/>
                </a:solidFill>
                <a:latin typeface="Arial" pitchFamily="34" charset="0"/>
              </a:defRPr>
            </a:lvl4pPr>
            <a:lvl5pPr marL="2051641" indent="-227441" defTabSz="889512">
              <a:defRPr sz="2400">
                <a:solidFill>
                  <a:schemeClr val="tx1"/>
                </a:solidFill>
                <a:latin typeface="Arial" pitchFamily="34" charset="0"/>
              </a:defRPr>
            </a:lvl5pPr>
            <a:lvl6pPr marL="2500292" indent="-227441" defTabSz="889512" eaLnBrk="0" fontAlgn="base" hangingPunct="0">
              <a:spcBef>
                <a:spcPct val="0"/>
              </a:spcBef>
              <a:spcAft>
                <a:spcPct val="0"/>
              </a:spcAft>
              <a:defRPr sz="2400">
                <a:solidFill>
                  <a:schemeClr val="tx1"/>
                </a:solidFill>
                <a:latin typeface="Arial" pitchFamily="34" charset="0"/>
              </a:defRPr>
            </a:lvl6pPr>
            <a:lvl7pPr marL="2948942" indent="-227441" defTabSz="889512" eaLnBrk="0" fontAlgn="base" hangingPunct="0">
              <a:spcBef>
                <a:spcPct val="0"/>
              </a:spcBef>
              <a:spcAft>
                <a:spcPct val="0"/>
              </a:spcAft>
              <a:defRPr sz="2400">
                <a:solidFill>
                  <a:schemeClr val="tx1"/>
                </a:solidFill>
                <a:latin typeface="Arial" pitchFamily="34" charset="0"/>
              </a:defRPr>
            </a:lvl7pPr>
            <a:lvl8pPr marL="3397592" indent="-227441" defTabSz="889512" eaLnBrk="0" fontAlgn="base" hangingPunct="0">
              <a:spcBef>
                <a:spcPct val="0"/>
              </a:spcBef>
              <a:spcAft>
                <a:spcPct val="0"/>
              </a:spcAft>
              <a:defRPr sz="2400">
                <a:solidFill>
                  <a:schemeClr val="tx1"/>
                </a:solidFill>
                <a:latin typeface="Arial" pitchFamily="34" charset="0"/>
              </a:defRPr>
            </a:lvl8pPr>
            <a:lvl9pPr marL="3846243" indent="-227441" defTabSz="889512" eaLnBrk="0" fontAlgn="base" hangingPunct="0">
              <a:spcBef>
                <a:spcPct val="0"/>
              </a:spcBef>
              <a:spcAft>
                <a:spcPct val="0"/>
              </a:spcAft>
              <a:defRPr sz="2400">
                <a:solidFill>
                  <a:schemeClr val="tx1"/>
                </a:solidFill>
                <a:latin typeface="Arial" pitchFamily="34" charset="0"/>
              </a:defRPr>
            </a:lvl9pPr>
          </a:lstStyle>
          <a:p>
            <a:fld id="{3BDA4149-D106-474D-9CD2-B904D40C91C8}" type="slidenum">
              <a:rPr lang="en-US" altLang="en-US" sz="1200">
                <a:solidFill>
                  <a:prstClr val="black"/>
                </a:solidFill>
                <a:latin typeface="Times"/>
              </a:rPr>
              <a:pPr/>
              <a:t>16</a:t>
            </a:fld>
            <a:endParaRPr lang="en-US" altLang="en-US" sz="1200">
              <a:solidFill>
                <a:prstClr val="black"/>
              </a:solidFill>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2E6810-F826-45E2-9641-4A64C39FA71A}"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116156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E6810-F826-45E2-9641-4A64C39FA71A}"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72767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E6810-F826-45E2-9641-4A64C39FA71A}"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2068713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10;DHS_cis_V.jpg                                                  0006CE4ETweety                         BB62E65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5925" y="5480050"/>
            <a:ext cx="36353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ctrTitle"/>
          </p:nvPr>
        </p:nvSpPr>
        <p:spPr>
          <a:xfrm>
            <a:off x="317500" y="352425"/>
            <a:ext cx="8226425" cy="701675"/>
          </a:xfrm>
        </p:spPr>
        <p:txBody>
          <a:bodyPr/>
          <a:lstStyle>
            <a:lvl1pPr>
              <a:defRPr/>
            </a:lvl1pPr>
          </a:lstStyle>
          <a:p>
            <a:pPr lvl="0"/>
            <a:r>
              <a:rPr lang="en-US" noProof="0" smtClean="0"/>
              <a:t>Click to edit Master title style</a:t>
            </a:r>
          </a:p>
        </p:txBody>
      </p:sp>
      <p:sp>
        <p:nvSpPr>
          <p:cNvPr id="148483" name="Rectangle 3"/>
          <p:cNvSpPr>
            <a:spLocks noGrp="1" noChangeArrowheads="1"/>
          </p:cNvSpPr>
          <p:nvPr>
            <p:ph type="subTitle" idx="1"/>
          </p:nvPr>
        </p:nvSpPr>
        <p:spPr bwMode="auto">
          <a:xfrm>
            <a:off x="342900"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pPr lvl="0"/>
            <a:r>
              <a:rPr lang="en-US" noProof="0" smtClean="0"/>
              <a:t>Click to edit Master subtitle style</a:t>
            </a:r>
          </a:p>
        </p:txBody>
      </p:sp>
    </p:spTree>
    <p:extLst>
      <p:ext uri="{BB962C8B-B14F-4D97-AF65-F5344CB8AC3E}">
        <p14:creationId xmlns:p14="http://schemas.microsoft.com/office/powerpoint/2010/main" val="2672137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90151C5-CDDD-4F9E-B245-6D26524A1A18}" type="slidenum">
              <a:rPr lang="en-US"/>
              <a:pPr>
                <a:defRPr/>
              </a:pPr>
              <a:t>‹#›</a:t>
            </a:fld>
            <a:endParaRPr lang="en-US"/>
          </a:p>
        </p:txBody>
      </p:sp>
    </p:spTree>
    <p:extLst>
      <p:ext uri="{BB962C8B-B14F-4D97-AF65-F5344CB8AC3E}">
        <p14:creationId xmlns:p14="http://schemas.microsoft.com/office/powerpoint/2010/main" val="3851438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6CEB8B8-68B1-4042-A726-A503206A8A13}" type="slidenum">
              <a:rPr lang="en-US"/>
              <a:pPr>
                <a:defRPr/>
              </a:pPr>
              <a:t>‹#›</a:t>
            </a:fld>
            <a:endParaRPr lang="en-US"/>
          </a:p>
        </p:txBody>
      </p:sp>
    </p:spTree>
    <p:extLst>
      <p:ext uri="{BB962C8B-B14F-4D97-AF65-F5344CB8AC3E}">
        <p14:creationId xmlns:p14="http://schemas.microsoft.com/office/powerpoint/2010/main" val="3160659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2786561-5053-48A6-A88D-70BA6226075F}" type="slidenum">
              <a:rPr lang="en-US"/>
              <a:pPr>
                <a:defRPr/>
              </a:pPr>
              <a:t>‹#›</a:t>
            </a:fld>
            <a:endParaRPr lang="en-US"/>
          </a:p>
        </p:txBody>
      </p:sp>
    </p:spTree>
    <p:extLst>
      <p:ext uri="{BB962C8B-B14F-4D97-AF65-F5344CB8AC3E}">
        <p14:creationId xmlns:p14="http://schemas.microsoft.com/office/powerpoint/2010/main" val="416053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933F577-5481-4F96-A2ED-665D8D27FAC3}" type="slidenum">
              <a:rPr lang="en-US"/>
              <a:pPr>
                <a:defRPr/>
              </a:pPr>
              <a:t>‹#›</a:t>
            </a:fld>
            <a:endParaRPr lang="en-US"/>
          </a:p>
        </p:txBody>
      </p:sp>
    </p:spTree>
    <p:extLst>
      <p:ext uri="{BB962C8B-B14F-4D97-AF65-F5344CB8AC3E}">
        <p14:creationId xmlns:p14="http://schemas.microsoft.com/office/powerpoint/2010/main" val="396083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3467377-2509-4565-9AD7-73C640BB4BB8}" type="slidenum">
              <a:rPr lang="en-US"/>
              <a:pPr>
                <a:defRPr/>
              </a:pPr>
              <a:t>‹#›</a:t>
            </a:fld>
            <a:endParaRPr lang="en-US"/>
          </a:p>
        </p:txBody>
      </p:sp>
    </p:spTree>
    <p:extLst>
      <p:ext uri="{BB962C8B-B14F-4D97-AF65-F5344CB8AC3E}">
        <p14:creationId xmlns:p14="http://schemas.microsoft.com/office/powerpoint/2010/main" val="3849365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F8103F7-8EC1-4623-BFA6-022BEBA5E0F0}" type="slidenum">
              <a:rPr lang="en-US"/>
              <a:pPr>
                <a:defRPr/>
              </a:pPr>
              <a:t>‹#›</a:t>
            </a:fld>
            <a:endParaRPr lang="en-US"/>
          </a:p>
        </p:txBody>
      </p:sp>
    </p:spTree>
    <p:extLst>
      <p:ext uri="{BB962C8B-B14F-4D97-AF65-F5344CB8AC3E}">
        <p14:creationId xmlns:p14="http://schemas.microsoft.com/office/powerpoint/2010/main" val="52647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8986AC-AE8F-4B5E-87BF-C6F33EB371D0}" type="slidenum">
              <a:rPr lang="en-US"/>
              <a:pPr>
                <a:defRPr/>
              </a:pPr>
              <a:t>‹#›</a:t>
            </a:fld>
            <a:endParaRPr lang="en-US"/>
          </a:p>
        </p:txBody>
      </p:sp>
    </p:spTree>
    <p:extLst>
      <p:ext uri="{BB962C8B-B14F-4D97-AF65-F5344CB8AC3E}">
        <p14:creationId xmlns:p14="http://schemas.microsoft.com/office/powerpoint/2010/main" val="2658636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E6810-F826-45E2-9641-4A64C39FA71A}"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755082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3471E1F-0F09-4CB3-AE24-3F6F4E8B4D1A}" type="slidenum">
              <a:rPr lang="en-US"/>
              <a:pPr>
                <a:defRPr/>
              </a:pPr>
              <a:t>‹#›</a:t>
            </a:fld>
            <a:endParaRPr lang="en-US"/>
          </a:p>
        </p:txBody>
      </p:sp>
    </p:spTree>
    <p:extLst>
      <p:ext uri="{BB962C8B-B14F-4D97-AF65-F5344CB8AC3E}">
        <p14:creationId xmlns:p14="http://schemas.microsoft.com/office/powerpoint/2010/main" val="147438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5D14367-A9D0-40CE-A74D-39D785D33988}" type="slidenum">
              <a:rPr lang="en-US"/>
              <a:pPr>
                <a:defRPr/>
              </a:pPr>
              <a:t>‹#›</a:t>
            </a:fld>
            <a:endParaRPr lang="en-US"/>
          </a:p>
        </p:txBody>
      </p:sp>
    </p:spTree>
    <p:extLst>
      <p:ext uri="{BB962C8B-B14F-4D97-AF65-F5344CB8AC3E}">
        <p14:creationId xmlns:p14="http://schemas.microsoft.com/office/powerpoint/2010/main" val="94963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ED892B8-4A8E-4B98-9FED-1C8E1B339922}" type="slidenum">
              <a:rPr lang="en-US"/>
              <a:pPr>
                <a:defRPr/>
              </a:pPr>
              <a:t>‹#›</a:t>
            </a:fld>
            <a:endParaRPr lang="en-US"/>
          </a:p>
        </p:txBody>
      </p:sp>
    </p:spTree>
    <p:extLst>
      <p:ext uri="{BB962C8B-B14F-4D97-AF65-F5344CB8AC3E}">
        <p14:creationId xmlns:p14="http://schemas.microsoft.com/office/powerpoint/2010/main" val="2342716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7469187" cy="1050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05C49C8-3A5A-4825-BB28-7A778D0A6DD3}" type="slidenum">
              <a:rPr lang="en-US"/>
              <a:pPr>
                <a:defRPr/>
              </a:pPr>
              <a:t>‹#›</a:t>
            </a:fld>
            <a:endParaRPr lang="en-US"/>
          </a:p>
        </p:txBody>
      </p:sp>
    </p:spTree>
    <p:extLst>
      <p:ext uri="{BB962C8B-B14F-4D97-AF65-F5344CB8AC3E}">
        <p14:creationId xmlns:p14="http://schemas.microsoft.com/office/powerpoint/2010/main" val="1699715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10;DHS_cis_V.jpg                                                  0006CE4ETweety                         BB62E6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5451475"/>
            <a:ext cx="37052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ctrTitle"/>
          </p:nvPr>
        </p:nvSpPr>
        <p:spPr>
          <a:xfrm>
            <a:off x="317500" y="352425"/>
            <a:ext cx="8226425" cy="701675"/>
          </a:xfrm>
        </p:spPr>
        <p:txBody>
          <a:bodyPr/>
          <a:lstStyle>
            <a:lvl1pPr>
              <a:defRPr/>
            </a:lvl1pPr>
          </a:lstStyle>
          <a:p>
            <a:pPr lvl="0"/>
            <a:r>
              <a:rPr lang="en-US" altLang="en-US" noProof="0" smtClean="0"/>
              <a:t>Click to edit Master title style</a:t>
            </a:r>
          </a:p>
        </p:txBody>
      </p:sp>
      <p:sp>
        <p:nvSpPr>
          <p:cNvPr id="148483" name="Rectangle 3"/>
          <p:cNvSpPr>
            <a:spLocks noGrp="1" noChangeArrowheads="1"/>
          </p:cNvSpPr>
          <p:nvPr>
            <p:ph type="subTitle" idx="1"/>
          </p:nvPr>
        </p:nvSpPr>
        <p:spPr bwMode="auto">
          <a:xfrm>
            <a:off x="342900"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330338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7546F55-D775-4385-952F-9C3BC67B68D6}" type="slidenum">
              <a:rPr lang="en-US" altLang="en-US"/>
              <a:pPr>
                <a:defRPr/>
              </a:pPr>
              <a:t>‹#›</a:t>
            </a:fld>
            <a:endParaRPr lang="en-US" altLang="en-US" dirty="0"/>
          </a:p>
        </p:txBody>
      </p:sp>
    </p:spTree>
    <p:extLst>
      <p:ext uri="{BB962C8B-B14F-4D97-AF65-F5344CB8AC3E}">
        <p14:creationId xmlns:p14="http://schemas.microsoft.com/office/powerpoint/2010/main" val="1094032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7DF64D8-5796-408F-9822-88006F5A7F33}" type="slidenum">
              <a:rPr lang="en-US" altLang="en-US"/>
              <a:pPr>
                <a:defRPr/>
              </a:pPr>
              <a:t>‹#›</a:t>
            </a:fld>
            <a:endParaRPr lang="en-US" altLang="en-US" dirty="0"/>
          </a:p>
        </p:txBody>
      </p:sp>
    </p:spTree>
    <p:extLst>
      <p:ext uri="{BB962C8B-B14F-4D97-AF65-F5344CB8AC3E}">
        <p14:creationId xmlns:p14="http://schemas.microsoft.com/office/powerpoint/2010/main" val="408041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A661511-6E89-4A33-AA39-E05327818FBC}" type="slidenum">
              <a:rPr lang="en-US" altLang="en-US"/>
              <a:pPr>
                <a:defRPr/>
              </a:pPr>
              <a:t>‹#›</a:t>
            </a:fld>
            <a:endParaRPr lang="en-US" altLang="en-US" dirty="0"/>
          </a:p>
        </p:txBody>
      </p:sp>
    </p:spTree>
    <p:extLst>
      <p:ext uri="{BB962C8B-B14F-4D97-AF65-F5344CB8AC3E}">
        <p14:creationId xmlns:p14="http://schemas.microsoft.com/office/powerpoint/2010/main" val="146596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D987F89-5AD1-4365-830A-C6365787A214}" type="slidenum">
              <a:rPr lang="en-US" altLang="en-US"/>
              <a:pPr>
                <a:defRPr/>
              </a:pPr>
              <a:t>‹#›</a:t>
            </a:fld>
            <a:endParaRPr lang="en-US" altLang="en-US" dirty="0"/>
          </a:p>
        </p:txBody>
      </p:sp>
    </p:spTree>
    <p:extLst>
      <p:ext uri="{BB962C8B-B14F-4D97-AF65-F5344CB8AC3E}">
        <p14:creationId xmlns:p14="http://schemas.microsoft.com/office/powerpoint/2010/main" val="3609839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7816D73-1578-432D-AB39-F2D6C3E36DB8}" type="slidenum">
              <a:rPr lang="en-US" altLang="en-US"/>
              <a:pPr>
                <a:defRPr/>
              </a:pPr>
              <a:t>‹#›</a:t>
            </a:fld>
            <a:endParaRPr lang="en-US" altLang="en-US" dirty="0"/>
          </a:p>
        </p:txBody>
      </p:sp>
    </p:spTree>
    <p:extLst>
      <p:ext uri="{BB962C8B-B14F-4D97-AF65-F5344CB8AC3E}">
        <p14:creationId xmlns:p14="http://schemas.microsoft.com/office/powerpoint/2010/main" val="42026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2E6810-F826-45E2-9641-4A64C39FA71A}"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942832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1FD9A09-1FF1-4281-83AA-A306DE2481B3}" type="slidenum">
              <a:rPr lang="en-US" altLang="en-US"/>
              <a:pPr>
                <a:defRPr/>
              </a:pPr>
              <a:t>‹#›</a:t>
            </a:fld>
            <a:endParaRPr lang="en-US" altLang="en-US" dirty="0"/>
          </a:p>
        </p:txBody>
      </p:sp>
    </p:spTree>
    <p:extLst>
      <p:ext uri="{BB962C8B-B14F-4D97-AF65-F5344CB8AC3E}">
        <p14:creationId xmlns:p14="http://schemas.microsoft.com/office/powerpoint/2010/main" val="3303168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F6AFA77-873E-4E6F-AEF2-2A0122BC05B0}" type="slidenum">
              <a:rPr lang="en-US" altLang="en-US"/>
              <a:pPr>
                <a:defRPr/>
              </a:pPr>
              <a:t>‹#›</a:t>
            </a:fld>
            <a:endParaRPr lang="en-US" altLang="en-US" dirty="0"/>
          </a:p>
        </p:txBody>
      </p:sp>
    </p:spTree>
    <p:extLst>
      <p:ext uri="{BB962C8B-B14F-4D97-AF65-F5344CB8AC3E}">
        <p14:creationId xmlns:p14="http://schemas.microsoft.com/office/powerpoint/2010/main" val="4105084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53DD889-D9C1-49B1-A335-359A073599C0}" type="slidenum">
              <a:rPr lang="en-US" altLang="en-US"/>
              <a:pPr>
                <a:defRPr/>
              </a:pPr>
              <a:t>‹#›</a:t>
            </a:fld>
            <a:endParaRPr lang="en-US" altLang="en-US" dirty="0"/>
          </a:p>
        </p:txBody>
      </p:sp>
    </p:spTree>
    <p:extLst>
      <p:ext uri="{BB962C8B-B14F-4D97-AF65-F5344CB8AC3E}">
        <p14:creationId xmlns:p14="http://schemas.microsoft.com/office/powerpoint/2010/main" val="814027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54B8716-4BC6-4C85-835F-82D459112180}" type="slidenum">
              <a:rPr lang="en-US" altLang="en-US"/>
              <a:pPr>
                <a:defRPr/>
              </a:pPr>
              <a:t>‹#›</a:t>
            </a:fld>
            <a:endParaRPr lang="en-US" altLang="en-US" dirty="0"/>
          </a:p>
        </p:txBody>
      </p:sp>
    </p:spTree>
    <p:extLst>
      <p:ext uri="{BB962C8B-B14F-4D97-AF65-F5344CB8AC3E}">
        <p14:creationId xmlns:p14="http://schemas.microsoft.com/office/powerpoint/2010/main" val="4207939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E6FB9D9-5A2F-48BB-A21A-9319AB1C7C09}" type="slidenum">
              <a:rPr lang="en-US" altLang="en-US"/>
              <a:pPr>
                <a:defRPr/>
              </a:pPr>
              <a:t>‹#›</a:t>
            </a:fld>
            <a:endParaRPr lang="en-US" altLang="en-US" dirty="0"/>
          </a:p>
        </p:txBody>
      </p:sp>
    </p:spTree>
    <p:extLst>
      <p:ext uri="{BB962C8B-B14F-4D97-AF65-F5344CB8AC3E}">
        <p14:creationId xmlns:p14="http://schemas.microsoft.com/office/powerpoint/2010/main" val="3021713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0" y="352425"/>
            <a:ext cx="8226425" cy="701675"/>
          </a:xfrm>
        </p:spPr>
        <p:txBody>
          <a:bodyPr/>
          <a:lstStyle>
            <a:lvl1pPr>
              <a:defRPr/>
            </a:lvl1pPr>
          </a:lstStyle>
          <a:p>
            <a:pPr lvl="0"/>
            <a:r>
              <a:rPr lang="en-US" noProof="0" smtClean="0"/>
              <a:t>Click to edit Master title style</a:t>
            </a:r>
          </a:p>
        </p:txBody>
      </p:sp>
      <p:sp>
        <p:nvSpPr>
          <p:cNvPr id="148483" name="Rectangle 3"/>
          <p:cNvSpPr>
            <a:spLocks noGrp="1" noChangeArrowheads="1"/>
          </p:cNvSpPr>
          <p:nvPr>
            <p:ph type="subTitle" idx="1"/>
          </p:nvPr>
        </p:nvSpPr>
        <p:spPr bwMode="auto">
          <a:xfrm>
            <a:off x="342900"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B0B1B3"/>
                </a:solidFill>
              </a:defRPr>
            </a:lvl1pPr>
          </a:lstStyle>
          <a:p>
            <a:pPr lvl="0"/>
            <a:r>
              <a:rPr lang="en-US" noProof="0" smtClean="0"/>
              <a:t>Click to edit Master subtitle style</a:t>
            </a:r>
          </a:p>
        </p:txBody>
      </p:sp>
      <p:pic>
        <p:nvPicPr>
          <p:cNvPr id="148505"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63" y="5422900"/>
            <a:ext cx="3756025"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9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FC3AFDD-4756-4B74-B34F-C049826A1CD4}" type="slidenum">
              <a:rPr lang="en-US"/>
              <a:pPr/>
              <a:t>‹#›</a:t>
            </a:fld>
            <a:endParaRPr lang="en-US" dirty="0"/>
          </a:p>
        </p:txBody>
      </p:sp>
    </p:spTree>
    <p:extLst>
      <p:ext uri="{BB962C8B-B14F-4D97-AF65-F5344CB8AC3E}">
        <p14:creationId xmlns:p14="http://schemas.microsoft.com/office/powerpoint/2010/main" val="20039346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39E00A1-F971-48CD-8836-39537F17CD6A}" type="slidenum">
              <a:rPr lang="en-US"/>
              <a:pPr/>
              <a:t>‹#›</a:t>
            </a:fld>
            <a:endParaRPr lang="en-US" dirty="0"/>
          </a:p>
        </p:txBody>
      </p:sp>
    </p:spTree>
    <p:extLst>
      <p:ext uri="{BB962C8B-B14F-4D97-AF65-F5344CB8AC3E}">
        <p14:creationId xmlns:p14="http://schemas.microsoft.com/office/powerpoint/2010/main" val="27155022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BBB4F4A-CB40-4D07-BDE7-F80CA39ABA61}" type="slidenum">
              <a:rPr lang="en-US"/>
              <a:pPr/>
              <a:t>‹#›</a:t>
            </a:fld>
            <a:endParaRPr lang="en-US" dirty="0"/>
          </a:p>
        </p:txBody>
      </p:sp>
    </p:spTree>
    <p:extLst>
      <p:ext uri="{BB962C8B-B14F-4D97-AF65-F5344CB8AC3E}">
        <p14:creationId xmlns:p14="http://schemas.microsoft.com/office/powerpoint/2010/main" val="308559430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37C7A5D-E663-4CF9-A743-F5509A842125}" type="slidenum">
              <a:rPr lang="en-US"/>
              <a:pPr/>
              <a:t>‹#›</a:t>
            </a:fld>
            <a:endParaRPr lang="en-US" dirty="0"/>
          </a:p>
        </p:txBody>
      </p:sp>
    </p:spTree>
    <p:extLst>
      <p:ext uri="{BB962C8B-B14F-4D97-AF65-F5344CB8AC3E}">
        <p14:creationId xmlns:p14="http://schemas.microsoft.com/office/powerpoint/2010/main" val="34859667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2E6810-F826-45E2-9641-4A64C39FA71A}"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3002502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CA9398-BF96-4B7C-A017-CC4653F5D08F}" type="slidenum">
              <a:rPr lang="en-US"/>
              <a:pPr/>
              <a:t>‹#›</a:t>
            </a:fld>
            <a:endParaRPr lang="en-US" dirty="0"/>
          </a:p>
        </p:txBody>
      </p:sp>
    </p:spTree>
    <p:extLst>
      <p:ext uri="{BB962C8B-B14F-4D97-AF65-F5344CB8AC3E}">
        <p14:creationId xmlns:p14="http://schemas.microsoft.com/office/powerpoint/2010/main" val="285139854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E0989E8-CBB1-4379-9C23-F12EE99B8A56}" type="slidenum">
              <a:rPr lang="en-US"/>
              <a:pPr/>
              <a:t>‹#›</a:t>
            </a:fld>
            <a:endParaRPr lang="en-US" dirty="0"/>
          </a:p>
        </p:txBody>
      </p:sp>
    </p:spTree>
    <p:extLst>
      <p:ext uri="{BB962C8B-B14F-4D97-AF65-F5344CB8AC3E}">
        <p14:creationId xmlns:p14="http://schemas.microsoft.com/office/powerpoint/2010/main" val="284239591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7F3854-1AC3-4A88-B8C8-555059A68FB6}" type="slidenum">
              <a:rPr lang="en-US"/>
              <a:pPr/>
              <a:t>‹#›</a:t>
            </a:fld>
            <a:endParaRPr lang="en-US" dirty="0"/>
          </a:p>
        </p:txBody>
      </p:sp>
    </p:spTree>
    <p:extLst>
      <p:ext uri="{BB962C8B-B14F-4D97-AF65-F5344CB8AC3E}">
        <p14:creationId xmlns:p14="http://schemas.microsoft.com/office/powerpoint/2010/main" val="3292325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D2BADE9-96F4-44BD-AAAC-6632DBC97F6E}" type="slidenum">
              <a:rPr lang="en-US"/>
              <a:pPr/>
              <a:t>‹#›</a:t>
            </a:fld>
            <a:endParaRPr lang="en-US" dirty="0"/>
          </a:p>
        </p:txBody>
      </p:sp>
    </p:spTree>
    <p:extLst>
      <p:ext uri="{BB962C8B-B14F-4D97-AF65-F5344CB8AC3E}">
        <p14:creationId xmlns:p14="http://schemas.microsoft.com/office/powerpoint/2010/main" val="383005683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C8FAF34-EACD-4B16-830B-44EDD2CEC7DB}" type="slidenum">
              <a:rPr lang="en-US"/>
              <a:pPr/>
              <a:t>‹#›</a:t>
            </a:fld>
            <a:endParaRPr lang="en-US" dirty="0"/>
          </a:p>
        </p:txBody>
      </p:sp>
    </p:spTree>
    <p:extLst>
      <p:ext uri="{BB962C8B-B14F-4D97-AF65-F5344CB8AC3E}">
        <p14:creationId xmlns:p14="http://schemas.microsoft.com/office/powerpoint/2010/main" val="427314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836C640-79F9-46D5-917E-7016F1A26D4A}" type="slidenum">
              <a:rPr lang="en-US"/>
              <a:pPr/>
              <a:t>‹#›</a:t>
            </a:fld>
            <a:endParaRPr lang="en-US" dirty="0"/>
          </a:p>
        </p:txBody>
      </p:sp>
    </p:spTree>
    <p:extLst>
      <p:ext uri="{BB962C8B-B14F-4D97-AF65-F5344CB8AC3E}">
        <p14:creationId xmlns:p14="http://schemas.microsoft.com/office/powerpoint/2010/main" val="34956347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5480050"/>
            <a:ext cx="36353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17500" y="352425"/>
            <a:ext cx="8226425" cy="701675"/>
          </a:xfrm>
        </p:spPr>
        <p:txBody>
          <a:bodyPr/>
          <a:lstStyle>
            <a:lvl1pPr>
              <a:defRPr/>
            </a:lvl1pPr>
          </a:lstStyle>
          <a:p>
            <a:pPr lvl="0"/>
            <a:r>
              <a:rPr lang="en-US" noProof="0" smtClean="0"/>
              <a:t>Click to edit Master title style</a:t>
            </a:r>
          </a:p>
        </p:txBody>
      </p:sp>
      <p:sp>
        <p:nvSpPr>
          <p:cNvPr id="5123" name="Rectangle 3"/>
          <p:cNvSpPr>
            <a:spLocks noGrp="1" noChangeArrowheads="1"/>
          </p:cNvSpPr>
          <p:nvPr>
            <p:ph type="subTitle" idx="1"/>
          </p:nvPr>
        </p:nvSpPr>
        <p:spPr>
          <a:xfrm>
            <a:off x="342900" y="1143000"/>
            <a:ext cx="7769225" cy="609600"/>
          </a:xfrm>
        </p:spPr>
        <p:txBody>
          <a:bodyPr/>
          <a:lstStyle>
            <a:lvl1pPr marL="0" indent="0">
              <a:buFont typeface="Wingdings" pitchFamily="2" charset="2"/>
              <a:buNone/>
              <a:defRPr>
                <a:solidFill>
                  <a:srgbClr val="333333"/>
                </a:solidFill>
              </a:defRPr>
            </a:lvl1pPr>
          </a:lstStyle>
          <a:p>
            <a:pPr lvl="0"/>
            <a:r>
              <a:rPr lang="en-US" noProof="0" smtClean="0"/>
              <a:t>Click to edit Master subtitle style</a:t>
            </a:r>
          </a:p>
        </p:txBody>
      </p:sp>
    </p:spTree>
    <p:extLst>
      <p:ext uri="{BB962C8B-B14F-4D97-AF65-F5344CB8AC3E}">
        <p14:creationId xmlns:p14="http://schemas.microsoft.com/office/powerpoint/2010/main" val="1991225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588A2A78-5DFF-4EC5-97EB-D81F47CADE57}"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1928548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0E1D6925-D170-47A4-8B4D-B4DD31E68718}"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370099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8E104456-58F7-42D1-A4F7-B5EF7E270ED8}"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52584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2E6810-F826-45E2-9641-4A64C39FA71A}" type="datetimeFigureOut">
              <a:rPr lang="en-US" smtClean="0"/>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68717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D5F51617-82C2-4408-AC10-641333FCBD7F}"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559911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C35754DC-9529-439B-9CF2-9814A7D0B8A4}"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3826274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20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F2C5044C-AD66-4BC9-91BB-027B623BFC9C}"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2208906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E910E59F-3B7F-44B0-B527-1BE99E4584C3}"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1461858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DBBC5489-6569-457B-9C5A-F61F94F3D72E}"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93865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0699FAEF-B470-404E-A445-3F09A76257F9}"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2563395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8B02D92C-B563-4D4D-932F-785CB78DA879}" type="slidenum">
              <a:rPr lang="en-US">
                <a:solidFill>
                  <a:srgbClr val="000063"/>
                </a:solidFill>
              </a:rPr>
              <a:pPr>
                <a:defRPr/>
              </a:pPr>
              <a:t>‹#›</a:t>
            </a:fld>
            <a:endParaRPr lang="en-US" dirty="0">
              <a:solidFill>
                <a:srgbClr val="000063"/>
              </a:solidFill>
            </a:endParaRPr>
          </a:p>
        </p:txBody>
      </p:sp>
    </p:spTree>
    <p:extLst>
      <p:ext uri="{BB962C8B-B14F-4D97-AF65-F5344CB8AC3E}">
        <p14:creationId xmlns:p14="http://schemas.microsoft.com/office/powerpoint/2010/main" val="1514203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10;DHS_cis_V.jpg                                                  0006CE4ETweety                         BB62E6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9" y="5451477"/>
            <a:ext cx="37052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ctrTitle"/>
          </p:nvPr>
        </p:nvSpPr>
        <p:spPr>
          <a:xfrm>
            <a:off x="317504" y="352427"/>
            <a:ext cx="8226425" cy="701675"/>
          </a:xfrm>
        </p:spPr>
        <p:txBody>
          <a:bodyPr/>
          <a:lstStyle>
            <a:lvl1pPr>
              <a:defRPr/>
            </a:lvl1pPr>
          </a:lstStyle>
          <a:p>
            <a:pPr lvl="0"/>
            <a:r>
              <a:rPr lang="en-US" noProof="0" smtClean="0"/>
              <a:t>Click to edit Master title style</a:t>
            </a:r>
          </a:p>
        </p:txBody>
      </p:sp>
      <p:sp>
        <p:nvSpPr>
          <p:cNvPr id="148483" name="Rectangle 3"/>
          <p:cNvSpPr>
            <a:spLocks noGrp="1" noChangeArrowheads="1"/>
          </p:cNvSpPr>
          <p:nvPr>
            <p:ph type="subTitle" idx="1"/>
          </p:nvPr>
        </p:nvSpPr>
        <p:spPr bwMode="auto">
          <a:xfrm>
            <a:off x="342904"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pPr lvl="0"/>
            <a:r>
              <a:rPr lang="en-US" noProof="0" smtClean="0"/>
              <a:t>Click to edit Master subtitle style</a:t>
            </a:r>
          </a:p>
        </p:txBody>
      </p:sp>
    </p:spTree>
    <p:extLst>
      <p:ext uri="{BB962C8B-B14F-4D97-AF65-F5344CB8AC3E}">
        <p14:creationId xmlns:p14="http://schemas.microsoft.com/office/powerpoint/2010/main" val="580083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9C6332C-22D4-4273-B62D-E1412982622B}" type="slidenum">
              <a:rPr lang="en-US"/>
              <a:pPr>
                <a:defRPr/>
              </a:pPr>
              <a:t>‹#›</a:t>
            </a:fld>
            <a:endParaRPr lang="en-US" dirty="0"/>
          </a:p>
        </p:txBody>
      </p:sp>
    </p:spTree>
    <p:extLst>
      <p:ext uri="{BB962C8B-B14F-4D97-AF65-F5344CB8AC3E}">
        <p14:creationId xmlns:p14="http://schemas.microsoft.com/office/powerpoint/2010/main" val="353805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2E6810-F826-45E2-9641-4A64C39FA71A}" type="datetimeFigureOut">
              <a:rPr lang="en-US" smtClean="0"/>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2215754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36107BB-BA76-4BAE-82A6-A422986E7223}" type="slidenum">
              <a:rPr lang="en-US"/>
              <a:pPr>
                <a:defRPr/>
              </a:pPr>
              <a:t>‹#›</a:t>
            </a:fld>
            <a:endParaRPr lang="en-US" dirty="0"/>
          </a:p>
        </p:txBody>
      </p:sp>
    </p:spTree>
    <p:extLst>
      <p:ext uri="{BB962C8B-B14F-4D97-AF65-F5344CB8AC3E}">
        <p14:creationId xmlns:p14="http://schemas.microsoft.com/office/powerpoint/2010/main" val="2271169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3E41726-F6B0-4C0F-BAAA-9EB445CC0E88}" type="slidenum">
              <a:rPr lang="en-US"/>
              <a:pPr>
                <a:defRPr/>
              </a:pPr>
              <a:t>‹#›</a:t>
            </a:fld>
            <a:endParaRPr lang="en-US" dirty="0"/>
          </a:p>
        </p:txBody>
      </p:sp>
    </p:spTree>
    <p:extLst>
      <p:ext uri="{BB962C8B-B14F-4D97-AF65-F5344CB8AC3E}">
        <p14:creationId xmlns:p14="http://schemas.microsoft.com/office/powerpoint/2010/main" val="3642586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7"/>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5"/>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9" y="2174877"/>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pPr>
              <a:defRPr/>
            </a:pPr>
            <a:fld id="{37FBC4F7-B56F-4A24-B555-56C4801B5CC3}" type="slidenum">
              <a:rPr lang="en-US"/>
              <a:pPr>
                <a:defRPr/>
              </a:pPr>
              <a:t>‹#›</a:t>
            </a:fld>
            <a:endParaRPr lang="en-US" dirty="0"/>
          </a:p>
        </p:txBody>
      </p:sp>
    </p:spTree>
    <p:extLst>
      <p:ext uri="{BB962C8B-B14F-4D97-AF65-F5344CB8AC3E}">
        <p14:creationId xmlns:p14="http://schemas.microsoft.com/office/powerpoint/2010/main" val="3790309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F157C65-A81F-40F1-A4FC-971E7BEEE1D4}" type="slidenum">
              <a:rPr lang="en-US"/>
              <a:pPr>
                <a:defRPr/>
              </a:pPr>
              <a:t>‹#›</a:t>
            </a:fld>
            <a:endParaRPr lang="en-US" dirty="0"/>
          </a:p>
        </p:txBody>
      </p:sp>
    </p:spTree>
    <p:extLst>
      <p:ext uri="{BB962C8B-B14F-4D97-AF65-F5344CB8AC3E}">
        <p14:creationId xmlns:p14="http://schemas.microsoft.com/office/powerpoint/2010/main" val="341423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77D9239-03FF-409E-ACBD-A3E6A2EF07B1}" type="slidenum">
              <a:rPr lang="en-US"/>
              <a:pPr>
                <a:defRPr/>
              </a:pPr>
              <a:t>‹#›</a:t>
            </a:fld>
            <a:endParaRPr lang="en-US" dirty="0"/>
          </a:p>
        </p:txBody>
      </p:sp>
    </p:spTree>
    <p:extLst>
      <p:ext uri="{BB962C8B-B14F-4D97-AF65-F5344CB8AC3E}">
        <p14:creationId xmlns:p14="http://schemas.microsoft.com/office/powerpoint/2010/main" val="2172424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08348BF-5E79-4343-A393-DD23DCB4CCB2}" type="slidenum">
              <a:rPr lang="en-US"/>
              <a:pPr>
                <a:defRPr/>
              </a:pPr>
              <a:t>‹#›</a:t>
            </a:fld>
            <a:endParaRPr lang="en-US" dirty="0"/>
          </a:p>
        </p:txBody>
      </p:sp>
    </p:spTree>
    <p:extLst>
      <p:ext uri="{BB962C8B-B14F-4D97-AF65-F5344CB8AC3E}">
        <p14:creationId xmlns:p14="http://schemas.microsoft.com/office/powerpoint/2010/main" val="2979947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72850E-5E3A-4F86-A3F4-FAAFB896DD96}" type="slidenum">
              <a:rPr lang="en-US"/>
              <a:pPr>
                <a:defRPr/>
              </a:pPr>
              <a:t>‹#›</a:t>
            </a:fld>
            <a:endParaRPr lang="en-US" dirty="0"/>
          </a:p>
        </p:txBody>
      </p:sp>
    </p:spTree>
    <p:extLst>
      <p:ext uri="{BB962C8B-B14F-4D97-AF65-F5344CB8AC3E}">
        <p14:creationId xmlns:p14="http://schemas.microsoft.com/office/powerpoint/2010/main" val="217994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4B244E3-A24F-4C1E-96E0-7D7D9D7BEA89}" type="slidenum">
              <a:rPr lang="en-US"/>
              <a:pPr>
                <a:defRPr/>
              </a:pPr>
              <a:t>‹#›</a:t>
            </a:fld>
            <a:endParaRPr lang="en-US" dirty="0"/>
          </a:p>
        </p:txBody>
      </p:sp>
    </p:spTree>
    <p:extLst>
      <p:ext uri="{BB962C8B-B14F-4D97-AF65-F5344CB8AC3E}">
        <p14:creationId xmlns:p14="http://schemas.microsoft.com/office/powerpoint/2010/main" val="2364206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9"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F413307-CE2E-4416-8CC2-579A3F334D5A}" type="slidenum">
              <a:rPr lang="en-US"/>
              <a:pPr>
                <a:defRPr/>
              </a:pPr>
              <a:t>‹#›</a:t>
            </a:fld>
            <a:endParaRPr lang="en-US" dirty="0"/>
          </a:p>
        </p:txBody>
      </p:sp>
    </p:spTree>
    <p:extLst>
      <p:ext uri="{BB962C8B-B14F-4D97-AF65-F5344CB8AC3E}">
        <p14:creationId xmlns:p14="http://schemas.microsoft.com/office/powerpoint/2010/main" val="244988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E6810-F826-45E2-9641-4A64C39FA71A}" type="datetimeFigureOut">
              <a:rPr lang="en-US" smtClean="0"/>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840174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E6810-F826-45E2-9641-4A64C39FA71A}"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9555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E6810-F826-45E2-9641-4A64C39FA71A}"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6B04C-8657-4950-875E-364580E0CCE8}" type="slidenum">
              <a:rPr lang="en-US" smtClean="0"/>
              <a:t>‹#›</a:t>
            </a:fld>
            <a:endParaRPr lang="en-US"/>
          </a:p>
        </p:txBody>
      </p:sp>
    </p:spTree>
    <p:extLst>
      <p:ext uri="{BB962C8B-B14F-4D97-AF65-F5344CB8AC3E}">
        <p14:creationId xmlns:p14="http://schemas.microsoft.com/office/powerpoint/2010/main" val="225338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6810-F826-45E2-9641-4A64C39FA71A}" type="datetimeFigureOut">
              <a:rPr lang="en-US" smtClean="0"/>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B04C-8657-4950-875E-364580E0CCE8}" type="slidenum">
              <a:rPr lang="en-US" smtClean="0"/>
              <a:t>‹#›</a:t>
            </a:fld>
            <a:endParaRPr lang="en-US"/>
          </a:p>
        </p:txBody>
      </p:sp>
    </p:spTree>
    <p:extLst>
      <p:ext uri="{BB962C8B-B14F-4D97-AF65-F5344CB8AC3E}">
        <p14:creationId xmlns:p14="http://schemas.microsoft.com/office/powerpoint/2010/main" val="76990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a:solidFill>
                  <a:srgbClr val="FFFFFF"/>
                </a:solidFill>
                <a:latin typeface="Arial" charset="0"/>
              </a:defRPr>
            </a:lvl1pPr>
          </a:lstStyle>
          <a:p>
            <a:pPr eaLnBrk="0" fontAlgn="base" hangingPunct="0">
              <a:spcBef>
                <a:spcPct val="0"/>
              </a:spcBef>
              <a:spcAft>
                <a:spcPct val="0"/>
              </a:spcAft>
              <a:defRPr/>
            </a:pPr>
            <a:fld id="{9880B1D6-FD64-4587-92F7-2B5D2730215C}" type="slidenum">
              <a:rPr lang="en-US"/>
              <a:pPr eaLnBrk="0" fontAlgn="base" hangingPunct="0">
                <a:spcBef>
                  <a:spcPct val="0"/>
                </a:spcBef>
                <a:spcAft>
                  <a:spcPct val="0"/>
                </a:spcAft>
                <a:defRPr/>
              </a:pPr>
              <a:t>‹#›</a:t>
            </a:fld>
            <a:endParaRPr lang="en-US"/>
          </a:p>
        </p:txBody>
      </p:sp>
      <p:sp>
        <p:nvSpPr>
          <p:cNvPr id="1028"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0" fontAlgn="base" hangingPunct="0">
              <a:spcBef>
                <a:spcPct val="0"/>
              </a:spcBef>
              <a:spcAft>
                <a:spcPct val="0"/>
              </a:spcAft>
              <a:defRPr/>
            </a:pPr>
            <a:r>
              <a:rPr lang="en-US" altLang="en-US" sz="1100" smtClean="0">
                <a:solidFill>
                  <a:srgbClr val="FFFFFF"/>
                </a:solidFill>
              </a:rPr>
              <a:t>Presenter’s Name          June 17, 2003</a:t>
            </a:r>
          </a:p>
        </p:txBody>
      </p:sp>
      <p:pic>
        <p:nvPicPr>
          <p:cNvPr id="1029" name="Picture 22" descr="&#10;DHS_cis_V.jpg                                                  0006CE4ETweety                         BB62E65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41325" y="6043613"/>
            <a:ext cx="22733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23400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a:solidFill>
                  <a:srgbClr val="FFFFFF"/>
                </a:solidFill>
              </a:defRPr>
            </a:lvl1pPr>
          </a:lstStyle>
          <a:p>
            <a:pPr eaLnBrk="0" fontAlgn="base" hangingPunct="0">
              <a:spcBef>
                <a:spcPct val="0"/>
              </a:spcBef>
              <a:spcAft>
                <a:spcPct val="0"/>
              </a:spcAft>
              <a:defRPr/>
            </a:pPr>
            <a:fld id="{2A545402-F9D2-43D4-86F8-4C50E8603A7A}" type="slidenum">
              <a:rPr lang="en-US" altLang="en-US"/>
              <a:pPr eaLnBrk="0" fontAlgn="base" hangingPunct="0">
                <a:spcBef>
                  <a:spcPct val="0"/>
                </a:spcBef>
                <a:spcAft>
                  <a:spcPct val="0"/>
                </a:spcAft>
                <a:defRPr/>
              </a:pPr>
              <a:t>‹#›</a:t>
            </a:fld>
            <a:endParaRPr lang="en-US" altLang="en-US" dirty="0"/>
          </a:p>
        </p:txBody>
      </p:sp>
      <p:sp>
        <p:nvSpPr>
          <p:cNvPr id="1028"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0" fontAlgn="base" hangingPunct="0">
              <a:spcBef>
                <a:spcPct val="0"/>
              </a:spcBef>
              <a:spcAft>
                <a:spcPct val="0"/>
              </a:spcAft>
              <a:defRPr/>
            </a:pPr>
            <a:r>
              <a:rPr lang="en-US" altLang="en-US" sz="1100" smtClean="0">
                <a:solidFill>
                  <a:srgbClr val="FFFFFF"/>
                </a:solidFill>
              </a:rPr>
              <a:t>Presenter’s Name          June 17, 2003</a:t>
            </a:r>
          </a:p>
        </p:txBody>
      </p:sp>
      <p:pic>
        <p:nvPicPr>
          <p:cNvPr id="1029" name="Picture 21" descr="&#10;DHS_cis_V.jpg                                                  0006CE4ETweety                         BB62E65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6034088"/>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1806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F80">
            <a:alpha val="0"/>
          </a:srgbClr>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a:solidFill>
                  <a:srgbClr val="FFFFFF"/>
                </a:solidFill>
              </a:defRPr>
            </a:lvl1pPr>
          </a:lstStyle>
          <a:p>
            <a:pPr eaLnBrk="0" fontAlgn="base" hangingPunct="0">
              <a:spcBef>
                <a:spcPct val="0"/>
              </a:spcBef>
              <a:spcAft>
                <a:spcPct val="0"/>
              </a:spcAft>
            </a:pPr>
            <a:fld id="{F5354881-6061-445F-AC77-5DD31767EA78}" type="slidenum">
              <a:rPr lang="en-US"/>
              <a:pPr eaLnBrk="0" fontAlgn="base" hangingPunct="0">
                <a:spcBef>
                  <a:spcPct val="0"/>
                </a:spcBef>
                <a:spcAft>
                  <a:spcPct val="0"/>
                </a:spcAft>
              </a:pPr>
              <a:t>‹#›</a:t>
            </a:fld>
            <a:endParaRPr lang="en-US" dirty="0"/>
          </a:p>
        </p:txBody>
      </p:sp>
      <p:sp>
        <p:nvSpPr>
          <p:cNvPr id="147463"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0" fontAlgn="base" hangingPunct="0">
              <a:spcBef>
                <a:spcPct val="0"/>
              </a:spcBef>
              <a:spcAft>
                <a:spcPct val="0"/>
              </a:spcAft>
            </a:pPr>
            <a:endParaRPr lang="en-US" sz="1100" dirty="0">
              <a:solidFill>
                <a:srgbClr val="FFFFFF"/>
              </a:solidFill>
            </a:endParaRPr>
          </a:p>
        </p:txBody>
      </p:sp>
      <p:pic>
        <p:nvPicPr>
          <p:cNvPr id="147627" name="Picture 17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33388" y="5988050"/>
            <a:ext cx="2349500"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169059"/>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charset="0"/>
        </a:defRPr>
      </a:lvl2pPr>
      <a:lvl3pPr algn="l" rtl="0" eaLnBrk="0" fontAlgn="base" hangingPunct="0">
        <a:spcBef>
          <a:spcPct val="0"/>
        </a:spcBef>
        <a:spcAft>
          <a:spcPct val="0"/>
        </a:spcAft>
        <a:defRPr sz="4200">
          <a:solidFill>
            <a:srgbClr val="EFF7FF"/>
          </a:solidFill>
          <a:latin typeface="Times New Roman" charset="0"/>
        </a:defRPr>
      </a:lvl3pPr>
      <a:lvl4pPr algn="l" rtl="0" eaLnBrk="0" fontAlgn="base" hangingPunct="0">
        <a:spcBef>
          <a:spcPct val="0"/>
        </a:spcBef>
        <a:spcAft>
          <a:spcPct val="0"/>
        </a:spcAft>
        <a:defRPr sz="4200">
          <a:solidFill>
            <a:srgbClr val="EFF7FF"/>
          </a:solidFill>
          <a:latin typeface="Times New Roman" charset="0"/>
        </a:defRPr>
      </a:lvl4pPr>
      <a:lvl5pPr algn="l" rtl="0" eaLnBrk="0" fontAlgn="base" hangingPunct="0">
        <a:spcBef>
          <a:spcPct val="0"/>
        </a:spcBef>
        <a:spcAft>
          <a:spcPct val="0"/>
        </a:spcAft>
        <a:defRPr sz="4200">
          <a:solidFill>
            <a:srgbClr val="EFF7FF"/>
          </a:solidFill>
          <a:latin typeface="Times New Roman" charset="0"/>
        </a:defRPr>
      </a:lvl5pPr>
      <a:lvl6pPr marL="457200" algn="l" rtl="0" eaLnBrk="0" fontAlgn="base" hangingPunct="0">
        <a:spcBef>
          <a:spcPct val="0"/>
        </a:spcBef>
        <a:spcAft>
          <a:spcPct val="0"/>
        </a:spcAft>
        <a:defRPr sz="4200">
          <a:solidFill>
            <a:srgbClr val="EFF7FF"/>
          </a:solidFill>
          <a:latin typeface="Times New Roman" charset="0"/>
        </a:defRPr>
      </a:lvl6pPr>
      <a:lvl7pPr marL="914400" algn="l" rtl="0" eaLnBrk="0" fontAlgn="base" hangingPunct="0">
        <a:spcBef>
          <a:spcPct val="0"/>
        </a:spcBef>
        <a:spcAft>
          <a:spcPct val="0"/>
        </a:spcAft>
        <a:defRPr sz="4200">
          <a:solidFill>
            <a:srgbClr val="EFF7FF"/>
          </a:solidFill>
          <a:latin typeface="Times New Roman" charset="0"/>
        </a:defRPr>
      </a:lvl7pPr>
      <a:lvl8pPr marL="1371600" algn="l" rtl="0" eaLnBrk="0" fontAlgn="base" hangingPunct="0">
        <a:spcBef>
          <a:spcPct val="0"/>
        </a:spcBef>
        <a:spcAft>
          <a:spcPct val="0"/>
        </a:spcAft>
        <a:defRPr sz="4200">
          <a:solidFill>
            <a:srgbClr val="EFF7FF"/>
          </a:solidFill>
          <a:latin typeface="Times New Roman" charset="0"/>
        </a:defRPr>
      </a:lvl8pPr>
      <a:lvl9pPr marL="1828800" algn="l" rtl="0" eaLnBrk="0" fontAlgn="base" hangingPunct="0">
        <a:spcBef>
          <a:spcPct val="0"/>
        </a:spcBef>
        <a:spcAft>
          <a:spcPct val="0"/>
        </a:spcAft>
        <a:defRPr sz="4200">
          <a:solidFill>
            <a:srgbClr val="EFF7FF"/>
          </a:solidFill>
          <a:latin typeface="Times New Roman"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a:solidFill>
                  <a:schemeClr val="bg1"/>
                </a:solidFill>
                <a:latin typeface="Arial" charset="0"/>
              </a:defRPr>
            </a:lvl1pPr>
          </a:lstStyle>
          <a:p>
            <a:pPr eaLnBrk="0" fontAlgn="base" hangingPunct="0">
              <a:spcBef>
                <a:spcPct val="0"/>
              </a:spcBef>
              <a:spcAft>
                <a:spcPct val="0"/>
              </a:spcAft>
              <a:defRPr/>
            </a:pPr>
            <a:fld id="{A6F084DD-E765-4D6B-A108-CD3E2017C9EE}" type="slidenum">
              <a:rPr lang="en-US">
                <a:solidFill>
                  <a:srgbClr val="000063"/>
                </a:solidFill>
              </a:rPr>
              <a:pPr eaLnBrk="0" fontAlgn="base" hangingPunct="0">
                <a:spcBef>
                  <a:spcPct val="0"/>
                </a:spcBef>
                <a:spcAft>
                  <a:spcPct val="0"/>
                </a:spcAft>
                <a:defRPr/>
              </a:pPr>
              <a:t>‹#›</a:t>
            </a:fld>
            <a:endParaRPr lang="en-US" dirty="0">
              <a:solidFill>
                <a:srgbClr val="000063"/>
              </a:solidFill>
            </a:endParaRPr>
          </a:p>
        </p:txBody>
      </p:sp>
      <p:pic>
        <p:nvPicPr>
          <p:cNvPr id="1028"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325" y="6043613"/>
            <a:ext cx="22733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7"/>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815145107"/>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pitchFamily="18" charset="0"/>
        </a:defRPr>
      </a:lvl2pPr>
      <a:lvl3pPr algn="l" rtl="0" eaLnBrk="0" fontAlgn="base" hangingPunct="0">
        <a:spcBef>
          <a:spcPct val="0"/>
        </a:spcBef>
        <a:spcAft>
          <a:spcPct val="0"/>
        </a:spcAft>
        <a:defRPr sz="4200">
          <a:solidFill>
            <a:srgbClr val="000063"/>
          </a:solidFill>
          <a:latin typeface="Times New Roman" pitchFamily="18" charset="0"/>
        </a:defRPr>
      </a:lvl3pPr>
      <a:lvl4pPr algn="l" rtl="0" eaLnBrk="0" fontAlgn="base" hangingPunct="0">
        <a:spcBef>
          <a:spcPct val="0"/>
        </a:spcBef>
        <a:spcAft>
          <a:spcPct val="0"/>
        </a:spcAft>
        <a:defRPr sz="4200">
          <a:solidFill>
            <a:srgbClr val="000063"/>
          </a:solidFill>
          <a:latin typeface="Times New Roman" pitchFamily="18" charset="0"/>
        </a:defRPr>
      </a:lvl4pPr>
      <a:lvl5pPr algn="l" rtl="0" eaLnBrk="0" fontAlgn="base" hangingPunct="0">
        <a:spcBef>
          <a:spcPct val="0"/>
        </a:spcBef>
        <a:spcAft>
          <a:spcPct val="0"/>
        </a:spcAft>
        <a:defRPr sz="4200">
          <a:solidFill>
            <a:srgbClr val="000063"/>
          </a:solidFill>
          <a:latin typeface="Times New Roman" pitchFamily="18"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chemeClr val="bg1"/>
        </a:buClr>
        <a:buFont typeface="Wingdings" pitchFamily="2" charset="2"/>
        <a:buChar char="§"/>
        <a:defRPr sz="2200">
          <a:solidFill>
            <a:schemeClr val="bg1"/>
          </a:solidFill>
          <a:latin typeface="+mn-lt"/>
          <a:ea typeface="+mn-ea"/>
          <a:cs typeface="+mn-cs"/>
        </a:defRPr>
      </a:lvl1pPr>
      <a:lvl2pPr marL="571500" indent="-223838" algn="l" rtl="0" eaLnBrk="0" fontAlgn="base" hangingPunct="0">
        <a:spcBef>
          <a:spcPct val="30000"/>
        </a:spcBef>
        <a:spcAft>
          <a:spcPct val="0"/>
        </a:spcAft>
        <a:buClr>
          <a:schemeClr val="bg1"/>
        </a:buClr>
        <a:buFont typeface="Wingdings" pitchFamily="2" charset="2"/>
        <a:buChar char="§"/>
        <a:defRPr sz="1700">
          <a:solidFill>
            <a:schemeClr val="bg1"/>
          </a:solidFill>
          <a:latin typeface="+mn-lt"/>
        </a:defRPr>
      </a:lvl2pPr>
      <a:lvl3pPr marL="909638"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3pPr>
      <a:lvl4pPr marL="1258888" indent="-231775" algn="l" rtl="0" eaLnBrk="0" fontAlgn="base" hangingPunct="0">
        <a:spcBef>
          <a:spcPct val="30000"/>
        </a:spcBef>
        <a:spcAft>
          <a:spcPct val="0"/>
        </a:spcAft>
        <a:buClr>
          <a:schemeClr val="bg1"/>
        </a:buClr>
        <a:buFont typeface="Wingdings" pitchFamily="2" charset="2"/>
        <a:buChar char="§"/>
        <a:defRPr sz="1700">
          <a:solidFill>
            <a:schemeClr val="bg1"/>
          </a:solidFill>
          <a:latin typeface="+mn-lt"/>
        </a:defRPr>
      </a:lvl4pPr>
      <a:lvl5pPr marL="1598613"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5pPr>
      <a:lvl6pPr marL="2055813"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6pPr>
      <a:lvl7pPr marL="2513013"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7pPr>
      <a:lvl8pPr marL="2970213"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8pPr>
      <a:lvl9pPr marL="3427413" indent="-222250" algn="l" rtl="0" eaLnBrk="0" fontAlgn="base" hangingPunct="0">
        <a:spcBef>
          <a:spcPct val="30000"/>
        </a:spcBef>
        <a:spcAft>
          <a:spcPct val="0"/>
        </a:spcAft>
        <a:buClr>
          <a:schemeClr val="bg1"/>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5913" y="2"/>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8115"/>
            <a:ext cx="457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smtClean="0">
                <a:solidFill>
                  <a:srgbClr val="FFFFFF"/>
                </a:solidFill>
              </a:defRPr>
            </a:lvl1pPr>
          </a:lstStyle>
          <a:p>
            <a:pPr eaLnBrk="0" fontAlgn="base" hangingPunct="0">
              <a:spcBef>
                <a:spcPct val="0"/>
              </a:spcBef>
              <a:spcAft>
                <a:spcPct val="0"/>
              </a:spcAft>
              <a:defRPr/>
            </a:pPr>
            <a:fld id="{A593D9AE-FC26-4EA1-B5B7-2AB87B13E2C8}" type="slidenum">
              <a:rPr lang="en-US"/>
              <a:pPr eaLnBrk="0" fontAlgn="base" hangingPunct="0">
                <a:spcBef>
                  <a:spcPct val="0"/>
                </a:spcBef>
                <a:spcAft>
                  <a:spcPct val="0"/>
                </a:spcAft>
                <a:defRPr/>
              </a:pPr>
              <a:t>‹#›</a:t>
            </a:fld>
            <a:endParaRPr lang="en-US" dirty="0"/>
          </a:p>
        </p:txBody>
      </p:sp>
      <p:sp>
        <p:nvSpPr>
          <p:cNvPr id="1028"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0" fontAlgn="base" hangingPunct="0">
              <a:spcBef>
                <a:spcPct val="0"/>
              </a:spcBef>
              <a:spcAft>
                <a:spcPct val="0"/>
              </a:spcAft>
            </a:pPr>
            <a:r>
              <a:rPr lang="en-US" sz="1100" dirty="0">
                <a:solidFill>
                  <a:srgbClr val="FFFFFF"/>
                </a:solidFill>
              </a:rPr>
              <a:t>Presenter’s Name          June 17, 2003</a:t>
            </a:r>
          </a:p>
        </p:txBody>
      </p:sp>
      <p:pic>
        <p:nvPicPr>
          <p:cNvPr id="1029" name="Picture 21" descr="&#10;DHS_cis_V.jpg                                                  0006CE4ETweety                         BB62E65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6034088"/>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668106"/>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hyperlink" Target="http://www.uscis.gov/about-us/contact-us" TargetMode="External"/><Relationship Id="rId2" Type="http://schemas.openxmlformats.org/officeDocument/2006/relationships/notesSlide" Target="../notesSlides/notesSlide68.xml"/><Relationship Id="rId1" Type="http://schemas.openxmlformats.org/officeDocument/2006/relationships/slideLayout" Target="../slideLayouts/slideLayout59.xml"/><Relationship Id="rId4" Type="http://schemas.openxmlformats.org/officeDocument/2006/relationships/image" Target="../media/image35.png"/></Relationships>
</file>

<file path=ppt/slides/_rels/slide1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59.xml"/></Relationships>
</file>

<file path=ppt/slides/_rels/slide1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hyperlink" Target="http://www.uscis.gov/"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1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59.xml"/></Relationships>
</file>

<file path=ppt/slides/_rels/slide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1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59.xml"/></Relationships>
</file>

<file path=ppt/slides/_rels/slide1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8.xml"/><Relationship Id="rId1" Type="http://schemas.openxmlformats.org/officeDocument/2006/relationships/slideLayout" Target="../slideLayouts/slideLayout59.xml"/></Relationships>
</file>

<file path=ppt/slides/_rels/slide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59.xml"/></Relationships>
</file>

<file path=ppt/slides/_rels/slide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hyperlink" Target="http://www.uscis.gov/node/42190" TargetMode="External"/><Relationship Id="rId2" Type="http://schemas.openxmlformats.org/officeDocument/2006/relationships/hyperlink" Target="http://www.uscis.dhs.gov/" TargetMode="Externa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59.xml"/></Relationships>
</file>

<file path=ppt/slides/_rels/slide1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5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hyperlink" Target="http://www.uscis.dhs.gov/" TargetMode="External"/><Relationship Id="rId2" Type="http://schemas.openxmlformats.org/officeDocument/2006/relationships/hyperlink" Target="http://www.uscis.gov/"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hyperlink" Target="https://www.uscis.gov/node/45362"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hyperlink" Target="https://www.uscis.gov/forms/centralized-filing-and-adjudication-form-i-601-application-waiver-grounds-inadmissibilit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dhs.gov/sites/default/files/publications/cisomb-annual-report-2014-508compliant_0.pdf" TargetMode="External"/><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hyperlink" Target="http://www.cbp.gov/i94" TargetMode="External"/><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hyperlink" Target="mailto:PSC.StudentEAD@uscis.dhs.gov"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8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200" smtClean="0">
                <a:solidFill>
                  <a:schemeClr val="bg1"/>
                </a:solidFill>
              </a:rPr>
              <a:t>DACA Guidelines </a:t>
            </a:r>
            <a:r>
              <a:rPr lang="en-US" altLang="en-US" sz="2400" smtClean="0">
                <a:solidFill>
                  <a:schemeClr val="bg1"/>
                </a:solidFill>
              </a:rPr>
              <a:t>(continued </a:t>
            </a:r>
            <a:r>
              <a:rPr lang="en-US" altLang="en-US" sz="2400" smtClean="0"/>
              <a:t>…)</a:t>
            </a:r>
          </a:p>
        </p:txBody>
      </p:sp>
      <p:sp>
        <p:nvSpPr>
          <p:cNvPr id="1024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smtClean="0">
                <a:solidFill>
                  <a:schemeClr val="bg1"/>
                </a:solidFill>
              </a:rPr>
              <a:t>Was physically present in the United States on June 15, 2012, and at the time of making his/her request for consideration of deferred action with USCIS</a:t>
            </a:r>
          </a:p>
          <a:p>
            <a:r>
              <a:rPr lang="en-US" altLang="en-US" sz="2000" smtClean="0">
                <a:solidFill>
                  <a:schemeClr val="bg1"/>
                </a:solidFill>
              </a:rPr>
              <a:t>Is currently in school at the time of filing, has graduated or obtained a certificate of completion from a U.S. high school, has obtained a GED certificate or other equivalent State authorized exam in the United States, or is an honorably discharged veteran of the U.S. Coast Guard or U.S. Armed Forces     </a:t>
            </a:r>
            <a:r>
              <a:rPr lang="en-US" altLang="en-US" sz="2000" u="sng" smtClean="0">
                <a:solidFill>
                  <a:schemeClr val="bg1"/>
                </a:solidFill>
              </a:rPr>
              <a:t>AND</a:t>
            </a:r>
            <a:r>
              <a:rPr lang="en-US" altLang="en-US" sz="2000" smtClean="0">
                <a:solidFill>
                  <a:schemeClr val="bg1"/>
                </a:solidFill>
              </a:rPr>
              <a:t>  </a:t>
            </a:r>
          </a:p>
          <a:p>
            <a:r>
              <a:rPr lang="en-US" altLang="en-US" sz="2000" smtClean="0">
                <a:solidFill>
                  <a:schemeClr val="bg1"/>
                </a:solidFill>
              </a:rPr>
              <a:t>Has not been convicted of a felony, a significant misdemeanor, or three or more non-significant misdemeanors, and does not otherwise pose a threat to national security or public safety</a:t>
            </a:r>
          </a:p>
          <a:p>
            <a:endParaRPr lang="en-US" altLang="en-US" sz="2000" smtClean="0"/>
          </a:p>
        </p:txBody>
      </p:sp>
      <p:sp>
        <p:nvSpPr>
          <p:cNvPr id="10244"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E9FEDC5-1C1A-42B4-9B70-2456896A538C}" type="slidenum">
              <a:rPr lang="en-US" altLang="en-US" sz="1100" smtClean="0">
                <a:solidFill>
                  <a:srgbClr val="FFFFFF"/>
                </a:solidFill>
              </a:rPr>
              <a:pPr/>
              <a:t>10</a:t>
            </a:fld>
            <a:endParaRPr lang="en-US" altLang="en-US" sz="1100" smtClean="0">
              <a:solidFill>
                <a:srgbClr val="FFFFFF"/>
              </a:solidFill>
            </a:endParaRPr>
          </a:p>
        </p:txBody>
      </p:sp>
    </p:spTree>
    <p:extLst>
      <p:ext uri="{BB962C8B-B14F-4D97-AF65-F5344CB8AC3E}">
        <p14:creationId xmlns:p14="http://schemas.microsoft.com/office/powerpoint/2010/main" val="965497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EB1-2 Q &amp; As</a:t>
            </a:r>
            <a:endParaRPr lang="en-US" dirty="0"/>
          </a:p>
        </p:txBody>
      </p:sp>
      <p:sp>
        <p:nvSpPr>
          <p:cNvPr id="3" name="Content Placeholder 2"/>
          <p:cNvSpPr>
            <a:spLocks noGrp="1"/>
          </p:cNvSpPr>
          <p:nvPr>
            <p:ph idx="1"/>
          </p:nvPr>
        </p:nvSpPr>
        <p:spPr/>
        <p:txBody>
          <a:bodyPr/>
          <a:lstStyle/>
          <a:p>
            <a:pPr marL="0" indent="0">
              <a:buNone/>
            </a:pPr>
            <a:r>
              <a:rPr lang="en-US" dirty="0" smtClean="0"/>
              <a:t>Question #2:</a:t>
            </a:r>
          </a:p>
          <a:p>
            <a:pPr marL="0" indent="0">
              <a:buNone/>
            </a:pPr>
            <a:r>
              <a:rPr lang="en-US" dirty="0" smtClean="0"/>
              <a:t>For H-2B Adjudications what types of cases qualify as Seasonal and what do NOT?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7191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37" y="280418"/>
            <a:ext cx="7469187" cy="1050925"/>
          </a:xfrm>
        </p:spPr>
        <p:txBody>
          <a:bodyPr/>
          <a:lstStyle/>
          <a:p>
            <a:r>
              <a:rPr lang="en-US" sz="4000" dirty="0" smtClean="0"/>
              <a:t/>
            </a:r>
            <a:br>
              <a:rPr lang="en-US" sz="4000" dirty="0" smtClean="0"/>
            </a:br>
            <a:r>
              <a:rPr lang="en-US" sz="4000" dirty="0" smtClean="0"/>
              <a:t>EB1-2 </a:t>
            </a:r>
            <a:r>
              <a:rPr lang="en-US" sz="4000" dirty="0"/>
              <a:t>Q &amp; </a:t>
            </a:r>
            <a:r>
              <a:rPr lang="en-US" sz="4000" dirty="0" smtClean="0"/>
              <a:t>As</a:t>
            </a:r>
            <a:br>
              <a:rPr lang="en-US" sz="4000" dirty="0" smtClean="0"/>
            </a:br>
            <a:r>
              <a:rPr lang="en-US" sz="4000" dirty="0" smtClean="0"/>
              <a:t>Answer:</a:t>
            </a:r>
            <a:endParaRPr lang="en-US" dirty="0"/>
          </a:p>
        </p:txBody>
      </p:sp>
      <p:sp>
        <p:nvSpPr>
          <p:cNvPr id="3" name="Content Placeholder 2"/>
          <p:cNvSpPr>
            <a:spLocks noGrp="1"/>
          </p:cNvSpPr>
          <p:nvPr>
            <p:ph idx="1"/>
          </p:nvPr>
        </p:nvSpPr>
        <p:spPr>
          <a:xfrm>
            <a:off x="359664" y="1588008"/>
            <a:ext cx="8229600" cy="4525963"/>
          </a:xfrm>
        </p:spPr>
        <p:txBody>
          <a:bodyPr/>
          <a:lstStyle/>
          <a:p>
            <a:pPr marL="0" indent="0">
              <a:buNone/>
            </a:pPr>
            <a:r>
              <a:rPr lang="en-US" sz="2000" dirty="0"/>
              <a:t>As noted on the USCIS website and in DHS regulations, </a:t>
            </a:r>
            <a:r>
              <a:rPr lang="en-US" sz="2000" strike="sngStrike" dirty="0"/>
              <a:t>A</a:t>
            </a:r>
            <a:r>
              <a:rPr lang="en-US" sz="2000" dirty="0"/>
              <a:t> petitioner claiming a seasonal need must show that the service or labor for which it seeks workers is:</a:t>
            </a:r>
          </a:p>
          <a:p>
            <a:pPr lvl="2"/>
            <a:r>
              <a:rPr lang="en-US" dirty="0"/>
              <a:t>Traditionally tied to a season of the year by an event or pattern; and</a:t>
            </a:r>
          </a:p>
          <a:p>
            <a:pPr lvl="2"/>
            <a:r>
              <a:rPr lang="en-US" dirty="0"/>
              <a:t>Of a recurring nature.</a:t>
            </a:r>
          </a:p>
          <a:p>
            <a:pPr marL="0" indent="0">
              <a:buNone/>
            </a:pPr>
            <a:r>
              <a:rPr lang="en-US" sz="2000" i="1" dirty="0"/>
              <a:t>Note: You cannot claim a seasonal need if the time period when you do NOT need the service or labor is: </a:t>
            </a:r>
            <a:endParaRPr lang="en-US" sz="2000" dirty="0"/>
          </a:p>
          <a:p>
            <a:pPr lvl="0"/>
            <a:r>
              <a:rPr lang="en-US" sz="2000" i="1" dirty="0"/>
              <a:t>Unpredictable; </a:t>
            </a:r>
            <a:endParaRPr lang="en-US" sz="2000" dirty="0"/>
          </a:p>
          <a:p>
            <a:pPr lvl="0"/>
            <a:r>
              <a:rPr lang="en-US" sz="2000" i="1" dirty="0"/>
              <a:t>Subject to arbitrary change; or </a:t>
            </a:r>
            <a:endParaRPr lang="en-US" sz="2000" dirty="0"/>
          </a:p>
          <a:p>
            <a:pPr lvl="0"/>
            <a:r>
              <a:rPr lang="en-US" sz="2000" i="1" dirty="0"/>
              <a:t>Considered a vacation period for your permanent employees.</a:t>
            </a:r>
            <a:endParaRPr lang="en-US" sz="2000" dirty="0"/>
          </a:p>
          <a:p>
            <a:endParaRPr lang="en-US" dirty="0"/>
          </a:p>
        </p:txBody>
      </p:sp>
    </p:spTree>
    <p:extLst>
      <p:ext uri="{BB962C8B-B14F-4D97-AF65-F5344CB8AC3E}">
        <p14:creationId xmlns:p14="http://schemas.microsoft.com/office/powerpoint/2010/main" val="36406399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75099"/>
            <a:ext cx="7469187" cy="1050925"/>
          </a:xfrm>
        </p:spPr>
        <p:txBody>
          <a:bodyPr/>
          <a:lstStyle/>
          <a:p>
            <a:r>
              <a:rPr lang="en-US" sz="4000" dirty="0"/>
              <a:t>EB1-2 Q &amp; As cont.</a:t>
            </a:r>
            <a:endParaRPr lang="en-US" dirty="0"/>
          </a:p>
        </p:txBody>
      </p:sp>
      <p:sp>
        <p:nvSpPr>
          <p:cNvPr id="3" name="Content Placeholder 2"/>
          <p:cNvSpPr>
            <a:spLocks noGrp="1"/>
          </p:cNvSpPr>
          <p:nvPr>
            <p:ph idx="1"/>
          </p:nvPr>
        </p:nvSpPr>
        <p:spPr/>
        <p:txBody>
          <a:bodyPr/>
          <a:lstStyle/>
          <a:p>
            <a:pPr marL="0" lvl="0" indent="0">
              <a:buNone/>
            </a:pPr>
            <a:endParaRPr lang="en-US" sz="2400" dirty="0" smtClean="0"/>
          </a:p>
          <a:p>
            <a:pPr marL="0" lvl="0" indent="0">
              <a:buNone/>
            </a:pPr>
            <a:r>
              <a:rPr lang="en-US" sz="2500" dirty="0" smtClean="0"/>
              <a:t>Question #3:</a:t>
            </a:r>
          </a:p>
          <a:p>
            <a:pPr marL="0" lvl="0" indent="0">
              <a:buNone/>
            </a:pPr>
            <a:endParaRPr lang="en-US" sz="2500" dirty="0" smtClean="0"/>
          </a:p>
          <a:p>
            <a:pPr marL="0" lvl="0" indent="0">
              <a:buNone/>
            </a:pPr>
            <a:r>
              <a:rPr lang="en-US" sz="2500" dirty="0" smtClean="0"/>
              <a:t>What </a:t>
            </a:r>
            <a:r>
              <a:rPr lang="en-US" sz="2500" dirty="0"/>
              <a:t>is the structure of reviewing petitions/issuing RFEs?</a:t>
            </a:r>
          </a:p>
          <a:p>
            <a:pPr algn="just"/>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324118" y="1"/>
            <a:ext cx="2819881" cy="229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770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81" y="207266"/>
            <a:ext cx="7469187" cy="1050925"/>
          </a:xfrm>
        </p:spPr>
        <p:txBody>
          <a:bodyPr/>
          <a:lstStyle/>
          <a:p>
            <a:r>
              <a:rPr lang="en-US" sz="4000" dirty="0"/>
              <a:t>EB1-2 Q &amp; As cont</a:t>
            </a:r>
            <a:r>
              <a:rPr lang="en-US" sz="4000" dirty="0" smtClean="0"/>
              <a:t>.</a:t>
            </a:r>
            <a:br>
              <a:rPr lang="en-US" sz="4000" dirty="0" smtClean="0"/>
            </a:br>
            <a:r>
              <a:rPr lang="en-US" sz="3600" dirty="0" smtClean="0"/>
              <a:t>Answer:</a:t>
            </a:r>
            <a:endParaRPr lang="en-US" sz="3600" dirty="0"/>
          </a:p>
        </p:txBody>
      </p:sp>
      <p:sp>
        <p:nvSpPr>
          <p:cNvPr id="3" name="Content Placeholder 2"/>
          <p:cNvSpPr>
            <a:spLocks noGrp="1"/>
          </p:cNvSpPr>
          <p:nvPr>
            <p:ph idx="1"/>
          </p:nvPr>
        </p:nvSpPr>
        <p:spPr>
          <a:xfrm>
            <a:off x="457200" y="1327825"/>
            <a:ext cx="8229600" cy="4525963"/>
          </a:xfrm>
        </p:spPr>
        <p:txBody>
          <a:bodyPr/>
          <a:lstStyle/>
          <a:p>
            <a:pPr marL="0" indent="0" algn="just">
              <a:buNone/>
            </a:pPr>
            <a:r>
              <a:rPr lang="en-US" sz="2400" dirty="0"/>
              <a:t>The current process is as follows:  The officer reviews the case and if the officer determines that an RFE is necessary, the officer will draft the RFE.  The RFE is then submitted to the supervisor for review.  If the supervisor has questions or corrections, the RFE is sent back to the officer for corrections or clarifications.  Once the supervisor agrees, then the RFE is issued.</a:t>
            </a:r>
          </a:p>
          <a:p>
            <a:endParaRPr lang="en-US" sz="2400" dirty="0"/>
          </a:p>
          <a:p>
            <a:endParaRPr lang="en-US" dirty="0"/>
          </a:p>
        </p:txBody>
      </p:sp>
    </p:spTree>
    <p:extLst>
      <p:ext uri="{BB962C8B-B14F-4D97-AF65-F5344CB8AC3E}">
        <p14:creationId xmlns:p14="http://schemas.microsoft.com/office/powerpoint/2010/main" val="33413272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36189"/>
            <a:ext cx="7469187" cy="1050925"/>
          </a:xfrm>
        </p:spPr>
        <p:txBody>
          <a:bodyPr/>
          <a:lstStyle/>
          <a:p>
            <a:r>
              <a:rPr lang="en-US" sz="4000" dirty="0"/>
              <a:t>EB1-2 Q &amp; As cont.</a:t>
            </a:r>
            <a:endParaRPr lang="en-US" dirty="0"/>
          </a:p>
        </p:txBody>
      </p:sp>
      <p:sp>
        <p:nvSpPr>
          <p:cNvPr id="3" name="Content Placeholder 2"/>
          <p:cNvSpPr>
            <a:spLocks noGrp="1"/>
          </p:cNvSpPr>
          <p:nvPr>
            <p:ph idx="1"/>
          </p:nvPr>
        </p:nvSpPr>
        <p:spPr>
          <a:xfrm>
            <a:off x="544749" y="1580744"/>
            <a:ext cx="7996136" cy="4525963"/>
          </a:xfrm>
        </p:spPr>
        <p:txBody>
          <a:bodyPr/>
          <a:lstStyle/>
          <a:p>
            <a:pPr marL="0" indent="0">
              <a:buNone/>
            </a:pPr>
            <a:endParaRPr lang="en-US" sz="2500" dirty="0" smtClean="0"/>
          </a:p>
          <a:p>
            <a:pPr marL="0" indent="0">
              <a:buNone/>
            </a:pPr>
            <a:r>
              <a:rPr lang="en-US" sz="2500" dirty="0" smtClean="0"/>
              <a:t>Question #4:</a:t>
            </a:r>
          </a:p>
          <a:p>
            <a:pPr marL="0" indent="0">
              <a:buNone/>
            </a:pPr>
            <a:endParaRPr lang="en-US" sz="2500" dirty="0" smtClean="0"/>
          </a:p>
          <a:p>
            <a:pPr marL="0" lvl="0" indent="0" algn="just">
              <a:buNone/>
            </a:pPr>
            <a:r>
              <a:rPr lang="en-US" sz="2500" dirty="0"/>
              <a:t>What should be included in a Returning Worker petition? How do we better prove that a returning worker is in fact, a returning worker?</a:t>
            </a:r>
          </a:p>
          <a:p>
            <a:endParaRPr lang="en-US" sz="25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085146" y="2"/>
            <a:ext cx="3058853" cy="249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9701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33" y="231650"/>
            <a:ext cx="7469187" cy="1050925"/>
          </a:xfrm>
        </p:spPr>
        <p:txBody>
          <a:bodyPr/>
          <a:lstStyle/>
          <a:p>
            <a:r>
              <a:rPr lang="en-US" sz="4000" dirty="0"/>
              <a:t>EB1-2 Q &amp; As cont</a:t>
            </a:r>
            <a:r>
              <a:rPr lang="en-US" sz="4000" dirty="0" smtClean="0"/>
              <a:t>.</a:t>
            </a:r>
            <a:br>
              <a:rPr lang="en-US" sz="4000" dirty="0" smtClean="0"/>
            </a:br>
            <a:r>
              <a:rPr lang="en-US" sz="3600" dirty="0" smtClean="0"/>
              <a:t>Answer:</a:t>
            </a:r>
            <a:endParaRPr lang="en-US" sz="3600" dirty="0"/>
          </a:p>
        </p:txBody>
      </p:sp>
      <p:sp>
        <p:nvSpPr>
          <p:cNvPr id="3" name="Content Placeholder 2"/>
          <p:cNvSpPr>
            <a:spLocks noGrp="1"/>
          </p:cNvSpPr>
          <p:nvPr>
            <p:ph idx="1"/>
          </p:nvPr>
        </p:nvSpPr>
        <p:spPr>
          <a:xfrm>
            <a:off x="447472" y="1386192"/>
            <a:ext cx="8229600" cy="4525963"/>
          </a:xfrm>
        </p:spPr>
        <p:txBody>
          <a:bodyPr/>
          <a:lstStyle/>
          <a:p>
            <a:pPr marL="0" indent="0">
              <a:buNone/>
            </a:pPr>
            <a:r>
              <a:rPr lang="en-US" sz="2000" dirty="0"/>
              <a:t>The returning worker provisions only apply to the H-2B classification. The Petitioner is required to submit a Returning Worker Certification form with the required information listed in the form.  Additionally, the petitioner must provide evidence showing that the beneficiary was counted in the H-2B Cap in FY2013, 2014, or  2015, which may include but is not limited to:</a:t>
            </a:r>
          </a:p>
          <a:p>
            <a:pPr lvl="0"/>
            <a:r>
              <a:rPr lang="en-US" sz="1800" dirty="0"/>
              <a:t>Form I-797 approval notices for the beneficiary;</a:t>
            </a:r>
          </a:p>
          <a:p>
            <a:pPr lvl="0"/>
            <a:r>
              <a:rPr lang="en-US" sz="1800" dirty="0"/>
              <a:t>The beneficiary’s passport identification page;</a:t>
            </a:r>
          </a:p>
          <a:p>
            <a:pPr lvl="0"/>
            <a:r>
              <a:rPr lang="en-US" sz="1800" dirty="0"/>
              <a:t>The beneficiary’s H-2B visa(s);</a:t>
            </a:r>
          </a:p>
          <a:p>
            <a:pPr lvl="0"/>
            <a:r>
              <a:rPr lang="en-US" sz="1800" dirty="0"/>
              <a:t>Forms I-94 for the beneficiary showing H-2B admission;</a:t>
            </a:r>
          </a:p>
          <a:p>
            <a:pPr lvl="0"/>
            <a:r>
              <a:rPr lang="en-US" sz="1800" dirty="0"/>
              <a:t>Lists of USCIS receipt numbers that were approved for the beneficiary; or</a:t>
            </a:r>
          </a:p>
          <a:p>
            <a:pPr lvl="0"/>
            <a:r>
              <a:rPr lang="en-US" sz="1800" dirty="0"/>
              <a:t>The beneficiary’s visa applications to the U.S. Department of State (DOS).</a:t>
            </a:r>
          </a:p>
          <a:p>
            <a:endParaRPr lang="en-US" dirty="0"/>
          </a:p>
        </p:txBody>
      </p:sp>
    </p:spTree>
    <p:extLst>
      <p:ext uri="{BB962C8B-B14F-4D97-AF65-F5344CB8AC3E}">
        <p14:creationId xmlns:p14="http://schemas.microsoft.com/office/powerpoint/2010/main" val="659322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EB1-2 Q &amp; As cont.</a:t>
            </a:r>
            <a:endParaRPr lang="en-US" dirty="0"/>
          </a:p>
        </p:txBody>
      </p:sp>
      <p:sp>
        <p:nvSpPr>
          <p:cNvPr id="3" name="Content Placeholder 2"/>
          <p:cNvSpPr>
            <a:spLocks noGrp="1"/>
          </p:cNvSpPr>
          <p:nvPr>
            <p:ph idx="1"/>
          </p:nvPr>
        </p:nvSpPr>
        <p:spPr>
          <a:xfrm>
            <a:off x="787940" y="1600200"/>
            <a:ext cx="7607030" cy="4525963"/>
          </a:xfrm>
        </p:spPr>
        <p:txBody>
          <a:bodyPr/>
          <a:lstStyle/>
          <a:p>
            <a:pPr marL="0" lvl="0" indent="0">
              <a:buNone/>
            </a:pPr>
            <a:endParaRPr lang="en-US" sz="2400" dirty="0" smtClean="0"/>
          </a:p>
          <a:p>
            <a:pPr marL="0" lvl="0" indent="0">
              <a:buNone/>
            </a:pPr>
            <a:r>
              <a:rPr lang="en-US" sz="2400" dirty="0" smtClean="0"/>
              <a:t>Question #5:</a:t>
            </a:r>
          </a:p>
          <a:p>
            <a:pPr marL="0" lvl="0" indent="0">
              <a:buNone/>
            </a:pPr>
            <a:endParaRPr lang="en-US" sz="2400" dirty="0" smtClean="0"/>
          </a:p>
          <a:p>
            <a:pPr marL="0" lvl="0" indent="0" algn="just">
              <a:buNone/>
            </a:pPr>
            <a:r>
              <a:rPr lang="en-US" sz="2400" dirty="0" smtClean="0"/>
              <a:t>Can </a:t>
            </a:r>
            <a:r>
              <a:rPr lang="en-US" sz="2400" dirty="0"/>
              <a:t>you tell me more about the H2A Visas in California? (i.e. current demand, process, restrictions)</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276325" y="1"/>
            <a:ext cx="2867674" cy="23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3217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41" y="291831"/>
            <a:ext cx="7469187" cy="1050925"/>
          </a:xfrm>
        </p:spPr>
        <p:txBody>
          <a:bodyPr/>
          <a:lstStyle/>
          <a:p>
            <a:r>
              <a:rPr lang="en-US" sz="4400" dirty="0"/>
              <a:t>EB1-2 Q &amp; As cont</a:t>
            </a:r>
            <a:r>
              <a:rPr lang="en-US" sz="4400" dirty="0" smtClean="0"/>
              <a:t>.</a:t>
            </a:r>
            <a:br>
              <a:rPr lang="en-US" sz="4400" dirty="0" smtClean="0"/>
            </a:br>
            <a:r>
              <a:rPr lang="en-US" sz="3600" dirty="0" smtClean="0"/>
              <a:t>Answer:</a:t>
            </a:r>
            <a:endParaRPr lang="en-US" sz="3600" dirty="0"/>
          </a:p>
        </p:txBody>
      </p:sp>
      <p:sp>
        <p:nvSpPr>
          <p:cNvPr id="3" name="Content Placeholder 2"/>
          <p:cNvSpPr>
            <a:spLocks noGrp="1"/>
          </p:cNvSpPr>
          <p:nvPr>
            <p:ph idx="1"/>
          </p:nvPr>
        </p:nvSpPr>
        <p:spPr>
          <a:xfrm>
            <a:off x="807396" y="1600200"/>
            <a:ext cx="7461115" cy="4314217"/>
          </a:xfrm>
        </p:spPr>
        <p:txBody>
          <a:bodyPr/>
          <a:lstStyle/>
          <a:p>
            <a:endParaRPr lang="en-US" dirty="0" smtClean="0"/>
          </a:p>
          <a:p>
            <a:pPr marL="0" indent="0" algn="just">
              <a:buNone/>
            </a:pPr>
            <a:r>
              <a:rPr lang="en-US" sz="2400" dirty="0"/>
              <a:t>We do not have statistics on the current demand for H-2A visas in California specifically. The process and restrictions for H-2A visas are the same, regardless of the state that the beneficiaries will work in or where the petitioner is located. There are no special processes or restrictions for H-2A beneficiaries or petitioners in California. </a:t>
            </a:r>
          </a:p>
          <a:p>
            <a:endParaRPr lang="en-US" dirty="0"/>
          </a:p>
        </p:txBody>
      </p:sp>
    </p:spTree>
    <p:extLst>
      <p:ext uri="{BB962C8B-B14F-4D97-AF65-F5344CB8AC3E}">
        <p14:creationId xmlns:p14="http://schemas.microsoft.com/office/powerpoint/2010/main" val="13897442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85" y="214010"/>
            <a:ext cx="7469187" cy="1050925"/>
          </a:xfrm>
        </p:spPr>
        <p:txBody>
          <a:bodyPr/>
          <a:lstStyle/>
          <a:p>
            <a:r>
              <a:rPr lang="en-US" sz="4400" dirty="0"/>
              <a:t>EB1-2 Q &amp; As cont.</a:t>
            </a:r>
            <a:endParaRPr lang="en-US" dirty="0"/>
          </a:p>
        </p:txBody>
      </p:sp>
      <p:sp>
        <p:nvSpPr>
          <p:cNvPr id="3" name="Content Placeholder 2"/>
          <p:cNvSpPr>
            <a:spLocks noGrp="1"/>
          </p:cNvSpPr>
          <p:nvPr>
            <p:ph idx="1"/>
          </p:nvPr>
        </p:nvSpPr>
        <p:spPr>
          <a:xfrm>
            <a:off x="573933" y="1726659"/>
            <a:ext cx="7675123" cy="4525963"/>
          </a:xfrm>
        </p:spPr>
        <p:txBody>
          <a:bodyPr/>
          <a:lstStyle/>
          <a:p>
            <a:pPr marL="0" lvl="0" indent="0">
              <a:buNone/>
            </a:pPr>
            <a:endParaRPr lang="en-US" sz="2400" dirty="0" smtClean="0"/>
          </a:p>
          <a:p>
            <a:pPr marL="0" lvl="0" indent="0">
              <a:buNone/>
            </a:pPr>
            <a:r>
              <a:rPr lang="en-US" sz="2400" dirty="0" smtClean="0"/>
              <a:t>Question #6:</a:t>
            </a:r>
          </a:p>
          <a:p>
            <a:pPr marL="0" lvl="0" indent="0" algn="just">
              <a:buNone/>
            </a:pPr>
            <a:endParaRPr lang="en-US" sz="2400" dirty="0" smtClean="0"/>
          </a:p>
          <a:p>
            <a:pPr marL="0" lvl="0" indent="0" algn="just">
              <a:buNone/>
            </a:pPr>
            <a:r>
              <a:rPr lang="en-US" sz="2400" dirty="0" smtClean="0">
                <a:solidFill>
                  <a:srgbClr val="002F80"/>
                </a:solidFill>
              </a:rPr>
              <a:t>Are there </a:t>
            </a:r>
            <a:r>
              <a:rPr lang="en-US" sz="2400" dirty="0">
                <a:solidFill>
                  <a:srgbClr val="002F80"/>
                </a:solidFill>
              </a:rPr>
              <a:t>any actions to speed up I-360s based on non-minister status </a:t>
            </a:r>
            <a:r>
              <a:rPr lang="en-US" sz="2400" dirty="0" smtClean="0">
                <a:solidFill>
                  <a:srgbClr val="002F80"/>
                </a:solidFill>
              </a:rPr>
              <a:t>and the </a:t>
            </a:r>
            <a:r>
              <a:rPr lang="en-US" sz="2400" dirty="0">
                <a:solidFill>
                  <a:srgbClr val="002F80"/>
                </a:solidFill>
              </a:rPr>
              <a:t>I-485 EB4 </a:t>
            </a:r>
            <a:r>
              <a:rPr lang="en-US" sz="2400" dirty="0" smtClean="0">
                <a:solidFill>
                  <a:srgbClr val="002F80"/>
                </a:solidFill>
              </a:rPr>
              <a:t>due </a:t>
            </a:r>
            <a:r>
              <a:rPr lang="en-US" sz="2400" dirty="0">
                <a:solidFill>
                  <a:srgbClr val="002F80"/>
                </a:solidFill>
              </a:rPr>
              <a:t>to </a:t>
            </a:r>
            <a:r>
              <a:rPr lang="en-US" sz="2400" dirty="0" smtClean="0">
                <a:solidFill>
                  <a:srgbClr val="002F80"/>
                </a:solidFill>
              </a:rPr>
              <a:t>the sunset </a:t>
            </a:r>
            <a:r>
              <a:rPr lang="en-US" sz="2400" dirty="0">
                <a:solidFill>
                  <a:srgbClr val="002F80"/>
                </a:solidFill>
              </a:rPr>
              <a:t>on </a:t>
            </a:r>
            <a:r>
              <a:rPr lang="en-US" sz="2400" dirty="0" smtClean="0">
                <a:solidFill>
                  <a:srgbClr val="002F80"/>
                </a:solidFill>
              </a:rPr>
              <a:t>September 30, 2016</a:t>
            </a:r>
            <a:r>
              <a:rPr lang="en-US" sz="2400" dirty="0">
                <a:solidFill>
                  <a:srgbClr val="002F80"/>
                </a:solidFill>
              </a:rPr>
              <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049300" y="1"/>
            <a:ext cx="3094699" cy="25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835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84828"/>
            <a:ext cx="7469187" cy="1050925"/>
          </a:xfrm>
        </p:spPr>
        <p:txBody>
          <a:bodyPr/>
          <a:lstStyle/>
          <a:p>
            <a:r>
              <a:rPr lang="en-US" sz="4400" dirty="0"/>
              <a:t>EB1-2 Q &amp; As cont</a:t>
            </a:r>
            <a:r>
              <a:rPr lang="en-US" sz="4400" dirty="0" smtClean="0"/>
              <a:t>.</a:t>
            </a:r>
            <a:br>
              <a:rPr lang="en-US" sz="4400" dirty="0" smtClean="0"/>
            </a:br>
            <a:r>
              <a:rPr lang="en-US" sz="3600" dirty="0" smtClean="0"/>
              <a:t>Answer:</a:t>
            </a:r>
            <a:endParaRPr lang="en-US" sz="3600" dirty="0"/>
          </a:p>
        </p:txBody>
      </p:sp>
      <p:sp>
        <p:nvSpPr>
          <p:cNvPr id="3" name="Content Placeholder 2"/>
          <p:cNvSpPr>
            <a:spLocks noGrp="1"/>
          </p:cNvSpPr>
          <p:nvPr>
            <p:ph idx="1"/>
          </p:nvPr>
        </p:nvSpPr>
        <p:spPr>
          <a:xfrm>
            <a:off x="559276" y="1678021"/>
            <a:ext cx="7908587" cy="4525963"/>
          </a:xfrm>
        </p:spPr>
        <p:txBody>
          <a:bodyPr/>
          <a:lstStyle/>
          <a:p>
            <a:pPr marL="0" indent="0">
              <a:buNone/>
            </a:pPr>
            <a:endParaRPr lang="en-US" dirty="0" smtClean="0"/>
          </a:p>
          <a:p>
            <a:pPr marL="0" indent="0" algn="just">
              <a:buNone/>
            </a:pPr>
            <a:r>
              <a:rPr lang="en-US" sz="2400" dirty="0"/>
              <a:t>We are currently making every effort to reduce the backlog on the I-360 petitions for minister and non-minister positions by allocating overtime funds.  We have also cross trained additional officers as part of this effort. </a:t>
            </a:r>
          </a:p>
          <a:p>
            <a:endParaRPr lang="en-US" sz="2400" dirty="0">
              <a:solidFill>
                <a:srgbClr val="FF0000"/>
              </a:solidFill>
            </a:endParaRPr>
          </a:p>
        </p:txBody>
      </p:sp>
    </p:spTree>
    <p:extLst>
      <p:ext uri="{BB962C8B-B14F-4D97-AF65-F5344CB8AC3E}">
        <p14:creationId xmlns:p14="http://schemas.microsoft.com/office/powerpoint/2010/main" val="34903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1930400"/>
            <a:ext cx="7469187" cy="515938"/>
          </a:xfrm>
        </p:spPr>
        <p:txBody>
          <a:bodyPr/>
          <a:lstStyle/>
          <a:p>
            <a:r>
              <a:rPr lang="en-US" altLang="en-US" sz="1800" smtClean="0"/>
              <a:t>The following chart </a:t>
            </a:r>
            <a:r>
              <a:rPr lang="en-US" altLang="en-US" sz="1800" smtClean="0">
                <a:solidFill>
                  <a:schemeClr val="bg1"/>
                </a:solidFill>
              </a:rPr>
              <a:t>provides a non-exhaustive list of examples of documentation that may be submitted to demonstrate a Reque</a:t>
            </a:r>
            <a:r>
              <a:rPr lang="en-US" altLang="en-US" sz="1800" smtClean="0"/>
              <a:t>stor </a:t>
            </a:r>
            <a:r>
              <a:rPr lang="en-US" altLang="en-US" sz="1800" smtClean="0">
                <a:solidFill>
                  <a:schemeClr val="bg1"/>
                </a:solidFill>
              </a:rPr>
              <a:t>meets the physical presence on June 15, 2012 g</a:t>
            </a:r>
            <a:r>
              <a:rPr lang="en-US" altLang="en-US" sz="1800" smtClean="0"/>
              <a:t>uideline.</a:t>
            </a:r>
            <a:r>
              <a:rPr lang="en-US" altLang="en-US" sz="1800" smtClean="0">
                <a:solidFill>
                  <a:srgbClr val="FF0000"/>
                </a:solidFill>
              </a:rPr>
              <a:t>  </a:t>
            </a:r>
          </a:p>
        </p:txBody>
      </p:sp>
      <p:sp>
        <p:nvSpPr>
          <p:cNvPr id="11267"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8DA3524-6981-4802-A219-0031FBB63647}" type="slidenum">
              <a:rPr lang="en-US" altLang="en-US" sz="1100" smtClean="0">
                <a:solidFill>
                  <a:srgbClr val="FFFFFF"/>
                </a:solidFill>
              </a:rPr>
              <a:pPr/>
              <a:t>11</a:t>
            </a:fld>
            <a:endParaRPr lang="en-US" altLang="en-US" sz="1100" smtClean="0">
              <a:solidFill>
                <a:srgbClr val="FFFFFF"/>
              </a:solidFill>
            </a:endParaRPr>
          </a:p>
        </p:txBody>
      </p:sp>
      <p:pic>
        <p:nvPicPr>
          <p:cNvPr id="11268"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313" y="2405063"/>
            <a:ext cx="7707312" cy="3489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68313" y="369888"/>
            <a:ext cx="74691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defRPr/>
            </a:pPr>
            <a:r>
              <a:rPr lang="en-US" altLang="en-US" sz="2800" kern="0" dirty="0" smtClean="0"/>
              <a:t>Q: What type of evidence is accepted to prove physical presence in the U.S. on June 15, 2012?</a:t>
            </a:r>
          </a:p>
        </p:txBody>
      </p:sp>
    </p:spTree>
    <p:extLst>
      <p:ext uri="{BB962C8B-B14F-4D97-AF65-F5344CB8AC3E}">
        <p14:creationId xmlns:p14="http://schemas.microsoft.com/office/powerpoint/2010/main" val="2300213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26461"/>
            <a:ext cx="7469187" cy="1050925"/>
          </a:xfrm>
        </p:spPr>
        <p:txBody>
          <a:bodyPr/>
          <a:lstStyle/>
          <a:p>
            <a:r>
              <a:rPr lang="en-US" sz="4000" dirty="0"/>
              <a:t>EB1-2 Q &amp; As cont.</a:t>
            </a:r>
            <a:endParaRPr lang="en-US" dirty="0"/>
          </a:p>
        </p:txBody>
      </p:sp>
      <p:sp>
        <p:nvSpPr>
          <p:cNvPr id="3" name="Content Placeholder 2"/>
          <p:cNvSpPr>
            <a:spLocks noGrp="1"/>
          </p:cNvSpPr>
          <p:nvPr>
            <p:ph idx="1"/>
          </p:nvPr>
        </p:nvSpPr>
        <p:spPr>
          <a:xfrm>
            <a:off x="797667" y="1940668"/>
            <a:ext cx="7480571" cy="4525963"/>
          </a:xfrm>
        </p:spPr>
        <p:txBody>
          <a:bodyPr/>
          <a:lstStyle/>
          <a:p>
            <a:pPr marL="0" lvl="0" indent="0">
              <a:buNone/>
            </a:pPr>
            <a:r>
              <a:rPr lang="en-US" sz="2400" dirty="0" smtClean="0"/>
              <a:t>Question #7:</a:t>
            </a:r>
          </a:p>
          <a:p>
            <a:pPr marL="0" lvl="0" indent="0">
              <a:buNone/>
            </a:pPr>
            <a:endParaRPr lang="en-US" sz="2400" dirty="0" smtClean="0"/>
          </a:p>
          <a:p>
            <a:pPr marL="0" lvl="0" indent="0" algn="just">
              <a:buNone/>
            </a:pPr>
            <a:r>
              <a:rPr lang="en-US" sz="2400" dirty="0" smtClean="0"/>
              <a:t>Any </a:t>
            </a:r>
            <a:r>
              <a:rPr lang="en-US" sz="2400" dirty="0" smtClean="0">
                <a:solidFill>
                  <a:srgbClr val="002F80"/>
                </a:solidFill>
              </a:rPr>
              <a:t>ongoing actions </a:t>
            </a:r>
            <a:r>
              <a:rPr lang="en-US" sz="2400" dirty="0" smtClean="0"/>
              <a:t>to </a:t>
            </a:r>
            <a:r>
              <a:rPr lang="en-US" sz="2400" dirty="0"/>
              <a:t>provide expedited I-360 processing for religious workers as there is for I-129s? </a:t>
            </a:r>
          </a:p>
          <a:p>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264376" y="1"/>
            <a:ext cx="2879623" cy="234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979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04283"/>
            <a:ext cx="7469187" cy="1050925"/>
          </a:xfrm>
        </p:spPr>
        <p:txBody>
          <a:bodyPr/>
          <a:lstStyle/>
          <a:p>
            <a:r>
              <a:rPr lang="en-US" sz="4000" dirty="0"/>
              <a:t>EB1-2 Q &amp; As cont</a:t>
            </a:r>
            <a:r>
              <a:rPr lang="en-US" sz="4000" dirty="0" smtClean="0"/>
              <a:t>.</a:t>
            </a:r>
            <a:br>
              <a:rPr lang="en-US" sz="4000" dirty="0" smtClean="0"/>
            </a:br>
            <a:r>
              <a:rPr lang="en-US" sz="3600" dirty="0" smtClean="0"/>
              <a:t>Answer:</a:t>
            </a:r>
            <a:endParaRPr lang="en-US" dirty="0"/>
          </a:p>
        </p:txBody>
      </p:sp>
      <p:sp>
        <p:nvSpPr>
          <p:cNvPr id="3" name="Content Placeholder 2"/>
          <p:cNvSpPr>
            <a:spLocks noGrp="1"/>
          </p:cNvSpPr>
          <p:nvPr>
            <p:ph idx="1"/>
          </p:nvPr>
        </p:nvSpPr>
        <p:spPr/>
        <p:txBody>
          <a:bodyPr/>
          <a:lstStyle/>
          <a:p>
            <a:pPr marL="0" indent="0" algn="just">
              <a:buNone/>
            </a:pPr>
            <a:endParaRPr lang="en-US" sz="2400" dirty="0" smtClean="0"/>
          </a:p>
          <a:p>
            <a:pPr marL="0" indent="0" algn="just">
              <a:buNone/>
            </a:pPr>
            <a:endParaRPr lang="en-US" sz="2400" dirty="0" smtClean="0"/>
          </a:p>
          <a:p>
            <a:pPr marL="0" indent="0" algn="just">
              <a:buNone/>
            </a:pPr>
            <a:endParaRPr lang="en-US" sz="2400" dirty="0"/>
          </a:p>
          <a:p>
            <a:pPr marL="0" indent="0" algn="just">
              <a:buNone/>
            </a:pPr>
            <a:r>
              <a:rPr lang="en-US" sz="2400" dirty="0"/>
              <a:t>Currently, premium processing service is not available for I-360 petitions.  </a:t>
            </a:r>
          </a:p>
          <a:p>
            <a:pPr algn="just"/>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348017" y="1"/>
            <a:ext cx="2795982" cy="22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1334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8144" y="503141"/>
            <a:ext cx="7853104" cy="740443"/>
          </a:xfrm>
        </p:spPr>
        <p:txBody>
          <a:bodyPr/>
          <a:lstStyle/>
          <a:p>
            <a:r>
              <a:rPr lang="en-US" altLang="en-US" sz="4400" dirty="0" smtClean="0">
                <a:solidFill>
                  <a:schemeClr val="bg1"/>
                </a:solidFill>
              </a:rPr>
              <a:t>EB2 Workloads</a:t>
            </a:r>
            <a:endParaRPr lang="en-US" sz="4400" dirty="0" smtClean="0">
              <a:solidFill>
                <a:schemeClr val="bg1"/>
              </a:solidFill>
            </a:endParaRPr>
          </a:p>
        </p:txBody>
      </p:sp>
      <p:sp>
        <p:nvSpPr>
          <p:cNvPr id="5123" name="Content Placeholder 2"/>
          <p:cNvSpPr>
            <a:spLocks noGrp="1"/>
          </p:cNvSpPr>
          <p:nvPr>
            <p:ph idx="1"/>
          </p:nvPr>
        </p:nvSpPr>
        <p:spPr bwMode="auto">
          <a:xfrm>
            <a:off x="548770" y="1954053"/>
            <a:ext cx="6388608" cy="49039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Clr>
                <a:schemeClr val="bg1"/>
              </a:buClr>
              <a:buNone/>
            </a:pPr>
            <a:r>
              <a:rPr lang="en-US" altLang="en-US" sz="2000" b="1" dirty="0"/>
              <a:t>I-129</a:t>
            </a:r>
            <a:r>
              <a:rPr lang="en-US" altLang="en-US" sz="2000" dirty="0"/>
              <a:t> – Petition for a Nonimmigrant Worker</a:t>
            </a:r>
          </a:p>
          <a:p>
            <a:pPr marL="342900" lvl="1" indent="-342900">
              <a:buClr>
                <a:schemeClr val="bg1"/>
              </a:buClr>
            </a:pPr>
            <a:r>
              <a:rPr lang="en-US" altLang="en-US" sz="2000" dirty="0"/>
              <a:t>H-1B Initial Cap Filings</a:t>
            </a:r>
          </a:p>
          <a:p>
            <a:pPr marL="0" lvl="1" indent="0">
              <a:buClr>
                <a:schemeClr val="bg1"/>
              </a:buClr>
              <a:buNone/>
            </a:pPr>
            <a:endParaRPr lang="en-US" altLang="en-US" sz="1000" i="1" dirty="0"/>
          </a:p>
          <a:p>
            <a:pPr marL="342900" lvl="3" indent="-342900">
              <a:buClr>
                <a:schemeClr val="bg1"/>
              </a:buClr>
            </a:pPr>
            <a:r>
              <a:rPr lang="en-US" altLang="en-US" sz="2000" dirty="0"/>
              <a:t>H-1B Cap Exempt Filings (</a:t>
            </a:r>
            <a:r>
              <a:rPr lang="en-US" altLang="en-US" sz="2000" i="1" dirty="0"/>
              <a:t>CSC has sole jurisdiction of H-1B petitions filed by cap-exempt employers </a:t>
            </a:r>
            <a:r>
              <a:rPr lang="en-US" altLang="en-US" sz="2000" i="1" dirty="0" smtClean="0"/>
              <a:t>)</a:t>
            </a:r>
          </a:p>
          <a:p>
            <a:pPr marL="0" lvl="3" indent="0">
              <a:buClr>
                <a:schemeClr val="bg1"/>
              </a:buClr>
              <a:buNone/>
            </a:pPr>
            <a:endParaRPr lang="en-US" altLang="en-US" sz="1000" i="1" dirty="0"/>
          </a:p>
          <a:p>
            <a:pPr marL="0" lvl="1" indent="0">
              <a:buClr>
                <a:schemeClr val="bg1"/>
              </a:buClr>
              <a:buNone/>
            </a:pPr>
            <a:r>
              <a:rPr lang="en-US" altLang="en-US" sz="2000" b="1" dirty="0" smtClean="0"/>
              <a:t>I-129CW</a:t>
            </a:r>
            <a:r>
              <a:rPr lang="en-US" altLang="en-US" sz="2000" dirty="0" smtClean="0"/>
              <a:t> </a:t>
            </a:r>
            <a:r>
              <a:rPr lang="en-US" altLang="en-US" sz="2000" dirty="0"/>
              <a:t>– Petition for a CNMI-Only Nonimmigrant Transitional Worker (</a:t>
            </a:r>
            <a:r>
              <a:rPr lang="en-US" altLang="en-US" sz="2000" i="1" dirty="0"/>
              <a:t>CSC has sole jurisdiction</a:t>
            </a:r>
            <a:r>
              <a:rPr lang="en-US" altLang="en-US" sz="2000" i="1" dirty="0" smtClean="0"/>
              <a:t>)</a:t>
            </a:r>
          </a:p>
          <a:p>
            <a:pPr marL="0" lvl="1" indent="0">
              <a:buClr>
                <a:schemeClr val="bg1"/>
              </a:buClr>
              <a:buNone/>
            </a:pPr>
            <a:endParaRPr lang="en-US" altLang="en-US" sz="1000" i="1" dirty="0"/>
          </a:p>
          <a:p>
            <a:pPr marL="0" lvl="3" indent="0">
              <a:buNone/>
            </a:pPr>
            <a:r>
              <a:rPr lang="en-US" sz="2000" b="1" dirty="0"/>
              <a:t>I-765 – </a:t>
            </a:r>
            <a:r>
              <a:rPr lang="en-US" sz="2000" dirty="0"/>
              <a:t>Application  for Employment Authorization </a:t>
            </a:r>
          </a:p>
          <a:p>
            <a:pPr marL="285750" lvl="3" indent="-285750"/>
            <a:r>
              <a:rPr lang="en-US" sz="2000" dirty="0"/>
              <a:t>C26 – Employment authorization for Certain H-4 Dependent Spouses</a:t>
            </a:r>
          </a:p>
          <a:p>
            <a:pPr marL="0" lvl="3" indent="0">
              <a:buNone/>
            </a:pPr>
            <a:endParaRPr lang="en-US" sz="2000" dirty="0">
              <a:solidFill>
                <a:srgbClr val="333333"/>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553" y="329184"/>
            <a:ext cx="2942202" cy="196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3147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6732" y="1048513"/>
            <a:ext cx="5301574" cy="1314685"/>
          </a:xfrm>
          <a:prstGeom prst="rect">
            <a:avLst/>
          </a:prstGeom>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r"/>
            <a:r>
              <a:rPr lang="en-US" altLang="en-US" sz="4400" kern="0" dirty="0">
                <a:solidFill>
                  <a:srgbClr val="002F80"/>
                </a:solidFill>
              </a:rPr>
              <a:t>Employment Branch 2</a:t>
            </a:r>
            <a:br>
              <a:rPr lang="en-US" altLang="en-US" sz="4400" kern="0" dirty="0">
                <a:solidFill>
                  <a:srgbClr val="002F80"/>
                </a:solidFill>
              </a:rPr>
            </a:br>
            <a:r>
              <a:rPr lang="en-US" altLang="en-US" sz="4400" kern="0" dirty="0">
                <a:solidFill>
                  <a:srgbClr val="002F80"/>
                </a:solidFill>
              </a:rPr>
              <a:t>H-1B and CNMI</a:t>
            </a:r>
          </a:p>
          <a:p>
            <a:pPr algn="r"/>
            <a:r>
              <a:rPr lang="en-US" altLang="en-US" sz="3200" kern="0" dirty="0">
                <a:solidFill>
                  <a:srgbClr val="002F80"/>
                </a:solidFill>
              </a:rPr>
              <a:t>Pre-submitted questions     </a:t>
            </a:r>
          </a:p>
          <a:p>
            <a:pPr algn="r"/>
            <a:endParaRPr lang="en-US" kern="0" dirty="0" smtClean="0"/>
          </a:p>
        </p:txBody>
      </p:sp>
      <p:sp>
        <p:nvSpPr>
          <p:cNvPr id="4" name="Content Placeholder 2"/>
          <p:cNvSpPr txBox="1">
            <a:spLocks/>
          </p:cNvSpPr>
          <p:nvPr/>
        </p:nvSpPr>
        <p:spPr bwMode="auto">
          <a:xfrm>
            <a:off x="498022" y="2997284"/>
            <a:ext cx="8229600" cy="2793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lgn="just">
              <a:lnSpc>
                <a:spcPct val="115000"/>
              </a:lnSpc>
              <a:spcBef>
                <a:spcPts val="0"/>
              </a:spcBef>
              <a:spcAft>
                <a:spcPts val="0"/>
              </a:spcAft>
              <a:buFont typeface="Wingdings" pitchFamily="2" charset="2"/>
              <a:buNone/>
            </a:pPr>
            <a:endParaRPr lang="en-US" sz="2400" dirty="0" smtClean="0">
              <a:solidFill>
                <a:srgbClr val="070000"/>
              </a:solidFill>
              <a:latin typeface="Calibri"/>
              <a:ea typeface="Calibri"/>
              <a:cs typeface="Calibri"/>
            </a:endParaRPr>
          </a:p>
          <a:p>
            <a:pPr marL="0" indent="0" algn="just">
              <a:lnSpc>
                <a:spcPct val="115000"/>
              </a:lnSpc>
              <a:spcBef>
                <a:spcPts val="0"/>
              </a:spcBef>
              <a:spcAft>
                <a:spcPts val="0"/>
              </a:spcAft>
              <a:buFont typeface="Wingdings" pitchFamily="2" charset="2"/>
              <a:buNone/>
            </a:pPr>
            <a:r>
              <a:rPr lang="en-US" sz="2400" dirty="0">
                <a:solidFill>
                  <a:srgbClr val="000063"/>
                </a:solidFill>
                <a:latin typeface="Arial" panose="020B0604020202020204" pitchFamily="34" charset="0"/>
                <a:ea typeface="Calibri"/>
                <a:cs typeface="Arial" panose="020B0604020202020204" pitchFamily="34" charset="0"/>
              </a:rPr>
              <a:t>Is the CSC still following the policy stated in the Ohata memo regarding giving deference to a prior decision in a work visa extension scenario? We are starting to see lengthy RFEs issued for work visa extensions involving the same position and same employer. </a:t>
            </a:r>
            <a:endParaRPr lang="en-US" sz="2000" dirty="0">
              <a:solidFill>
                <a:srgbClr val="000063"/>
              </a:solidFill>
              <a:latin typeface="Arial" panose="020B0604020202020204" pitchFamily="34" charset="0"/>
              <a:ea typeface="Calibri"/>
              <a:cs typeface="Arial" panose="020B060402020202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411" y="144162"/>
            <a:ext cx="3258767" cy="301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8241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109728" y="2340864"/>
            <a:ext cx="8875776" cy="36575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nSpc>
                <a:spcPct val="115000"/>
              </a:lnSpc>
              <a:spcBef>
                <a:spcPts val="0"/>
              </a:spcBef>
              <a:spcAft>
                <a:spcPts val="1000"/>
              </a:spcAft>
              <a:buFont typeface="Symbol"/>
              <a:buChar char=""/>
            </a:pPr>
            <a:endParaRPr lang="en-US" sz="2400" dirty="0">
              <a:latin typeface="Calibri"/>
              <a:ea typeface="Calibri"/>
              <a:cs typeface="Times New Roman"/>
            </a:endParaRPr>
          </a:p>
          <a:p>
            <a:pPr marL="0" indent="0">
              <a:buNone/>
            </a:pPr>
            <a:endParaRPr lang="en-US" dirty="0"/>
          </a:p>
        </p:txBody>
      </p:sp>
      <p:sp>
        <p:nvSpPr>
          <p:cNvPr id="5" name="Title 1"/>
          <p:cNvSpPr>
            <a:spLocks noGrp="1"/>
          </p:cNvSpPr>
          <p:nvPr>
            <p:ph type="title"/>
          </p:nvPr>
        </p:nvSpPr>
        <p:spPr>
          <a:xfrm>
            <a:off x="304801" y="1653959"/>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Answer:</a:t>
            </a:r>
            <a:br>
              <a:rPr lang="en-US" altLang="en-US" dirty="0" smtClean="0">
                <a:solidFill>
                  <a:srgbClr val="002F80"/>
                </a:solidFill>
              </a:rPr>
            </a:b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634" y="96849"/>
            <a:ext cx="2185870" cy="202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3840" y="2312978"/>
            <a:ext cx="8522208" cy="3693319"/>
          </a:xfrm>
          <a:prstGeom prst="rect">
            <a:avLst/>
          </a:prstGeom>
        </p:spPr>
        <p:txBody>
          <a:bodyPr wrap="square">
            <a:spAutoFit/>
          </a:bodyPr>
          <a:lstStyle/>
          <a:p>
            <a:pPr algn="just" eaLnBrk="0" fontAlgn="base" hangingPunct="0">
              <a:spcBef>
                <a:spcPct val="0"/>
              </a:spcBef>
              <a:spcAft>
                <a:spcPct val="0"/>
              </a:spcAft>
            </a:pPr>
            <a:r>
              <a:rPr lang="en-US" dirty="0">
                <a:solidFill>
                  <a:srgbClr val="000063"/>
                </a:solidFill>
              </a:rPr>
              <a:t>USCIS has consistently followed the 2004 Yates deference memo regarding giving deference to a prior decision. However, ISOs are not bound to approve subsequent petitions or applications seeking immigration benefits where eligibility has not been demonstrated, merely because of a prior approval which may have been erroneous. A case where prior approval need not be given deference includes where: (1) it is determined that there was a material error with regard to the previous petition approval; (2) a substantial change in circumstances has taken place; or (3) there is new material information that adversely impacts eligibility.  </a:t>
            </a:r>
          </a:p>
          <a:p>
            <a:pPr algn="just" eaLnBrk="0" fontAlgn="base" hangingPunct="0">
              <a:spcBef>
                <a:spcPct val="0"/>
              </a:spcBef>
              <a:spcAft>
                <a:spcPct val="0"/>
              </a:spcAft>
            </a:pPr>
            <a:r>
              <a:rPr lang="en-US" dirty="0">
                <a:solidFill>
                  <a:srgbClr val="000063"/>
                </a:solidFill>
              </a:rPr>
              <a:t>As a result, ISOs may find it necessary to issue an RFE upon reviewing the information &amp; evidence submitted with an extension filing.  RFEs issued for H-1B extensions involving the same position and same employer are subject to supervisor review and require concurrence from the section chief.</a:t>
            </a:r>
            <a:endParaRPr lang="en-US" dirty="0">
              <a:solidFill>
                <a:srgbClr val="000063"/>
              </a:solidFill>
              <a:latin typeface="Calibri"/>
              <a:ea typeface="Calibri"/>
              <a:cs typeface="Times New Roman"/>
            </a:endParaRPr>
          </a:p>
        </p:txBody>
      </p:sp>
    </p:spTree>
    <p:extLst>
      <p:ext uri="{BB962C8B-B14F-4D97-AF65-F5344CB8AC3E}">
        <p14:creationId xmlns:p14="http://schemas.microsoft.com/office/powerpoint/2010/main" val="28122859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31649" y="1103716"/>
            <a:ext cx="5023104" cy="778001"/>
          </a:xfrm>
        </p:spPr>
        <p:txBody>
          <a:bodyPr/>
          <a:lstStyle/>
          <a:p>
            <a:r>
              <a:rPr lang="en-US" altLang="en-US" dirty="0" smtClean="0"/>
              <a:t>Employment Branch 2 </a:t>
            </a:r>
            <a:endParaRPr lang="en-US" dirty="0" smtClean="0"/>
          </a:p>
        </p:txBody>
      </p:sp>
      <p:sp>
        <p:nvSpPr>
          <p:cNvPr id="5123" name="Content Placeholder 2"/>
          <p:cNvSpPr>
            <a:spLocks noGrp="1"/>
          </p:cNvSpPr>
          <p:nvPr>
            <p:ph idx="1"/>
          </p:nvPr>
        </p:nvSpPr>
        <p:spPr bwMode="auto">
          <a:xfrm>
            <a:off x="329185" y="3243072"/>
            <a:ext cx="7741919" cy="2633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2437" marR="0" indent="0" algn="just">
              <a:lnSpc>
                <a:spcPct val="115000"/>
              </a:lnSpc>
              <a:spcBef>
                <a:spcPts val="0"/>
              </a:spcBef>
              <a:spcAft>
                <a:spcPts val="1000"/>
              </a:spcAft>
              <a:buNone/>
            </a:pPr>
            <a:r>
              <a:rPr lang="en-US" sz="2400" dirty="0" smtClean="0">
                <a:latin typeface="Arial" panose="020B0604020202020204" pitchFamily="34" charset="0"/>
                <a:ea typeface="Calibri"/>
                <a:cs typeface="Arial" panose="020B0604020202020204" pitchFamily="34" charset="0"/>
              </a:rPr>
              <a:t>Is it still </a:t>
            </a:r>
            <a:r>
              <a:rPr lang="en-US" sz="2400" dirty="0">
                <a:latin typeface="Arial" panose="020B0604020202020204" pitchFamily="34" charset="0"/>
                <a:ea typeface="Calibri"/>
                <a:cs typeface="Arial" panose="020B0604020202020204" pitchFamily="34" charset="0"/>
              </a:rPr>
              <a:t>CSC policy not to interfere with the adjudicator during the RFE process? We’re starting to see lengthy RFE’s again requesting documents already submitted with the original package. </a:t>
            </a:r>
            <a:endParaRPr lang="en-US" sz="2000" dirty="0">
              <a:latin typeface="Arial" panose="020B0604020202020204" pitchFamily="34" charset="0"/>
              <a:ea typeface="Calibri"/>
              <a:cs typeface="Arial" panose="020B0604020202020204" pitchFamily="34" charset="0"/>
            </a:endParaRPr>
          </a:p>
          <a:p>
            <a:pPr marL="227013" lvl="2" defTabSz="742950">
              <a:spcBef>
                <a:spcPts val="1800"/>
              </a:spcBef>
            </a:pPr>
            <a:endParaRPr lang="en-US" altLang="en-US" sz="2200" b="1" dirty="0" smtClean="0">
              <a:solidFill>
                <a:srgbClr val="333333"/>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504" y="69735"/>
            <a:ext cx="3084576" cy="268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1793" y="1987297"/>
            <a:ext cx="4888991" cy="584775"/>
          </a:xfrm>
          <a:prstGeom prst="rect">
            <a:avLst/>
          </a:prstGeom>
        </p:spPr>
        <p:txBody>
          <a:bodyPr wrap="square">
            <a:spAutoFit/>
          </a:bodyPr>
          <a:lstStyle/>
          <a:p>
            <a:pPr algn="r" eaLnBrk="0" fontAlgn="base" hangingPunct="0">
              <a:spcBef>
                <a:spcPct val="0"/>
              </a:spcBef>
              <a:spcAft>
                <a:spcPct val="0"/>
              </a:spcAft>
            </a:pPr>
            <a:r>
              <a:rPr lang="en-US" altLang="en-US" sz="3200" kern="0" dirty="0">
                <a:solidFill>
                  <a:srgbClr val="002F80"/>
                </a:solidFill>
              </a:rPr>
              <a:t>Pre-submitted questions     </a:t>
            </a:r>
          </a:p>
        </p:txBody>
      </p:sp>
    </p:spTree>
    <p:extLst>
      <p:ext uri="{BB962C8B-B14F-4D97-AF65-F5344CB8AC3E}">
        <p14:creationId xmlns:p14="http://schemas.microsoft.com/office/powerpoint/2010/main" val="8235310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155642" y="2295728"/>
            <a:ext cx="8871626" cy="36661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85800" lvl="0" indent="0" algn="just">
              <a:lnSpc>
                <a:spcPct val="115000"/>
              </a:lnSpc>
              <a:spcBef>
                <a:spcPts val="0"/>
              </a:spcBef>
              <a:spcAft>
                <a:spcPts val="1000"/>
              </a:spcAft>
              <a:buClrTx/>
              <a:buNone/>
            </a:pPr>
            <a:r>
              <a:rPr lang="en-US" sz="1800" dirty="0"/>
              <a:t>USCIS does not interfere with an ISO’s (Immigration Service Officer’s) responsibility to adjudicate petitions and other benefit requests based on the applicable law and facts presented in each case.  In an effort to minimize the number of unnecessary RFEs that are inadvertently issued, however, USCIS frequently reminds ISOs to ensure they are only requesting evidence that has not already been provided. Additionally, ISOs are trained to customize and tailor RFEs for each case based on the evidence provided in the record.  When drafting RFEs, officers are encouraged to discuss the evidence already submitted and explain how the evidence does not establish eligibility.  If petitioners believe that the evidence in the record establishes eligibility, they can respond to the RFEs with a request to adjudicate based on the record.</a:t>
            </a:r>
            <a:endParaRPr lang="en-US" sz="1800" dirty="0">
              <a:ea typeface="Calibri"/>
              <a:cs typeface="Times New Roman"/>
            </a:endParaRPr>
          </a:p>
          <a:p>
            <a:pPr marL="342900" marR="0" lvl="0" indent="-342900" algn="just">
              <a:lnSpc>
                <a:spcPct val="115000"/>
              </a:lnSpc>
              <a:spcBef>
                <a:spcPts val="0"/>
              </a:spcBef>
              <a:spcAft>
                <a:spcPts val="1000"/>
              </a:spcAft>
              <a:buFont typeface="Symbol"/>
              <a:buChar char=""/>
            </a:pPr>
            <a:endParaRPr lang="en-US" sz="1800" dirty="0">
              <a:ea typeface="Calibri"/>
              <a:cs typeface="Times New Roman"/>
            </a:endParaRPr>
          </a:p>
          <a:p>
            <a:pPr marL="0" indent="0" algn="just">
              <a:buNone/>
            </a:pPr>
            <a:endParaRPr lang="en-US" sz="18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535" y="96849"/>
            <a:ext cx="2360969" cy="219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5832" y="451106"/>
            <a:ext cx="7469187" cy="1050925"/>
          </a:xfrm>
        </p:spPr>
        <p:txBody>
          <a:bodyPr/>
          <a:lstStyle/>
          <a:p>
            <a:r>
              <a:rPr lang="en-US" altLang="en-US" dirty="0">
                <a:solidFill>
                  <a:schemeClr val="bg1"/>
                </a:solidFill>
              </a:rPr>
              <a:t>Employment Branch 2</a:t>
            </a:r>
            <a:br>
              <a:rPr lang="en-US" altLang="en-US" dirty="0">
                <a:solidFill>
                  <a:schemeClr val="bg1"/>
                </a:solidFill>
              </a:rPr>
            </a:br>
            <a:r>
              <a:rPr lang="en-US" altLang="en-US" dirty="0">
                <a:solidFill>
                  <a:schemeClr val="bg1"/>
                </a:solidFill>
              </a:rPr>
              <a:t>Answer:</a:t>
            </a:r>
            <a:endParaRPr lang="en-US" dirty="0">
              <a:solidFill>
                <a:schemeClr val="bg1"/>
              </a:solidFill>
            </a:endParaRPr>
          </a:p>
        </p:txBody>
      </p:sp>
    </p:spTree>
    <p:extLst>
      <p:ext uri="{BB962C8B-B14F-4D97-AF65-F5344CB8AC3E}">
        <p14:creationId xmlns:p14="http://schemas.microsoft.com/office/powerpoint/2010/main" val="15067140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19457" y="1103716"/>
            <a:ext cx="5023104" cy="778001"/>
          </a:xfrm>
        </p:spPr>
        <p:txBody>
          <a:bodyPr/>
          <a:lstStyle/>
          <a:p>
            <a:r>
              <a:rPr lang="en-US" altLang="en-US" dirty="0" smtClean="0"/>
              <a:t>Employment Branch 2 </a:t>
            </a:r>
            <a:endParaRPr lang="en-US" dirty="0" smtClean="0"/>
          </a:p>
        </p:txBody>
      </p:sp>
      <p:sp>
        <p:nvSpPr>
          <p:cNvPr id="5123" name="Content Placeholder 2"/>
          <p:cNvSpPr>
            <a:spLocks noGrp="1"/>
          </p:cNvSpPr>
          <p:nvPr>
            <p:ph idx="1"/>
          </p:nvPr>
        </p:nvSpPr>
        <p:spPr bwMode="auto">
          <a:xfrm>
            <a:off x="585215" y="2718816"/>
            <a:ext cx="8203365" cy="2877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3837" marR="0" indent="0" algn="just">
              <a:spcBef>
                <a:spcPts val="0"/>
              </a:spcBef>
              <a:spcAft>
                <a:spcPts val="0"/>
              </a:spcAft>
              <a:buNone/>
            </a:pPr>
            <a:r>
              <a:rPr lang="en-US" sz="2400" dirty="0">
                <a:ea typeface="Calibri"/>
                <a:cs typeface="Arial" panose="020B0604020202020204" pitchFamily="34" charset="0"/>
              </a:rPr>
              <a:t>H-1B cap exempt: In March 2011 USCIS came out with a memo giving deference to prior determinations since June 2006. IMPACT OF POLICY: This unintentionally created UNFAIR situation of profit staffing companies &amp; non for profit entities QUESTION: CAN USCIS REVOKE this policy to approve for previous H-1B cap exempt approvals prior to March 2011 to create a FAIR level playing field?</a:t>
            </a:r>
            <a:endParaRPr lang="en-US" altLang="en-US" b="1" dirty="0">
              <a:cs typeface="Arial" panose="020B0604020202020204"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9166" y="136186"/>
            <a:ext cx="2519464" cy="209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8655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29184" y="2568102"/>
            <a:ext cx="8454893" cy="3369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en-US" sz="2000" dirty="0"/>
              <a:t>Until further guidance is issued, USCIS will continue to apply interim procedures described in that March 2011 memo to H-1B  petitions seeking an exemption from the statutory H-1B numerical cap based on an affiliation with or relation to an institution of higher education. USCIS notes that the institution of higher education that the nonprofit entity is seeking to demonstrate affiliation or relation with need not own the nonprofit entity but can be connected or associated through shared ownership or control by the same board or federation operated by an institution of higher education, or attached to the institution of higher education as a member, branch, cooperative, or subsidiary.</a:t>
            </a:r>
          </a:p>
          <a:p>
            <a:pPr marL="0" indent="0">
              <a:buNone/>
            </a:pPr>
            <a:endParaRPr lang="en-US" dirty="0"/>
          </a:p>
        </p:txBody>
      </p:sp>
      <p:sp>
        <p:nvSpPr>
          <p:cNvPr id="5" name="Title 1"/>
          <p:cNvSpPr>
            <a:spLocks noGrp="1"/>
          </p:cNvSpPr>
          <p:nvPr>
            <p:ph type="title"/>
          </p:nvPr>
        </p:nvSpPr>
        <p:spPr>
          <a:xfrm>
            <a:off x="304801" y="1653959"/>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Answer:</a:t>
            </a:r>
            <a:br>
              <a:rPr lang="en-US" altLang="en-US" dirty="0" smtClean="0">
                <a:solidFill>
                  <a:srgbClr val="002F80"/>
                </a:solidFill>
              </a:rPr>
            </a:b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0255" y="96849"/>
            <a:ext cx="2565250" cy="247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9156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19457" y="1103716"/>
            <a:ext cx="5023104" cy="778001"/>
          </a:xfrm>
        </p:spPr>
        <p:txBody>
          <a:bodyPr/>
          <a:lstStyle/>
          <a:p>
            <a:r>
              <a:rPr lang="en-US" altLang="en-US" dirty="0" smtClean="0"/>
              <a:t>Employment Branch 2 </a:t>
            </a:r>
            <a:endParaRPr lang="en-US" dirty="0" smtClean="0"/>
          </a:p>
        </p:txBody>
      </p:sp>
      <p:sp>
        <p:nvSpPr>
          <p:cNvPr id="5123" name="Content Placeholder 2"/>
          <p:cNvSpPr>
            <a:spLocks noGrp="1"/>
          </p:cNvSpPr>
          <p:nvPr>
            <p:ph idx="1"/>
          </p:nvPr>
        </p:nvSpPr>
        <p:spPr bwMode="auto">
          <a:xfrm>
            <a:off x="575487" y="1985956"/>
            <a:ext cx="8203365" cy="40978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nSpc>
                <a:spcPct val="115000"/>
              </a:lnSpc>
              <a:spcBef>
                <a:spcPts val="0"/>
              </a:spcBef>
              <a:spcAft>
                <a:spcPts val="0"/>
              </a:spcAft>
              <a:buNone/>
            </a:pPr>
            <a:r>
              <a:rPr lang="en-US" sz="2000" b="1" dirty="0">
                <a:latin typeface="Calibri"/>
                <a:ea typeface="Calibri"/>
                <a:cs typeface="Calibri"/>
              </a:rPr>
              <a:t>How does </a:t>
            </a:r>
            <a:r>
              <a:rPr lang="en-US" sz="2000" b="1" dirty="0" smtClean="0">
                <a:latin typeface="Calibri"/>
                <a:ea typeface="Calibri"/>
                <a:cs typeface="Calibri"/>
              </a:rPr>
              <a:t>240-day </a:t>
            </a:r>
            <a:r>
              <a:rPr lang="en-US" sz="2000" b="1" dirty="0">
                <a:latin typeface="Calibri"/>
                <a:ea typeface="Calibri"/>
                <a:cs typeface="Calibri"/>
              </a:rPr>
              <a:t>rule apply when H-1B extensions are taking 9 months?</a:t>
            </a:r>
          </a:p>
          <a:p>
            <a:pPr marL="0" marR="0" lvl="0" indent="0" algn="just">
              <a:lnSpc>
                <a:spcPct val="115000"/>
              </a:lnSpc>
              <a:spcBef>
                <a:spcPts val="0"/>
              </a:spcBef>
              <a:spcAft>
                <a:spcPts val="0"/>
              </a:spcAft>
              <a:buNone/>
            </a:pPr>
            <a:endParaRPr lang="en-US" sz="1000" kern="1200" dirty="0" smtClean="0">
              <a:ea typeface="Calibri"/>
              <a:cs typeface="Calibri"/>
            </a:endParaRPr>
          </a:p>
          <a:p>
            <a:pPr marL="0" marR="0" lvl="0" indent="0" algn="just">
              <a:lnSpc>
                <a:spcPct val="115000"/>
              </a:lnSpc>
              <a:spcBef>
                <a:spcPts val="0"/>
              </a:spcBef>
              <a:spcAft>
                <a:spcPts val="0"/>
              </a:spcAft>
              <a:buNone/>
            </a:pPr>
            <a:r>
              <a:rPr lang="en-US" sz="1800" kern="1200" dirty="0" smtClean="0">
                <a:ea typeface="Calibri"/>
                <a:cs typeface="Calibri"/>
              </a:rPr>
              <a:t>USCIS </a:t>
            </a:r>
            <a:r>
              <a:rPr lang="en-US" sz="1800" kern="1200" dirty="0">
                <a:ea typeface="Calibri"/>
                <a:cs typeface="Calibri"/>
              </a:rPr>
              <a:t>is aware of this concern and has made all pending cases nearing the 240-day processing a very high priority.   The beneficiary of a timely filed H-1B extension of stay petition for continued employment with the same employer is authorized to continue working with the same employer for up to 240 days following expiration of the beneficiary’s authorized period of stay.  If the H-1B petition to extend the beneficiary’s status in the same employment is still pending more than 240 days after the expiration date of the beneficiary’s period of admission, the employment authorization provided under 8 CFR 274a.12(b)(20) ceases.  Note that a request for Change of Employer, Concurrent employment, and amended petitions employment authorization is extended under H-1B portability 212(n) and does not have a time limit.</a:t>
            </a:r>
            <a:endParaRPr lang="en-US" altLang="en-US" b="1" dirty="0"/>
          </a:p>
          <a:p>
            <a:pPr marL="342900" marR="0" lvl="0" indent="-342900">
              <a:lnSpc>
                <a:spcPct val="115000"/>
              </a:lnSpc>
              <a:spcBef>
                <a:spcPts val="0"/>
              </a:spcBef>
              <a:spcAft>
                <a:spcPts val="0"/>
              </a:spcAft>
              <a:buFont typeface="+mj-lt"/>
              <a:buAutoNum type="arabicPeriod"/>
            </a:pPr>
            <a:endParaRPr lang="en-US" sz="2000" dirty="0">
              <a:latin typeface="Calibri"/>
              <a:ea typeface="Calibri"/>
              <a:cs typeface="Times New Roman"/>
            </a:endParaRPr>
          </a:p>
          <a:p>
            <a:pPr marL="227013" lvl="2" defTabSz="742950">
              <a:spcBef>
                <a:spcPts val="1800"/>
              </a:spcBef>
            </a:pPr>
            <a:endParaRPr lang="en-US" altLang="en-US" sz="2200" b="1" dirty="0">
              <a:solidFill>
                <a:srgbClr val="333333"/>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88" y="96850"/>
            <a:ext cx="2170175" cy="188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5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77813" y="0"/>
            <a:ext cx="7469187" cy="1050925"/>
          </a:xfrm>
        </p:spPr>
        <p:txBody>
          <a:bodyPr/>
          <a:lstStyle/>
          <a:p>
            <a:r>
              <a:rPr lang="en-US" altLang="en-US" sz="3200" smtClean="0"/>
              <a:t>Other Evidence?</a:t>
            </a:r>
          </a:p>
        </p:txBody>
      </p:sp>
      <p:sp>
        <p:nvSpPr>
          <p:cNvPr id="12291" name="Content Placeholder 2"/>
          <p:cNvSpPr>
            <a:spLocks noGrp="1"/>
          </p:cNvSpPr>
          <p:nvPr>
            <p:ph idx="1"/>
          </p:nvPr>
        </p:nvSpPr>
        <p:spPr bwMode="auto">
          <a:xfrm>
            <a:off x="428625" y="1217613"/>
            <a:ext cx="8229600" cy="4464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2000" dirty="0">
                <a:solidFill>
                  <a:schemeClr val="bg1">
                    <a:lumMod val="90000"/>
                    <a:lumOff val="10000"/>
                  </a:schemeClr>
                </a:solidFill>
              </a:rPr>
              <a:t>Evidence other than those documents listed in this chart may be used to establish the </a:t>
            </a:r>
            <a:r>
              <a:rPr lang="en-US" sz="2000" dirty="0" smtClean="0">
                <a:solidFill>
                  <a:schemeClr val="bg1">
                    <a:lumMod val="90000"/>
                    <a:lumOff val="10000"/>
                  </a:schemeClr>
                </a:solidFill>
              </a:rPr>
              <a:t>Requestor </a:t>
            </a:r>
            <a:r>
              <a:rPr lang="en-US" sz="2000" dirty="0">
                <a:solidFill>
                  <a:schemeClr val="bg1">
                    <a:lumMod val="90000"/>
                    <a:lumOff val="10000"/>
                  </a:schemeClr>
                </a:solidFill>
              </a:rPr>
              <a:t>was physically present in the United States on June 15, 2012</a:t>
            </a:r>
            <a:r>
              <a:rPr lang="en-US" altLang="en-US" sz="2000" dirty="0" smtClean="0">
                <a:solidFill>
                  <a:schemeClr val="bg1">
                    <a:lumMod val="90000"/>
                    <a:lumOff val="10000"/>
                  </a:schemeClr>
                </a:solidFill>
              </a:rPr>
              <a:t>.</a:t>
            </a:r>
          </a:p>
          <a:p>
            <a:pPr>
              <a:defRPr/>
            </a:pPr>
            <a:r>
              <a:rPr lang="en-US" sz="2000" dirty="0">
                <a:solidFill>
                  <a:schemeClr val="bg1">
                    <a:lumMod val="90000"/>
                    <a:lumOff val="10000"/>
                  </a:schemeClr>
                </a:solidFill>
              </a:rPr>
              <a:t>For example, even if you do not have documentary proof of your presence in the United States on June 15, 2012, you may still be able to satisfy the guideline. You may do so by submitting credible documentary evidence that you were present in the United States shortly before and shortly after June 15, 2012, which, under the facts presented, may give rise to an inference of your presence on June 15, 2012 as well</a:t>
            </a:r>
            <a:r>
              <a:rPr lang="en-US" altLang="en-US" sz="2000" dirty="0" smtClean="0">
                <a:solidFill>
                  <a:schemeClr val="bg1">
                    <a:lumMod val="90000"/>
                    <a:lumOff val="10000"/>
                  </a:schemeClr>
                </a:solidFill>
              </a:rPr>
              <a:t>. </a:t>
            </a:r>
          </a:p>
          <a:p>
            <a:pPr>
              <a:defRPr/>
            </a:pPr>
            <a:r>
              <a:rPr lang="en-US" sz="2000" dirty="0">
                <a:solidFill>
                  <a:schemeClr val="bg1">
                    <a:lumMod val="90000"/>
                    <a:lumOff val="10000"/>
                  </a:schemeClr>
                </a:solidFill>
              </a:rPr>
              <a:t>Please see the instructions for Form I-821D, Consideration of Deferred Action for Childhood Arrivals, for additional details of acceptable documentation</a:t>
            </a:r>
            <a:r>
              <a:rPr lang="en-US" altLang="en-US" sz="2000" dirty="0" smtClean="0">
                <a:solidFill>
                  <a:schemeClr val="bg1">
                    <a:lumMod val="90000"/>
                    <a:lumOff val="10000"/>
                  </a:schemeClr>
                </a:solidFill>
              </a:rPr>
              <a:t>.</a:t>
            </a:r>
          </a:p>
          <a:p>
            <a:pPr>
              <a:defRPr/>
            </a:pPr>
            <a:endParaRPr lang="en-US" altLang="en-US" dirty="0" smtClean="0">
              <a:solidFill>
                <a:schemeClr val="bg1"/>
              </a:solidFill>
            </a:endParaRPr>
          </a:p>
        </p:txBody>
      </p:sp>
      <p:sp>
        <p:nvSpPr>
          <p:cNvPr id="12292"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BF819AC-64F1-43E4-A46D-195F79386E34}" type="slidenum">
              <a:rPr lang="en-US" altLang="en-US" sz="1100" smtClean="0">
                <a:solidFill>
                  <a:srgbClr val="FFFFFF"/>
                </a:solidFill>
              </a:rPr>
              <a:pPr/>
              <a:t>12</a:t>
            </a:fld>
            <a:endParaRPr lang="en-US" altLang="en-US" sz="1100" smtClean="0">
              <a:solidFill>
                <a:srgbClr val="FFFFFF"/>
              </a:solidFill>
            </a:endParaRPr>
          </a:p>
        </p:txBody>
      </p:sp>
    </p:spTree>
    <p:extLst>
      <p:ext uri="{BB962C8B-B14F-4D97-AF65-F5344CB8AC3E}">
        <p14:creationId xmlns:p14="http://schemas.microsoft.com/office/powerpoint/2010/main" val="8967740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109728" y="3145536"/>
            <a:ext cx="8426199" cy="2231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2437" marR="0" indent="0" algn="just">
              <a:lnSpc>
                <a:spcPct val="115000"/>
              </a:lnSpc>
              <a:spcBef>
                <a:spcPts val="0"/>
              </a:spcBef>
              <a:spcAft>
                <a:spcPts val="1000"/>
              </a:spcAft>
              <a:buNone/>
              <a:tabLst>
                <a:tab pos="-457200" algn="l"/>
              </a:tabLst>
            </a:pPr>
            <a:r>
              <a:rPr lang="en-US" sz="2400" dirty="0" smtClean="0">
                <a:ea typeface="Times New Roman"/>
                <a:cs typeface="Calibri"/>
              </a:rPr>
              <a:t>If </a:t>
            </a:r>
            <a:r>
              <a:rPr lang="en-US" sz="2400" dirty="0">
                <a:ea typeface="Times New Roman"/>
                <a:cs typeface="Calibri"/>
              </a:rPr>
              <a:t>an H-1B or H4 visa holder indicates the H-1B’s employment has or will terminate, can you discuss what employment documents are recommended to verify end date of employment?  </a:t>
            </a:r>
            <a:endParaRPr lang="en-US" sz="2000" dirty="0">
              <a:ea typeface="Calibri"/>
              <a:cs typeface="Times New Roman"/>
            </a:endParaRPr>
          </a:p>
          <a:p>
            <a:pPr marL="0" indent="0">
              <a:buNone/>
            </a:pPr>
            <a:endParaRPr lang="en-US"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171" y="96850"/>
            <a:ext cx="2958101" cy="257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8964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243840" y="3147541"/>
            <a:ext cx="8741664" cy="22535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nSpc>
                <a:spcPct val="115000"/>
              </a:lnSpc>
              <a:spcBef>
                <a:spcPts val="0"/>
              </a:spcBef>
              <a:spcAft>
                <a:spcPts val="1000"/>
              </a:spcAft>
              <a:buFont typeface="Symbol"/>
              <a:buChar char=""/>
            </a:pPr>
            <a:endParaRPr lang="en-US" sz="1400" dirty="0">
              <a:ea typeface="Calibri"/>
              <a:cs typeface="Times New Roman"/>
            </a:endParaRPr>
          </a:p>
          <a:p>
            <a:pPr marL="0" indent="0">
              <a:buNone/>
            </a:pPr>
            <a:endParaRPr lang="en-US" dirty="0"/>
          </a:p>
        </p:txBody>
      </p:sp>
      <p:sp>
        <p:nvSpPr>
          <p:cNvPr id="5" name="Title 1"/>
          <p:cNvSpPr>
            <a:spLocks noGrp="1"/>
          </p:cNvSpPr>
          <p:nvPr>
            <p:ph type="title"/>
          </p:nvPr>
        </p:nvSpPr>
        <p:spPr>
          <a:xfrm>
            <a:off x="304801" y="1653959"/>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Answer:</a:t>
            </a:r>
            <a:br>
              <a:rPr lang="en-US" altLang="en-US" dirty="0" smtClean="0">
                <a:solidFill>
                  <a:srgbClr val="002F80"/>
                </a:solidFill>
              </a:rPr>
            </a:b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077" y="96849"/>
            <a:ext cx="2487428" cy="240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0688" y="3352800"/>
            <a:ext cx="8973312" cy="779188"/>
          </a:xfrm>
          <a:prstGeom prst="rect">
            <a:avLst/>
          </a:prstGeom>
        </p:spPr>
        <p:txBody>
          <a:bodyPr wrap="square">
            <a:spAutoFit/>
          </a:bodyPr>
          <a:lstStyle/>
          <a:p>
            <a:pPr indent="228600" eaLnBrk="0" fontAlgn="base" hangingPunct="0">
              <a:lnSpc>
                <a:spcPct val="115000"/>
              </a:lnSpc>
              <a:spcAft>
                <a:spcPts val="1000"/>
              </a:spcAft>
            </a:pPr>
            <a:endParaRPr lang="en-US" dirty="0">
              <a:solidFill>
                <a:srgbClr val="333333"/>
              </a:solidFill>
              <a:ea typeface="Calibri"/>
              <a:cs typeface="Times New Roman"/>
            </a:endParaRPr>
          </a:p>
          <a:p>
            <a:pPr marL="342900" indent="-342900" eaLnBrk="0" fontAlgn="base" hangingPunct="0">
              <a:spcBef>
                <a:spcPct val="30000"/>
              </a:spcBef>
              <a:spcAft>
                <a:spcPct val="0"/>
              </a:spcAft>
              <a:buFont typeface="+mj-lt"/>
              <a:buAutoNum type="arabicParenR"/>
            </a:pPr>
            <a:endParaRPr lang="en-US" sz="1200" dirty="0">
              <a:solidFill>
                <a:srgbClr val="333333"/>
              </a:solidFill>
              <a:cs typeface="Arial" panose="020B0604020202020204" pitchFamily="34" charset="0"/>
            </a:endParaRPr>
          </a:p>
        </p:txBody>
      </p:sp>
      <p:sp>
        <p:nvSpPr>
          <p:cNvPr id="3" name="Rectangle 2"/>
          <p:cNvSpPr/>
          <p:nvPr/>
        </p:nvSpPr>
        <p:spPr>
          <a:xfrm>
            <a:off x="280416" y="2747506"/>
            <a:ext cx="8485632" cy="2741904"/>
          </a:xfrm>
          <a:prstGeom prst="rect">
            <a:avLst/>
          </a:prstGeom>
        </p:spPr>
        <p:txBody>
          <a:bodyPr wrap="square">
            <a:spAutoFit/>
          </a:bodyPr>
          <a:lstStyle/>
          <a:p>
            <a:pPr marL="685800" eaLnBrk="0" fontAlgn="base" hangingPunct="0">
              <a:lnSpc>
                <a:spcPct val="115000"/>
              </a:lnSpc>
              <a:spcAft>
                <a:spcPts val="1000"/>
              </a:spcAft>
              <a:tabLst>
                <a:tab pos="-457200" algn="l"/>
              </a:tabLst>
            </a:pPr>
            <a:r>
              <a:rPr lang="en-US" dirty="0">
                <a:solidFill>
                  <a:srgbClr val="000063"/>
                </a:solidFill>
                <a:ea typeface="Calibri"/>
                <a:cs typeface="Arial" panose="020B0604020202020204" pitchFamily="34" charset="0"/>
              </a:rPr>
              <a:t>You may provide a combination of the following or similar types of evidence.  Such evidence may include but is not limited to:</a:t>
            </a:r>
          </a:p>
          <a:p>
            <a:pPr marL="342900" indent="-342900" algn="just" eaLnBrk="0" fontAlgn="base" hangingPunct="0">
              <a:lnSpc>
                <a:spcPct val="115000"/>
              </a:lnSpc>
              <a:buFont typeface="Symbol"/>
              <a:buChar char=""/>
            </a:pPr>
            <a:r>
              <a:rPr lang="en-US" dirty="0">
                <a:solidFill>
                  <a:srgbClr val="000063"/>
                </a:solidFill>
                <a:ea typeface="Calibri"/>
                <a:cs typeface="Arial" panose="020B0604020202020204" pitchFamily="34" charset="0"/>
              </a:rPr>
              <a:t>Copies of the beneficiary’s pay records (leave and earnings statements, and pay stubs, etc.) for the last two pay periods prior to the filing of the present petition;</a:t>
            </a:r>
          </a:p>
          <a:p>
            <a:pPr marL="342900" indent="-342900" algn="just" eaLnBrk="0" fontAlgn="base" hangingPunct="0">
              <a:lnSpc>
                <a:spcPct val="115000"/>
              </a:lnSpc>
              <a:buFont typeface="Symbol"/>
              <a:buChar char=""/>
            </a:pPr>
            <a:r>
              <a:rPr lang="en-US" dirty="0">
                <a:solidFill>
                  <a:srgbClr val="000063"/>
                </a:solidFill>
                <a:ea typeface="Calibri"/>
                <a:cs typeface="Arial" panose="020B0604020202020204" pitchFamily="34" charset="0"/>
              </a:rPr>
              <a:t>Copy of any employment history records, including but not limited to, documentation showing date of hire and dates of job changes, i.e. promotions, demotions, transfers, layoff, termination, and pay changes with effective dates.</a:t>
            </a:r>
          </a:p>
        </p:txBody>
      </p:sp>
    </p:spTree>
    <p:extLst>
      <p:ext uri="{BB962C8B-B14F-4D97-AF65-F5344CB8AC3E}">
        <p14:creationId xmlns:p14="http://schemas.microsoft.com/office/powerpoint/2010/main" val="13497263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256032" y="2648169"/>
            <a:ext cx="8595360" cy="3252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nSpc>
                <a:spcPct val="115000"/>
              </a:lnSpc>
              <a:spcBef>
                <a:spcPts val="0"/>
              </a:spcBef>
              <a:spcAft>
                <a:spcPts val="1000"/>
              </a:spcAft>
              <a:buNone/>
            </a:pPr>
            <a:r>
              <a:rPr lang="en-US" b="1" dirty="0">
                <a:ea typeface="Calibri"/>
                <a:cs typeface="Calibri"/>
              </a:rPr>
              <a:t>H-1B cap petition processing time and tips when filing H-1B </a:t>
            </a:r>
            <a:r>
              <a:rPr lang="en-US" b="1" dirty="0" smtClean="0">
                <a:ea typeface="Calibri"/>
                <a:cs typeface="Calibri"/>
              </a:rPr>
              <a:t>petitions</a:t>
            </a:r>
            <a:endParaRPr lang="en-US" b="1" dirty="0">
              <a:ea typeface="Calibri"/>
              <a:cs typeface="Calibri"/>
            </a:endParaRPr>
          </a:p>
          <a:p>
            <a:pPr marL="0" marR="0" lvl="0" indent="0" algn="just">
              <a:lnSpc>
                <a:spcPct val="115000"/>
              </a:lnSpc>
              <a:spcBef>
                <a:spcPts val="0"/>
              </a:spcBef>
              <a:spcAft>
                <a:spcPts val="1000"/>
              </a:spcAft>
              <a:buNone/>
            </a:pPr>
            <a:r>
              <a:rPr lang="en-US" sz="1800" kern="1200" dirty="0">
                <a:ea typeface="Calibri"/>
                <a:cs typeface="Times New Roman"/>
              </a:rPr>
              <a:t>USCIS generally process cases in the order they are received.  On May 12, 2016, USCIS began adjudication of the FY 17 cap-subject H-1B petitions.  USCIS is working hard to process most FY 2017 CAP cases by September 30, 2016 and has prioritized these cases accordingly.   For FY 17, CSC received 48,094 CAP cases.</a:t>
            </a:r>
          </a:p>
          <a:p>
            <a:pPr marL="0" marR="0" lvl="0" indent="0" algn="just">
              <a:lnSpc>
                <a:spcPct val="115000"/>
              </a:lnSpc>
              <a:spcBef>
                <a:spcPts val="0"/>
              </a:spcBef>
              <a:spcAft>
                <a:spcPts val="1000"/>
              </a:spcAft>
              <a:buNone/>
            </a:pPr>
            <a:r>
              <a:rPr lang="en-US" sz="1800" kern="1200" dirty="0" smtClean="0">
                <a:ea typeface="Calibri"/>
                <a:cs typeface="Times New Roman"/>
              </a:rPr>
              <a:t>-</a:t>
            </a:r>
            <a:r>
              <a:rPr lang="en-US" sz="1800" b="1" kern="1200" dirty="0" smtClean="0">
                <a:ea typeface="Calibri"/>
                <a:cs typeface="Times New Roman"/>
              </a:rPr>
              <a:t>Tips</a:t>
            </a:r>
            <a:r>
              <a:rPr lang="en-US" sz="1800" b="1" kern="1200" dirty="0">
                <a:ea typeface="Calibri"/>
                <a:cs typeface="Times New Roman"/>
              </a:rPr>
              <a:t>: </a:t>
            </a:r>
            <a:r>
              <a:rPr lang="en-US" sz="1800" kern="1200" dirty="0">
                <a:ea typeface="Calibri"/>
                <a:cs typeface="Times New Roman"/>
              </a:rPr>
              <a:t>Make sure the petition is filled out completely, correctly, and include all required signatures. Also, provide supporting documents to substantiate all claims.</a:t>
            </a:r>
          </a:p>
          <a:p>
            <a:pPr marL="0" marR="0" lvl="0" indent="0">
              <a:lnSpc>
                <a:spcPct val="115000"/>
              </a:lnSpc>
              <a:spcBef>
                <a:spcPts val="0"/>
              </a:spcBef>
              <a:spcAft>
                <a:spcPts val="1000"/>
              </a:spcAft>
              <a:buNone/>
            </a:pPr>
            <a:r>
              <a:rPr lang="en-US" sz="1900" dirty="0" smtClean="0">
                <a:ea typeface="Calibri"/>
                <a:cs typeface="Calibri"/>
              </a:rPr>
              <a:t> </a:t>
            </a:r>
            <a:endParaRPr lang="en-US" sz="1900" dirty="0">
              <a:ea typeface="Calibri"/>
              <a:cs typeface="Times New Roman"/>
            </a:endParaRPr>
          </a:p>
          <a:p>
            <a:pPr marL="0" indent="0">
              <a:buNone/>
            </a:pPr>
            <a:endParaRPr lang="en-US" dirty="0"/>
          </a:p>
        </p:txBody>
      </p:sp>
      <p:sp>
        <p:nvSpPr>
          <p:cNvPr id="5" name="Title 1"/>
          <p:cNvSpPr>
            <a:spLocks noGrp="1"/>
          </p:cNvSpPr>
          <p:nvPr>
            <p:ph type="title"/>
          </p:nvPr>
        </p:nvSpPr>
        <p:spPr>
          <a:xfrm>
            <a:off x="685800" y="885322"/>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983" y="126460"/>
            <a:ext cx="2519464" cy="229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209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743712" y="2648169"/>
            <a:ext cx="7792215" cy="31106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2437" marR="0" indent="0" algn="just">
              <a:lnSpc>
                <a:spcPct val="115000"/>
              </a:lnSpc>
              <a:spcBef>
                <a:spcPts val="0"/>
              </a:spcBef>
              <a:spcAft>
                <a:spcPts val="1000"/>
              </a:spcAft>
              <a:buNone/>
            </a:pPr>
            <a:r>
              <a:rPr lang="en-US" sz="2400" b="1" dirty="0">
                <a:ea typeface="Calibri"/>
                <a:cs typeface="Calibri"/>
              </a:rPr>
              <a:t>Please describe how the VSC and CSC coordinate and communicate on H-1B petitions where a request for an I-612 waiver of the two-year foreign residence requirement is either pending at the VSC (favorable DOS recommendation) or has been approved. Has there been a change in procedure for these cases? </a:t>
            </a:r>
            <a:endParaRPr lang="en-US" sz="2000" b="1" dirty="0">
              <a:ea typeface="Calibri"/>
              <a:cs typeface="Times New Roman"/>
            </a:endParaRPr>
          </a:p>
          <a:p>
            <a:pPr marL="0" indent="0">
              <a:buNone/>
            </a:pPr>
            <a:endParaRPr lang="en-US" dirty="0"/>
          </a:p>
        </p:txBody>
      </p:sp>
      <p:sp>
        <p:nvSpPr>
          <p:cNvPr id="5" name="Title 1"/>
          <p:cNvSpPr>
            <a:spLocks noGrp="1"/>
          </p:cNvSpPr>
          <p:nvPr>
            <p:ph type="title"/>
          </p:nvPr>
        </p:nvSpPr>
        <p:spPr>
          <a:xfrm>
            <a:off x="762000" y="914400"/>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1916" y="109041"/>
            <a:ext cx="2307972" cy="200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4431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402336" y="3295675"/>
            <a:ext cx="8741664" cy="22535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just">
              <a:lnSpc>
                <a:spcPct val="115000"/>
              </a:lnSpc>
              <a:spcBef>
                <a:spcPts val="0"/>
              </a:spcBef>
              <a:spcAft>
                <a:spcPts val="1000"/>
              </a:spcAft>
              <a:buFont typeface="Symbol"/>
              <a:buChar char=""/>
            </a:pPr>
            <a:endParaRPr lang="en-US" sz="1400" dirty="0">
              <a:ea typeface="Calibri"/>
              <a:cs typeface="Times New Roman"/>
            </a:endParaRPr>
          </a:p>
          <a:p>
            <a:pPr marL="0" indent="0" algn="just">
              <a:buNone/>
            </a:pPr>
            <a:endParaRPr lang="en-US" dirty="0"/>
          </a:p>
        </p:txBody>
      </p:sp>
      <p:sp>
        <p:nvSpPr>
          <p:cNvPr id="5" name="Title 1"/>
          <p:cNvSpPr>
            <a:spLocks noGrp="1"/>
          </p:cNvSpPr>
          <p:nvPr>
            <p:ph type="title"/>
          </p:nvPr>
        </p:nvSpPr>
        <p:spPr>
          <a:xfrm>
            <a:off x="304801" y="1653959"/>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Answer</a:t>
            </a:r>
            <a:br>
              <a:rPr lang="en-US" altLang="en-US" dirty="0" smtClean="0">
                <a:solidFill>
                  <a:srgbClr val="002F80"/>
                </a:solidFill>
              </a:rPr>
            </a:b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983" y="96849"/>
            <a:ext cx="2555522" cy="2519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0688" y="3352800"/>
            <a:ext cx="8973312" cy="779188"/>
          </a:xfrm>
          <a:prstGeom prst="rect">
            <a:avLst/>
          </a:prstGeom>
        </p:spPr>
        <p:txBody>
          <a:bodyPr wrap="square">
            <a:spAutoFit/>
          </a:bodyPr>
          <a:lstStyle/>
          <a:p>
            <a:pPr indent="228600" eaLnBrk="0" fontAlgn="base" hangingPunct="0">
              <a:lnSpc>
                <a:spcPct val="115000"/>
              </a:lnSpc>
              <a:spcAft>
                <a:spcPts val="1000"/>
              </a:spcAft>
            </a:pPr>
            <a:endParaRPr lang="en-US" dirty="0">
              <a:solidFill>
                <a:srgbClr val="333333"/>
              </a:solidFill>
              <a:ea typeface="Calibri"/>
              <a:cs typeface="Times New Roman"/>
            </a:endParaRPr>
          </a:p>
          <a:p>
            <a:pPr marL="342900" indent="-342900" eaLnBrk="0" fontAlgn="base" hangingPunct="0">
              <a:spcBef>
                <a:spcPct val="30000"/>
              </a:spcBef>
              <a:spcAft>
                <a:spcPct val="0"/>
              </a:spcAft>
              <a:buFont typeface="+mj-lt"/>
              <a:buAutoNum type="arabicParenR"/>
            </a:pPr>
            <a:endParaRPr lang="en-US" sz="1200" dirty="0">
              <a:solidFill>
                <a:srgbClr val="333333"/>
              </a:solidFill>
              <a:cs typeface="Arial" panose="020B0604020202020204" pitchFamily="34" charset="0"/>
            </a:endParaRPr>
          </a:p>
        </p:txBody>
      </p:sp>
      <p:sp>
        <p:nvSpPr>
          <p:cNvPr id="3" name="Rectangle 2"/>
          <p:cNvSpPr/>
          <p:nvPr/>
        </p:nvSpPr>
        <p:spPr>
          <a:xfrm>
            <a:off x="280416" y="3157728"/>
            <a:ext cx="8485632" cy="351378"/>
          </a:xfrm>
          <a:prstGeom prst="rect">
            <a:avLst/>
          </a:prstGeom>
        </p:spPr>
        <p:txBody>
          <a:bodyPr wrap="square">
            <a:spAutoFit/>
          </a:bodyPr>
          <a:lstStyle/>
          <a:p>
            <a:pPr marL="685800" eaLnBrk="0" fontAlgn="base" hangingPunct="0">
              <a:lnSpc>
                <a:spcPct val="115000"/>
              </a:lnSpc>
              <a:spcAft>
                <a:spcPts val="1000"/>
              </a:spcAft>
              <a:tabLst>
                <a:tab pos="-457200" algn="l"/>
              </a:tabLst>
            </a:pPr>
            <a:r>
              <a:rPr lang="en-US" sz="1600" dirty="0">
                <a:solidFill>
                  <a:srgbClr val="FF0000"/>
                </a:solidFill>
                <a:ea typeface="Calibri"/>
                <a:cs typeface="Arial" panose="020B0604020202020204" pitchFamily="34" charset="0"/>
              </a:rPr>
              <a:t>.</a:t>
            </a:r>
            <a:endParaRPr lang="en-US" sz="1600" dirty="0">
              <a:solidFill>
                <a:srgbClr val="333333"/>
              </a:solidFill>
              <a:ea typeface="Calibri"/>
              <a:cs typeface="Arial" panose="020B0604020202020204" pitchFamily="34" charset="0"/>
            </a:endParaRPr>
          </a:p>
        </p:txBody>
      </p:sp>
      <p:sp>
        <p:nvSpPr>
          <p:cNvPr id="4" name="Rectangle 3"/>
          <p:cNvSpPr/>
          <p:nvPr/>
        </p:nvSpPr>
        <p:spPr>
          <a:xfrm>
            <a:off x="170688" y="2811683"/>
            <a:ext cx="8595360" cy="2554545"/>
          </a:xfrm>
          <a:prstGeom prst="rect">
            <a:avLst/>
          </a:prstGeom>
        </p:spPr>
        <p:txBody>
          <a:bodyPr wrap="square">
            <a:spAutoFit/>
          </a:bodyPr>
          <a:lstStyle/>
          <a:p>
            <a:pPr algn="just" eaLnBrk="0" fontAlgn="base" hangingPunct="0">
              <a:spcBef>
                <a:spcPct val="0"/>
              </a:spcBef>
              <a:spcAft>
                <a:spcPct val="0"/>
              </a:spcAft>
            </a:pPr>
            <a:r>
              <a:rPr lang="en-US" sz="2000" dirty="0">
                <a:solidFill>
                  <a:srgbClr val="000063"/>
                </a:solidFill>
                <a:ea typeface="Calibri"/>
                <a:cs typeface="Calibri"/>
              </a:rPr>
              <a:t>No, there has not been a change in procedure. However, </a:t>
            </a:r>
            <a:r>
              <a:rPr lang="en-US" sz="2000" dirty="0">
                <a:solidFill>
                  <a:srgbClr val="000063"/>
                </a:solidFill>
                <a:ea typeface="Calibri"/>
                <a:cs typeface="Times New Roman"/>
              </a:rPr>
              <a:t>if not all of the required initial evidence has been submitted or the officer determines that the totality of the evidence submitted does not meet the applicable standard of proof, the officer will issue an RFE. In addition, CSC will contact VSC to obtain I-612 case status and possible adjudication.  In certain circumstances, if VSC is unable to adjudicate the I-612, CSC may issue an RFE and request the petitioner to obtain the appropriate I-612 approval notice and respond to the RFE.</a:t>
            </a:r>
            <a:endParaRPr lang="en-US" sz="2000" dirty="0">
              <a:solidFill>
                <a:srgbClr val="000063"/>
              </a:solidFill>
            </a:endParaRPr>
          </a:p>
        </p:txBody>
      </p:sp>
    </p:spTree>
    <p:extLst>
      <p:ext uri="{BB962C8B-B14F-4D97-AF65-F5344CB8AC3E}">
        <p14:creationId xmlns:p14="http://schemas.microsoft.com/office/powerpoint/2010/main" val="29805269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77952" y="2648168"/>
            <a:ext cx="8157975" cy="3386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en-US" sz="1800" b="1" dirty="0">
                <a:latin typeface="Arial" panose="020B0604020202020204" pitchFamily="34" charset="0"/>
                <a:ea typeface="Calibri"/>
                <a:cs typeface="Arial" panose="020B0604020202020204" pitchFamily="34" charset="0"/>
              </a:rPr>
              <a:t>H-1B: Please provide an update on processing times of FY2017 cap-subject H-1Bs.  Please also provide an update on processing for cap-exempt H-1B petitions and extensions.</a:t>
            </a:r>
          </a:p>
          <a:p>
            <a:pPr marL="400050" lvl="0" indent="-114300" algn="just">
              <a:lnSpc>
                <a:spcPct val="115000"/>
              </a:lnSpc>
              <a:spcBef>
                <a:spcPts val="0"/>
              </a:spcBef>
              <a:spcAft>
                <a:spcPts val="1000"/>
              </a:spcAft>
              <a:buClrTx/>
              <a:buNone/>
            </a:pPr>
            <a:r>
              <a:rPr lang="en-US" sz="1800" kern="1200" dirty="0" smtClean="0">
                <a:ea typeface="Calibri"/>
                <a:cs typeface="Times New Roman"/>
              </a:rPr>
              <a:t>	</a:t>
            </a:r>
          </a:p>
          <a:p>
            <a:pPr marL="400050" lvl="0" indent="-114300" algn="just">
              <a:lnSpc>
                <a:spcPct val="115000"/>
              </a:lnSpc>
              <a:spcBef>
                <a:spcPts val="0"/>
              </a:spcBef>
              <a:spcAft>
                <a:spcPts val="1000"/>
              </a:spcAft>
              <a:buClrTx/>
              <a:buNone/>
            </a:pPr>
            <a:r>
              <a:rPr lang="en-US" sz="1800" kern="1200" dirty="0" smtClean="0">
                <a:ea typeface="Calibri"/>
                <a:cs typeface="Times New Roman"/>
              </a:rPr>
              <a:t>CSC </a:t>
            </a:r>
            <a:r>
              <a:rPr lang="en-US" sz="1800" kern="1200" dirty="0">
                <a:ea typeface="Calibri"/>
                <a:cs typeface="Times New Roman"/>
              </a:rPr>
              <a:t>has taken action on a majority of FY 17 CAP cases.  In June, CSC transferred 3000 extension of stay cases to Nebraska Service Center.  Please note the processing time at CSC is currently December 15, 2015 for EOS, COS and visa to be issued abroad I-129 H1B petitions.  We continue to work on Cap-Exempt petitions, amendments and extensions focusing on the oldest first.</a:t>
            </a:r>
            <a:endParaRPr lang="en-US" sz="1800" kern="1200" dirty="0">
              <a:cs typeface="Arial" panose="020B0604020202020204" pitchFamily="34" charset="0"/>
            </a:endParaRPr>
          </a:p>
          <a:p>
            <a:pPr marL="0" lvl="0" indent="0">
              <a:spcBef>
                <a:spcPct val="30000"/>
              </a:spcBef>
              <a:buClrTx/>
              <a:buNone/>
            </a:pPr>
            <a:endParaRPr lang="en-US" sz="1100" kern="1200" dirty="0">
              <a:solidFill>
                <a:srgbClr val="333333"/>
              </a:solidFill>
              <a:latin typeface="Arial" panose="020B0604020202020204" pitchFamily="34" charset="0"/>
              <a:cs typeface="Arial" panose="020B0604020202020204" pitchFamily="34" charset="0"/>
            </a:endParaRPr>
          </a:p>
          <a:p>
            <a:pPr marL="0" indent="0">
              <a:buNone/>
            </a:pPr>
            <a:endParaRPr lang="en-US" sz="2400" dirty="0">
              <a:latin typeface="Calibri"/>
            </a:endParaRPr>
          </a:p>
          <a:p>
            <a:pPr marL="0" indent="0">
              <a:buNone/>
            </a:pPr>
            <a:endParaRPr lang="en-US" dirty="0"/>
          </a:p>
        </p:txBody>
      </p:sp>
      <p:sp>
        <p:nvSpPr>
          <p:cNvPr id="5" name="Title 1"/>
          <p:cNvSpPr>
            <a:spLocks noGrp="1"/>
          </p:cNvSpPr>
          <p:nvPr>
            <p:ph type="title"/>
          </p:nvPr>
        </p:nvSpPr>
        <p:spPr>
          <a:xfrm>
            <a:off x="457200" y="1066800"/>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523" y="68094"/>
            <a:ext cx="2743200" cy="2315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0879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0" y="2682240"/>
            <a:ext cx="8924544" cy="3498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marR="0" indent="0" algn="just">
              <a:lnSpc>
                <a:spcPct val="115000"/>
              </a:lnSpc>
              <a:spcBef>
                <a:spcPts val="0"/>
              </a:spcBef>
              <a:spcAft>
                <a:spcPts val="600"/>
              </a:spcAft>
              <a:buNone/>
            </a:pPr>
            <a:r>
              <a:rPr lang="en-US" sz="2000" b="1" dirty="0">
                <a:ea typeface="Calibri"/>
                <a:cs typeface="Calibri"/>
              </a:rPr>
              <a:t>H-1B: Have all FY2017 cap-subject filings that were not selected in the lottery been returned at this time? </a:t>
            </a:r>
            <a:endParaRPr lang="en-US" sz="2000" b="1" dirty="0" smtClean="0">
              <a:ea typeface="Calibri"/>
              <a:cs typeface="Calibri"/>
            </a:endParaRPr>
          </a:p>
          <a:p>
            <a:pPr marL="285750" marR="0" indent="0" algn="just">
              <a:lnSpc>
                <a:spcPct val="115000"/>
              </a:lnSpc>
              <a:spcBef>
                <a:spcPts val="0"/>
              </a:spcBef>
              <a:spcAft>
                <a:spcPts val="600"/>
              </a:spcAft>
              <a:buNone/>
            </a:pPr>
            <a:endParaRPr lang="en-US" sz="2000" b="1" dirty="0">
              <a:ea typeface="Calibri"/>
              <a:cs typeface="Times New Roman"/>
            </a:endParaRPr>
          </a:p>
          <a:p>
            <a:pPr marL="400050" lvl="0" indent="0" algn="just">
              <a:lnSpc>
                <a:spcPct val="115000"/>
              </a:lnSpc>
              <a:spcBef>
                <a:spcPts val="0"/>
              </a:spcBef>
              <a:spcAft>
                <a:spcPts val="600"/>
              </a:spcAft>
              <a:buClrTx/>
              <a:buNone/>
            </a:pPr>
            <a:r>
              <a:rPr lang="en-US" sz="2000" kern="1200" dirty="0">
                <a:ea typeface="Calibri"/>
                <a:cs typeface="Calibri"/>
              </a:rPr>
              <a:t>Yes, by now you should have received the returned Non-Selected lottery submissions. I</a:t>
            </a:r>
            <a:r>
              <a:rPr lang="en-US" sz="2000" kern="1200" dirty="0">
                <a:ea typeface="Calibri"/>
                <a:cs typeface="Arial"/>
              </a:rPr>
              <a:t>f you submitted an H-1B cap-subject petition between April 1 and April 7, 2016 and have not received a receipt notice or a returned petition by now, you may </a:t>
            </a:r>
            <a:r>
              <a:rPr lang="en-US" sz="2000" kern="1200" dirty="0">
                <a:ea typeface="Calibri"/>
                <a:cs typeface="Arial"/>
                <a:hlinkClick r:id="rId3"/>
              </a:rPr>
              <a:t>contact USCIS</a:t>
            </a:r>
            <a:r>
              <a:rPr lang="en-US" sz="2000" kern="1200" dirty="0">
                <a:ea typeface="Calibri"/>
                <a:cs typeface="Arial"/>
              </a:rPr>
              <a:t> for assistance.</a:t>
            </a:r>
            <a:endParaRPr lang="en-US" sz="2000" kern="1200" dirty="0">
              <a:ea typeface="Calibri"/>
              <a:cs typeface="Times New Roman"/>
            </a:endParaRPr>
          </a:p>
          <a:p>
            <a:pPr marL="0" lvl="0" indent="0">
              <a:spcBef>
                <a:spcPct val="30000"/>
              </a:spcBef>
              <a:buClrTx/>
              <a:buNone/>
            </a:pPr>
            <a:endParaRPr lang="en-US" sz="1100" kern="1200" dirty="0">
              <a:solidFill>
                <a:srgbClr val="333333"/>
              </a:solidFill>
              <a:latin typeface="Arial" panose="020B0604020202020204" pitchFamily="34" charset="0"/>
              <a:cs typeface="Arial" panose="020B0604020202020204" pitchFamily="34" charset="0"/>
            </a:endParaRPr>
          </a:p>
          <a:p>
            <a:pPr marL="0" indent="0">
              <a:buNone/>
            </a:pPr>
            <a:endParaRPr lang="en-US" dirty="0"/>
          </a:p>
        </p:txBody>
      </p:sp>
      <p:sp>
        <p:nvSpPr>
          <p:cNvPr id="5" name="Title 1"/>
          <p:cNvSpPr>
            <a:spLocks noGrp="1"/>
          </p:cNvSpPr>
          <p:nvPr>
            <p:ph type="title"/>
          </p:nvPr>
        </p:nvSpPr>
        <p:spPr>
          <a:xfrm>
            <a:off x="457200" y="1066800"/>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610" y="87549"/>
            <a:ext cx="2830748" cy="250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730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533400" y="2590800"/>
            <a:ext cx="8305799" cy="31638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en-US" sz="2400" b="1" dirty="0">
                <a:ea typeface="Calibri"/>
                <a:cs typeface="Calibri"/>
              </a:rPr>
              <a:t>Specialty Occupation: Several federal district courts have now rejected the common USCIS practice of determining that a position is not a “specialty occupation” for H-1B purposes if the Labor Department’s Occupational Outlook Handbook (OOH) describes more than one educational path that an individual can typically take. Please describe CSC efforts to incorporate these federal court decisions into training materials for examiners. </a:t>
            </a:r>
            <a:endParaRPr lang="en-US" sz="2400" b="1" dirty="0"/>
          </a:p>
        </p:txBody>
      </p:sp>
      <p:sp>
        <p:nvSpPr>
          <p:cNvPr id="5" name="Title 1"/>
          <p:cNvSpPr>
            <a:spLocks noGrp="1"/>
          </p:cNvSpPr>
          <p:nvPr>
            <p:ph type="title"/>
          </p:nvPr>
        </p:nvSpPr>
        <p:spPr>
          <a:xfrm>
            <a:off x="533400" y="932268"/>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388" y="121234"/>
            <a:ext cx="2759076" cy="2400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47816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
            <a:ext cx="7469187" cy="3023614"/>
          </a:xfrm>
        </p:spPr>
        <p:txBody>
          <a:bodyPr/>
          <a:lstStyle/>
          <a:p>
            <a:r>
              <a:rPr lang="en-US" altLang="en-US" dirty="0">
                <a:solidFill>
                  <a:srgbClr val="002F80"/>
                </a:solidFill>
              </a:rPr>
              <a:t>Employment Branch 2</a:t>
            </a:r>
            <a:br>
              <a:rPr lang="en-US" altLang="en-US" dirty="0">
                <a:solidFill>
                  <a:srgbClr val="002F80"/>
                </a:solidFill>
              </a:rPr>
            </a:br>
            <a:r>
              <a:rPr lang="en-US" altLang="en-US" dirty="0">
                <a:solidFill>
                  <a:srgbClr val="002F80"/>
                </a:solidFill>
              </a:rPr>
              <a:t>Answer</a:t>
            </a:r>
            <a:br>
              <a:rPr lang="en-US" altLang="en-US" dirty="0">
                <a:solidFill>
                  <a:srgbClr val="002F80"/>
                </a:solidFill>
              </a:rPr>
            </a:br>
            <a:endParaRPr lang="en-US" dirty="0"/>
          </a:p>
        </p:txBody>
      </p:sp>
      <p:sp>
        <p:nvSpPr>
          <p:cNvPr id="3" name="Content Placeholder 2"/>
          <p:cNvSpPr>
            <a:spLocks noGrp="1"/>
          </p:cNvSpPr>
          <p:nvPr>
            <p:ph idx="1"/>
          </p:nvPr>
        </p:nvSpPr>
        <p:spPr>
          <a:xfrm>
            <a:off x="-426719" y="3169920"/>
            <a:ext cx="9403460" cy="3011424"/>
          </a:xfrm>
        </p:spPr>
        <p:txBody>
          <a:bodyPr/>
          <a:lstStyle/>
          <a:p>
            <a:pPr marL="914400" lvl="0" indent="0" algn="just">
              <a:lnSpc>
                <a:spcPct val="115000"/>
              </a:lnSpc>
              <a:spcBef>
                <a:spcPts val="0"/>
              </a:spcBef>
              <a:spcAft>
                <a:spcPts val="1000"/>
              </a:spcAft>
              <a:buClrTx/>
              <a:buNone/>
            </a:pPr>
            <a:r>
              <a:rPr lang="en-US" sz="2000" dirty="0"/>
              <a:t>USCIS is aware of and has reviewed these decisions. Officers are trained to examine the duties and the nature of the employer to determine whether the position is a specialty occupation and satisfies the requirements of INA 214(i) and 8 CFR 214.2(h)(4)(iii)(A).  It should also be noted that each case is unique and unlike published Circuit Court opinions, District Court opinions are not binding on USCIS beyond application to that specific case. </a:t>
            </a:r>
            <a:endParaRPr lang="en-US" sz="2000" strike="sngStrike" kern="1200" dirty="0">
              <a:latin typeface="Calibri"/>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491" y="121222"/>
            <a:ext cx="276225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476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243190" y="2194560"/>
            <a:ext cx="8900809" cy="36819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a:lnSpc>
                <a:spcPct val="115000"/>
              </a:lnSpc>
              <a:spcBef>
                <a:spcPts val="0"/>
              </a:spcBef>
              <a:spcAft>
                <a:spcPts val="1000"/>
              </a:spcAft>
              <a:buNone/>
            </a:pPr>
            <a:r>
              <a:rPr lang="en-US" sz="1800" b="1" dirty="0">
                <a:ea typeface="Calibri"/>
                <a:cs typeface="Calibri"/>
              </a:rPr>
              <a:t>Your office confirmed it for me, but can you confirm for the participants in the Open House that USCIS will accept I-129 applications and supporting documents that are double-sided? We will probably continue to print single-sided but understand that double-sided is ok, just more time-consuming for the adjudicators.</a:t>
            </a:r>
            <a:endParaRPr lang="en-US" sz="1800" b="1" dirty="0">
              <a:ea typeface="Calibri"/>
              <a:cs typeface="Times New Roman"/>
            </a:endParaRPr>
          </a:p>
          <a:p>
            <a:pPr marL="0" marR="0" lvl="0" indent="0" algn="just">
              <a:lnSpc>
                <a:spcPct val="115000"/>
              </a:lnSpc>
              <a:spcBef>
                <a:spcPts val="0"/>
              </a:spcBef>
              <a:spcAft>
                <a:spcPts val="1000"/>
              </a:spcAft>
              <a:buNone/>
            </a:pPr>
            <a:r>
              <a:rPr lang="en-US" sz="1800" kern="1200" dirty="0">
                <a:ea typeface="Calibri"/>
                <a:cs typeface="Times New Roman"/>
              </a:rPr>
              <a:t>Yes, USCIS accepts double-sided documents.  If sending a double-sided application or petition, please format the filing so that you can flip pages up on the short side (when a page is flipped, the next page can be read without needing to turn the page 180 degrees).  </a:t>
            </a:r>
          </a:p>
          <a:p>
            <a:pPr marL="0" indent="0">
              <a:buNone/>
            </a:pPr>
            <a:endParaRPr lang="en-US" dirty="0"/>
          </a:p>
        </p:txBody>
      </p:sp>
      <p:sp>
        <p:nvSpPr>
          <p:cNvPr id="5" name="Title 1"/>
          <p:cNvSpPr>
            <a:spLocks noGrp="1"/>
          </p:cNvSpPr>
          <p:nvPr>
            <p:ph type="title"/>
          </p:nvPr>
        </p:nvSpPr>
        <p:spPr>
          <a:xfrm>
            <a:off x="609600" y="738588"/>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3277" y="85001"/>
            <a:ext cx="2397080" cy="208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801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12750" y="411163"/>
            <a:ext cx="7496175" cy="1203325"/>
          </a:xfrm>
        </p:spPr>
        <p:txBody>
          <a:bodyPr/>
          <a:lstStyle/>
          <a:p>
            <a:r>
              <a:rPr lang="en-US" altLang="en-US" sz="2400" smtClean="0"/>
              <a:t>Q: </a:t>
            </a:r>
            <a:r>
              <a:rPr lang="en-US" altLang="en-US" sz="2400" smtClean="0">
                <a:solidFill>
                  <a:srgbClr val="003366"/>
                </a:solidFill>
              </a:rPr>
              <a:t>I have a student who </a:t>
            </a:r>
            <a:r>
              <a:rPr lang="en-US" altLang="en-US" sz="2400" smtClean="0">
                <a:solidFill>
                  <a:schemeClr val="bg1"/>
                </a:solidFill>
              </a:rPr>
              <a:t>is requesting DACA </a:t>
            </a:r>
            <a:r>
              <a:rPr lang="en-US" altLang="en-US" sz="2400" smtClean="0">
                <a:solidFill>
                  <a:srgbClr val="003366"/>
                </a:solidFill>
              </a:rPr>
              <a:t>who wants a letter of reference. What should I include in the letter? What should the purpose of the letter be?</a:t>
            </a:r>
            <a:r>
              <a:rPr lang="en-US" altLang="en-US" sz="2000" smtClean="0"/>
              <a:t/>
            </a:r>
            <a:br>
              <a:rPr lang="en-US" altLang="en-US" sz="2000" smtClean="0"/>
            </a:br>
            <a:endParaRPr lang="en-US" altLang="en-US" sz="2000" smtClean="0">
              <a:solidFill>
                <a:srgbClr val="00B050"/>
              </a:solidFill>
            </a:endParaRPr>
          </a:p>
        </p:txBody>
      </p:sp>
      <p:sp>
        <p:nvSpPr>
          <p:cNvPr id="13315" name="Content Placeholder 2"/>
          <p:cNvSpPr>
            <a:spLocks noGrp="1"/>
          </p:cNvSpPr>
          <p:nvPr>
            <p:ph idx="1"/>
          </p:nvPr>
        </p:nvSpPr>
        <p:spPr bwMode="auto">
          <a:xfrm>
            <a:off x="342900" y="1646238"/>
            <a:ext cx="8229600" cy="537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Wingdings" pitchFamily="2" charset="2"/>
              <a:buNone/>
            </a:pPr>
            <a:r>
              <a:rPr lang="en-US" altLang="en-US" sz="1600" smtClean="0">
                <a:solidFill>
                  <a:schemeClr val="bg1"/>
                </a:solidFill>
              </a:rPr>
              <a:t>USCIS cannot advise you on what information to include in a reference letter for a student who is requesting DACA.  Information on the guidelines for requesting consideration of DACA and the types of evidence that may be submitted in support of a DACA request is available at </a:t>
            </a:r>
            <a:r>
              <a:rPr lang="en-US" altLang="en-US" sz="1600" smtClean="0">
                <a:solidFill>
                  <a:schemeClr val="bg1"/>
                </a:solidFill>
                <a:hlinkClick r:id="rId2"/>
              </a:rPr>
              <a:t>www.uscis.gov</a:t>
            </a:r>
            <a:r>
              <a:rPr lang="en-US" altLang="en-US" sz="1600" smtClean="0">
                <a:solidFill>
                  <a:schemeClr val="bg1"/>
                </a:solidFill>
              </a:rPr>
              <a:t>.</a:t>
            </a:r>
            <a:r>
              <a:rPr lang="en-US" altLang="en-US" sz="1800" smtClean="0">
                <a:solidFill>
                  <a:schemeClr val="bg1"/>
                </a:solidFill>
              </a:rPr>
              <a:t>  </a:t>
            </a:r>
          </a:p>
        </p:txBody>
      </p:sp>
      <p:sp>
        <p:nvSpPr>
          <p:cNvPr id="13316"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CDA40EB-6A39-4F1A-A89A-9DAEBCC3B48F}" type="slidenum">
              <a:rPr lang="en-US" altLang="en-US" sz="1100" smtClean="0">
                <a:solidFill>
                  <a:srgbClr val="FFFFFF"/>
                </a:solidFill>
              </a:rPr>
              <a:pPr/>
              <a:t>13</a:t>
            </a:fld>
            <a:endParaRPr lang="en-US" altLang="en-US" sz="1100" smtClean="0">
              <a:solidFill>
                <a:srgbClr val="FFFFFF"/>
              </a:solidFill>
            </a:endParaRPr>
          </a:p>
        </p:txBody>
      </p:sp>
    </p:spTree>
    <p:extLst>
      <p:ext uri="{BB962C8B-B14F-4D97-AF65-F5344CB8AC3E}">
        <p14:creationId xmlns:p14="http://schemas.microsoft.com/office/powerpoint/2010/main" val="32393052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284776" y="2062812"/>
            <a:ext cx="8745580" cy="38608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a:lnSpc>
                <a:spcPct val="115000"/>
              </a:lnSpc>
              <a:spcBef>
                <a:spcPts val="0"/>
              </a:spcBef>
              <a:spcAft>
                <a:spcPts val="0"/>
              </a:spcAft>
              <a:buNone/>
            </a:pPr>
            <a:r>
              <a:rPr lang="en-US" sz="2000" b="1" dirty="0">
                <a:ea typeface="Calibri"/>
                <a:cs typeface="Calibri"/>
              </a:rPr>
              <a:t>Are there any documents that are routinely submitted with I-129 applications for H-1B that include documents that are NOT necessary? Are there documents that are frequently omitted? We want to make processing easy for you and are very good at following directions if we know what will make the adjudicators happy! </a:t>
            </a:r>
            <a:endParaRPr lang="en-US" sz="2000" b="1" dirty="0">
              <a:ea typeface="Calibri"/>
              <a:cs typeface="Times New Roman"/>
            </a:endParaRPr>
          </a:p>
          <a:p>
            <a:pPr marL="457200" lvl="0" indent="0" algn="just">
              <a:lnSpc>
                <a:spcPct val="115000"/>
              </a:lnSpc>
              <a:spcBef>
                <a:spcPts val="0"/>
              </a:spcBef>
              <a:spcAft>
                <a:spcPts val="0"/>
              </a:spcAft>
              <a:buClrTx/>
              <a:buNone/>
            </a:pPr>
            <a:endParaRPr lang="en-US" sz="1800" kern="1200" dirty="0">
              <a:solidFill>
                <a:srgbClr val="FF0000"/>
              </a:solidFill>
              <a:ea typeface="Calibri"/>
              <a:cs typeface="Calibri"/>
            </a:endParaRPr>
          </a:p>
          <a:p>
            <a:pPr marL="457200" lvl="0" indent="0" algn="just">
              <a:lnSpc>
                <a:spcPct val="115000"/>
              </a:lnSpc>
              <a:spcBef>
                <a:spcPts val="0"/>
              </a:spcBef>
              <a:spcAft>
                <a:spcPts val="0"/>
              </a:spcAft>
              <a:buClrTx/>
              <a:buNone/>
            </a:pPr>
            <a:r>
              <a:rPr lang="en-US" sz="2000" kern="1200" dirty="0">
                <a:ea typeface="Calibri"/>
                <a:cs typeface="Calibri"/>
              </a:rPr>
              <a:t>Officers review all evidence submitted to determine the beneficiary’s eligibility for the benefit.  Each case is adjudicated on its own merits.  Petitioners may submit any documentation they believe satisfies eligibility requirements. Providing a brief or  explanation may assist the officer in adjudications.</a:t>
            </a:r>
            <a:endParaRPr lang="en-US" sz="1100" kern="1200" dirty="0">
              <a:cs typeface="Arial" panose="020B0604020202020204" pitchFamily="34" charset="0"/>
            </a:endParaRPr>
          </a:p>
          <a:p>
            <a:pPr marL="0" lvl="0" indent="0">
              <a:spcBef>
                <a:spcPct val="30000"/>
              </a:spcBef>
              <a:buClrTx/>
              <a:buNone/>
            </a:pPr>
            <a:endParaRPr lang="en-US" sz="1100" kern="1200" dirty="0">
              <a:latin typeface="Arial" panose="020B0604020202020204" pitchFamily="34" charset="0"/>
              <a:cs typeface="Arial" panose="020B0604020202020204" pitchFamily="34" charset="0"/>
            </a:endParaRPr>
          </a:p>
          <a:p>
            <a:pPr marL="0" indent="0">
              <a:buNone/>
            </a:pPr>
            <a:endParaRPr lang="en-US" dirty="0"/>
          </a:p>
        </p:txBody>
      </p:sp>
      <p:sp>
        <p:nvSpPr>
          <p:cNvPr id="5" name="Title 1"/>
          <p:cNvSpPr>
            <a:spLocks noGrp="1"/>
          </p:cNvSpPr>
          <p:nvPr>
            <p:ph type="title"/>
          </p:nvPr>
        </p:nvSpPr>
        <p:spPr>
          <a:xfrm>
            <a:off x="762000" y="762000"/>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85001"/>
            <a:ext cx="2096156" cy="193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17425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496110" y="2560619"/>
            <a:ext cx="8030089" cy="33259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en-US" sz="2000" b="1" dirty="0">
                <a:ea typeface="Calibri"/>
                <a:cs typeface="Calibri"/>
              </a:rPr>
              <a:t>In the past I was able to submit two LCAs in one application, for example, in a case where an employee began work on a part-time basis for 2 months and we knew from the beginning that she would then become a full-time employee. We were told that USCIS can only adjudicate applications with multiple LCAs if the LCAs were submitted due to multiple job sites. If the application clearly shows the terms and conditions of the employment and the two LCAs are consecutive, what prevents this kind of filing? </a:t>
            </a:r>
            <a:endParaRPr lang="en-US" sz="2000" b="1" dirty="0"/>
          </a:p>
        </p:txBody>
      </p:sp>
      <p:sp>
        <p:nvSpPr>
          <p:cNvPr id="5" name="Title 1"/>
          <p:cNvSpPr>
            <a:spLocks noGrp="1"/>
          </p:cNvSpPr>
          <p:nvPr>
            <p:ph type="title"/>
          </p:nvPr>
        </p:nvSpPr>
        <p:spPr>
          <a:xfrm>
            <a:off x="609600" y="762000"/>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1617" y="85000"/>
            <a:ext cx="2658740" cy="233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9141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6946900" cy="2285998"/>
          </a:xfrm>
        </p:spPr>
        <p:txBody>
          <a:bodyPr/>
          <a:lstStyle/>
          <a:p>
            <a:r>
              <a:rPr lang="en-US" altLang="en-US" dirty="0">
                <a:solidFill>
                  <a:srgbClr val="002F80"/>
                </a:solidFill>
              </a:rPr>
              <a:t>Employment Branch 2</a:t>
            </a:r>
            <a:br>
              <a:rPr lang="en-US" altLang="en-US" dirty="0">
                <a:solidFill>
                  <a:srgbClr val="002F80"/>
                </a:solidFill>
              </a:rPr>
            </a:br>
            <a:r>
              <a:rPr lang="en-US" altLang="en-US" dirty="0">
                <a:solidFill>
                  <a:srgbClr val="002F80"/>
                </a:solidFill>
              </a:rPr>
              <a:t>Answer</a:t>
            </a:r>
            <a:br>
              <a:rPr lang="en-US" altLang="en-US" dirty="0">
                <a:solidFill>
                  <a:srgbClr val="002F80"/>
                </a:solidFill>
              </a:rPr>
            </a:br>
            <a:endParaRPr lang="en-US" dirty="0"/>
          </a:p>
        </p:txBody>
      </p:sp>
      <p:sp>
        <p:nvSpPr>
          <p:cNvPr id="3" name="Content Placeholder 2"/>
          <p:cNvSpPr>
            <a:spLocks noGrp="1"/>
          </p:cNvSpPr>
          <p:nvPr>
            <p:ph idx="1"/>
          </p:nvPr>
        </p:nvSpPr>
        <p:spPr>
          <a:xfrm>
            <a:off x="0" y="2412461"/>
            <a:ext cx="8814816" cy="3968884"/>
          </a:xfrm>
        </p:spPr>
        <p:txBody>
          <a:bodyPr/>
          <a:lstStyle/>
          <a:p>
            <a:pPr marL="457200" lvl="0" indent="0" algn="just">
              <a:lnSpc>
                <a:spcPct val="115000"/>
              </a:lnSpc>
              <a:spcBef>
                <a:spcPts val="0"/>
              </a:spcBef>
              <a:spcAft>
                <a:spcPts val="1000"/>
              </a:spcAft>
              <a:buClrTx/>
              <a:buNone/>
            </a:pPr>
            <a:r>
              <a:rPr lang="en-US" sz="1700" kern="1200" dirty="0">
                <a:ea typeface="Calibri"/>
                <a:cs typeface="Times New Roman"/>
              </a:rPr>
              <a:t>USCIS adjudicates all petitions on a case-by-case basis, and complex scenarios of this type are dependent on the specific facts and evidence in each individual petition; therefore, we are unable to provide a definitive answer based on the limited facts presented in this question.  </a:t>
            </a:r>
          </a:p>
          <a:p>
            <a:pPr marL="457200" lvl="0" indent="0" algn="just">
              <a:lnSpc>
                <a:spcPct val="115000"/>
              </a:lnSpc>
              <a:spcBef>
                <a:spcPts val="0"/>
              </a:spcBef>
              <a:spcAft>
                <a:spcPts val="1000"/>
              </a:spcAft>
              <a:buClrTx/>
              <a:buNone/>
            </a:pPr>
            <a:r>
              <a:rPr lang="en-US" sz="1700" kern="1200" dirty="0">
                <a:ea typeface="Calibri"/>
                <a:cs typeface="Times New Roman"/>
              </a:rPr>
              <a:t>However, please note that pursuant to 8 C.F.R. 214.2(h)(2)(i)(E), a petitioner must file a new or amended petition in order to reflect any material changes in the terms or conditions of employment.  Such changes could include, but are not limited to: changes in position, duties, pay rate, location of employment, or hours.  Furthermore, pursuant to 8 CFR 214.2(h)(9)(i)(B), a petition may not be filed more than 6 months prior to the date of actual need of the beneficiary’s services, such that the start date on the second LCA may not comply with this requirement.</a:t>
            </a:r>
          </a:p>
          <a:p>
            <a:pPr marL="0" lvl="0" indent="0">
              <a:spcBef>
                <a:spcPct val="30000"/>
              </a:spcBef>
              <a:buClrTx/>
              <a:buNone/>
            </a:pPr>
            <a:endParaRPr lang="en-US" sz="1100" kern="1200" dirty="0">
              <a:latin typeface="Arial" panose="020B0604020202020204" pitchFamily="34" charset="0"/>
              <a:cs typeface="Arial" panose="020B0604020202020204" pitchFamily="34" charset="0"/>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897" y="121223"/>
            <a:ext cx="2400843" cy="22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4286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31" y="381000"/>
            <a:ext cx="7469187" cy="1050925"/>
          </a:xfrm>
        </p:spPr>
        <p:txBody>
          <a:bodyPr/>
          <a:lstStyle/>
          <a:p>
            <a:r>
              <a:rPr lang="en-US" altLang="en-US" dirty="0">
                <a:solidFill>
                  <a:srgbClr val="002F80"/>
                </a:solidFill>
              </a:rPr>
              <a:t>Employment Branch 2</a:t>
            </a:r>
            <a:endParaRPr lang="en-US" dirty="0"/>
          </a:p>
        </p:txBody>
      </p:sp>
      <p:sp>
        <p:nvSpPr>
          <p:cNvPr id="3" name="Content Placeholder 2"/>
          <p:cNvSpPr>
            <a:spLocks noGrp="1"/>
          </p:cNvSpPr>
          <p:nvPr>
            <p:ph idx="1"/>
          </p:nvPr>
        </p:nvSpPr>
        <p:spPr>
          <a:xfrm>
            <a:off x="457200" y="2514600"/>
            <a:ext cx="8229600" cy="3611563"/>
          </a:xfrm>
        </p:spPr>
        <p:txBody>
          <a:bodyPr/>
          <a:lstStyle/>
          <a:p>
            <a:pPr marL="0" indent="0" algn="just">
              <a:buNone/>
            </a:pPr>
            <a:r>
              <a:rPr lang="en-US" b="1" dirty="0"/>
              <a:t>Although an Exchange Visitor who is subject to 212(e) is prohibited from changing status to H-1B without a waiver of the requirement, will you approve a change of status for an individual who is subject to 212(e) but is currently in the U.S. in a status other than J-1, e.g. F-1?</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897" y="121223"/>
            <a:ext cx="2400843" cy="22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6551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97" y="195074"/>
            <a:ext cx="7469187" cy="1050925"/>
          </a:xfrm>
        </p:spPr>
        <p:txBody>
          <a:bodyPr/>
          <a:lstStyle/>
          <a:p>
            <a:r>
              <a:rPr lang="en-US" altLang="en-US" dirty="0">
                <a:solidFill>
                  <a:srgbClr val="002F80"/>
                </a:solidFill>
              </a:rPr>
              <a:t>Employment Branch </a:t>
            </a:r>
            <a:r>
              <a:rPr lang="en-US" altLang="en-US" dirty="0" smtClean="0">
                <a:solidFill>
                  <a:srgbClr val="002F80"/>
                </a:solidFill>
              </a:rPr>
              <a:t>2</a:t>
            </a:r>
            <a:br>
              <a:rPr lang="en-US" altLang="en-US" dirty="0" smtClean="0">
                <a:solidFill>
                  <a:srgbClr val="002F80"/>
                </a:solidFill>
              </a:rPr>
            </a:br>
            <a:r>
              <a:rPr lang="en-US" altLang="en-US" dirty="0" smtClean="0">
                <a:solidFill>
                  <a:srgbClr val="002F80"/>
                </a:solidFill>
              </a:rPr>
              <a:t>Answer:</a:t>
            </a:r>
            <a:endParaRPr lang="en-US" dirty="0"/>
          </a:p>
        </p:txBody>
      </p:sp>
      <p:sp>
        <p:nvSpPr>
          <p:cNvPr id="3" name="Content Placeholder 2"/>
          <p:cNvSpPr>
            <a:spLocks noGrp="1"/>
          </p:cNvSpPr>
          <p:nvPr>
            <p:ph idx="1"/>
          </p:nvPr>
        </p:nvSpPr>
        <p:spPr>
          <a:xfrm>
            <a:off x="451104" y="1524000"/>
            <a:ext cx="8235696" cy="4602163"/>
          </a:xfrm>
        </p:spPr>
        <p:txBody>
          <a:bodyPr/>
          <a:lstStyle/>
          <a:p>
            <a:pPr marL="0" indent="0" algn="just">
              <a:buNone/>
            </a:pPr>
            <a:r>
              <a:rPr lang="en-US" sz="1800" dirty="0"/>
              <a:t>USCIS would </a:t>
            </a:r>
            <a:r>
              <a:rPr lang="en-US" sz="1800" u="sng" dirty="0"/>
              <a:t>not</a:t>
            </a:r>
            <a:r>
              <a:rPr lang="en-US" sz="1800" dirty="0"/>
              <a:t> approve a Change of Status for someone who was previously in a J-1 status subject to 212(e), who is now in another status (F-1 for example), and who has not established that he/she has obtained the proper approved waiver.</a:t>
            </a:r>
          </a:p>
          <a:p>
            <a:pPr marL="0" indent="0" algn="just">
              <a:buNone/>
            </a:pPr>
            <a:r>
              <a:rPr lang="en-US" sz="1800" dirty="0"/>
              <a:t>Sometimes the beneficiary will have previously held J-1 status subject to 212(e) and has not obtained an approved waiver.  In these cases, seeing that the beneficiary was previously a J-1 subject to 212(e), officers will issue an RFE for evidence that the beneficiary has the required waiver regardless of his/her current status unless the exchange visitor has otherwise fulfilled the two-year residence requirement of section 212(e) by either receiving an appropriate waiver from USCIS or physically residing in his or her country of last residence for an aggregate of at least two years, with the exception of J1 Exchange Visitor who received graduate medical education/training.  A beneficiary may not circumvent the restriction by virtue of having attained an intermediate status. </a:t>
            </a:r>
            <a:r>
              <a:rPr lang="en-US" sz="1800" i="1" dirty="0"/>
              <a:t>Matter of Kim </a:t>
            </a:r>
            <a:r>
              <a:rPr lang="en-US" sz="1800" dirty="0"/>
              <a:t>, 13 I&amp;N Dec. 316 (R.C. 1968).</a:t>
            </a:r>
          </a:p>
          <a:p>
            <a:pPr marL="0" indent="0">
              <a:buNone/>
            </a:pPr>
            <a:endParaRPr lang="en-US" sz="1800" dirty="0">
              <a:solidFill>
                <a:srgbClr val="FF0000"/>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21223"/>
            <a:ext cx="1280540" cy="122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1210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109728" y="2550893"/>
            <a:ext cx="9127268" cy="29598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0050" lvl="0" indent="0" algn="just">
              <a:lnSpc>
                <a:spcPct val="115000"/>
              </a:lnSpc>
              <a:spcBef>
                <a:spcPts val="0"/>
              </a:spcBef>
              <a:spcAft>
                <a:spcPts val="1000"/>
              </a:spcAft>
              <a:buClrTx/>
              <a:buNone/>
            </a:pPr>
            <a:r>
              <a:rPr lang="en-US" sz="2000" b="1" dirty="0">
                <a:ea typeface="Calibri"/>
                <a:cs typeface="Calibri"/>
              </a:rPr>
              <a:t>Can you provide updates on when you expect processing times for I-129 (cap exempt) H-1B applications to improve? Filing via premium processing is a significant expense for state universities, but has become standard practice out of necessity. </a:t>
            </a:r>
          </a:p>
          <a:p>
            <a:pPr marL="400050" lvl="0" indent="0" algn="just">
              <a:lnSpc>
                <a:spcPct val="115000"/>
              </a:lnSpc>
              <a:spcBef>
                <a:spcPts val="0"/>
              </a:spcBef>
              <a:spcAft>
                <a:spcPts val="1000"/>
              </a:spcAft>
              <a:buClrTx/>
              <a:buNone/>
            </a:pPr>
            <a:r>
              <a:rPr lang="en-US" sz="2000" dirty="0"/>
              <a:t>USCIS has recently redistributed work to balance workloads and to improve overall processing times. While we are unable to specify when I-129 processing times will improve, we can assure you that we are taking a variety of steps to improve I-129 processing times as soon as possible.</a:t>
            </a:r>
          </a:p>
          <a:p>
            <a:pPr marL="0" indent="0">
              <a:buNone/>
            </a:pPr>
            <a:endParaRPr lang="en-US" sz="1800"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291" y="96849"/>
            <a:ext cx="2481249" cy="219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41927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207264" y="2535937"/>
            <a:ext cx="9195621" cy="3255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indent="0" algn="just">
              <a:lnSpc>
                <a:spcPct val="115000"/>
              </a:lnSpc>
              <a:spcBef>
                <a:spcPts val="0"/>
              </a:spcBef>
              <a:spcAft>
                <a:spcPts val="1000"/>
              </a:spcAft>
              <a:buNone/>
            </a:pPr>
            <a:r>
              <a:rPr lang="en-US" sz="2400" b="1" dirty="0">
                <a:ea typeface="Calibri"/>
                <a:cs typeface="Calibri"/>
              </a:rPr>
              <a:t>Can you confirm that we do NOT need to provide a SSN on the I-129 application, even if the beneficiary has one? We would prefer not to collect that information and have it in our offices. At the NAFSA conference, I heard that some lawyers and universities do not include the SSN on the I-129 or on the I-140. </a:t>
            </a:r>
          </a:p>
          <a:p>
            <a:pPr marL="228600" marR="0" indent="0" algn="just">
              <a:lnSpc>
                <a:spcPct val="115000"/>
              </a:lnSpc>
              <a:spcBef>
                <a:spcPts val="0"/>
              </a:spcBef>
              <a:spcAft>
                <a:spcPts val="1000"/>
              </a:spcAft>
              <a:buNone/>
            </a:pPr>
            <a:r>
              <a:rPr lang="en-US" sz="2400" kern="1200" dirty="0">
                <a:ea typeface="Calibri"/>
                <a:cs typeface="Calibri"/>
              </a:rPr>
              <a:t>If the I-129 beneficiary has a SSN,  please provide it based on question 4, page 2 of the Form I-129.</a:t>
            </a:r>
            <a:endParaRPr lang="en-US" sz="2400"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76200"/>
            <a:ext cx="2587557" cy="224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8812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
            <a:ext cx="6242304" cy="2414014"/>
          </a:xfrm>
        </p:spPr>
        <p:txBody>
          <a:bodyPr/>
          <a:lstStyle/>
          <a:p>
            <a:pPr lvl="0"/>
            <a:r>
              <a:rPr lang="en-US" altLang="en-US" dirty="0">
                <a:solidFill>
                  <a:srgbClr val="002F80"/>
                </a:solidFill>
              </a:rPr>
              <a:t>Employment Branch </a:t>
            </a:r>
            <a:r>
              <a:rPr lang="en-US" altLang="en-US" dirty="0" smtClean="0">
                <a:solidFill>
                  <a:srgbClr val="002F80"/>
                </a:solidFill>
              </a:rPr>
              <a:t>2</a:t>
            </a:r>
            <a:br>
              <a:rPr lang="en-US" altLang="en-US" dirty="0" smtClean="0">
                <a:solidFill>
                  <a:srgbClr val="002F80"/>
                </a:solidFill>
              </a:rPr>
            </a:br>
            <a:r>
              <a:rPr lang="en-US" altLang="en-US" dirty="0" smtClean="0">
                <a:solidFill>
                  <a:srgbClr val="002F80"/>
                </a:solidFill>
              </a:rPr>
              <a:t>   </a:t>
            </a:r>
            <a:r>
              <a:rPr lang="en-US" altLang="en-US" sz="3200" dirty="0" smtClean="0">
                <a:solidFill>
                  <a:srgbClr val="002F80"/>
                </a:solidFill>
                <a:latin typeface="Arial" charset="0"/>
                <a:ea typeface="+mn-ea"/>
                <a:cs typeface="+mn-cs"/>
              </a:rPr>
              <a:t>Pre-submitted </a:t>
            </a:r>
            <a:r>
              <a:rPr lang="en-US" altLang="en-US" sz="3200" dirty="0">
                <a:solidFill>
                  <a:srgbClr val="002F80"/>
                </a:solidFill>
                <a:latin typeface="Arial" charset="0"/>
                <a:ea typeface="+mn-ea"/>
                <a:cs typeface="+mn-cs"/>
              </a:rPr>
              <a:t>questions     </a:t>
            </a:r>
            <a:br>
              <a:rPr lang="en-US" altLang="en-US" sz="3200" dirty="0">
                <a:solidFill>
                  <a:srgbClr val="002F80"/>
                </a:solidFill>
                <a:latin typeface="Arial" charset="0"/>
                <a:ea typeface="+mn-ea"/>
                <a:cs typeface="+mn-cs"/>
              </a:rPr>
            </a:br>
            <a:endParaRPr lang="en-US" dirty="0"/>
          </a:p>
        </p:txBody>
      </p:sp>
      <p:sp>
        <p:nvSpPr>
          <p:cNvPr id="3" name="Content Placeholder 2"/>
          <p:cNvSpPr>
            <a:spLocks noGrp="1"/>
          </p:cNvSpPr>
          <p:nvPr>
            <p:ph idx="1"/>
          </p:nvPr>
        </p:nvSpPr>
        <p:spPr>
          <a:xfrm>
            <a:off x="390144" y="1802404"/>
            <a:ext cx="8296656" cy="4805660"/>
          </a:xfrm>
        </p:spPr>
        <p:txBody>
          <a:bodyPr/>
          <a:lstStyle/>
          <a:p>
            <a:pPr marL="0" marR="0" lvl="0" indent="0" algn="just">
              <a:lnSpc>
                <a:spcPct val="115000"/>
              </a:lnSpc>
              <a:spcBef>
                <a:spcPts val="0"/>
              </a:spcBef>
              <a:spcAft>
                <a:spcPts val="600"/>
              </a:spcAft>
              <a:buNone/>
            </a:pPr>
            <a:r>
              <a:rPr lang="en-US" sz="1500" dirty="0">
                <a:ea typeface="Times New Roman"/>
                <a:cs typeface="Calibri"/>
              </a:rPr>
              <a:t>Hardship and Persecution Waivers for Clinical Physicians</a:t>
            </a:r>
            <a:endParaRPr lang="en-US" sz="1500" dirty="0">
              <a:ea typeface="Times New Roman"/>
              <a:cs typeface="Times New Roman"/>
            </a:endParaRPr>
          </a:p>
          <a:p>
            <a:pPr marL="452437" marR="0" indent="0" algn="just">
              <a:lnSpc>
                <a:spcPct val="115000"/>
              </a:lnSpc>
              <a:spcBef>
                <a:spcPts val="0"/>
              </a:spcBef>
              <a:spcAft>
                <a:spcPts val="600"/>
              </a:spcAft>
              <a:buNone/>
            </a:pPr>
            <a:r>
              <a:rPr lang="en-US" sz="1500" dirty="0">
                <a:ea typeface="Calibri"/>
                <a:cs typeface="Calibri"/>
              </a:rPr>
              <a:t>AILA members report receiving RFEs stating that clinical physicians who have received a hardship waiver or a persecution waiver of the two-year foreign residence requirement pursuant to INA §212(e) are nevertheless still subject to the requirements of INA §214(l) and requesting evidence of an “appropriate approved I-612.” INA §212(e) is the statutory waiver granting provision of the INA, whereas §214(l) speaks only to the criteria for an IGA waiver as well as specifically permits clinical physicians with an IGA waiver to change status. In other words, INA §212(e) clearly states that a hardship or a persecution waiver legally overcomes the two-year home residence requirement for clinical physicians who train in J-1 status. Moreover, under INA §248 physicians with hardship or persecution waivers cannot seek a change of status, these petitions should be approved without any evidence of a waiver at all since it is up to the Department of State to determine visa eligibility based on whether or not there is a waiver.  Please confirm that these RFES are in error and that a hardship or persecution waiver is sufficient to waive the two year foreign residence requirement for clinical physicians.</a:t>
            </a:r>
            <a:endParaRPr lang="en-US" sz="1500" dirty="0">
              <a:ea typeface="Calibri"/>
              <a:cs typeface="Times New Roman"/>
            </a:endParaRPr>
          </a:p>
          <a:p>
            <a:pPr marL="0" indent="0">
              <a:buNone/>
            </a:pP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76200"/>
            <a:ext cx="1901952" cy="165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8470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
            <a:ext cx="7469187" cy="3023614"/>
          </a:xfrm>
        </p:spPr>
        <p:txBody>
          <a:bodyPr/>
          <a:lstStyle/>
          <a:p>
            <a:r>
              <a:rPr lang="en-US" altLang="en-US" dirty="0">
                <a:solidFill>
                  <a:srgbClr val="002F80"/>
                </a:solidFill>
              </a:rPr>
              <a:t>Employment Branch 2</a:t>
            </a:r>
            <a:br>
              <a:rPr lang="en-US" altLang="en-US" dirty="0">
                <a:solidFill>
                  <a:srgbClr val="002F80"/>
                </a:solidFill>
              </a:rPr>
            </a:br>
            <a:r>
              <a:rPr lang="en-US" altLang="en-US" dirty="0">
                <a:solidFill>
                  <a:srgbClr val="002F80"/>
                </a:solidFill>
              </a:rPr>
              <a:t>Answer</a:t>
            </a:r>
            <a:br>
              <a:rPr lang="en-US" altLang="en-US" dirty="0">
                <a:solidFill>
                  <a:srgbClr val="002F80"/>
                </a:solidFill>
              </a:rPr>
            </a:br>
            <a:endParaRPr lang="en-US" dirty="0"/>
          </a:p>
        </p:txBody>
      </p:sp>
      <p:sp>
        <p:nvSpPr>
          <p:cNvPr id="3" name="Content Placeholder 2"/>
          <p:cNvSpPr>
            <a:spLocks noGrp="1"/>
          </p:cNvSpPr>
          <p:nvPr>
            <p:ph idx="1"/>
          </p:nvPr>
        </p:nvSpPr>
        <p:spPr>
          <a:xfrm>
            <a:off x="-280416" y="2553057"/>
            <a:ext cx="9095232" cy="3828288"/>
          </a:xfrm>
        </p:spPr>
        <p:txBody>
          <a:bodyPr/>
          <a:lstStyle/>
          <a:p>
            <a:pPr marL="452437" marR="0" indent="0" algn="just">
              <a:lnSpc>
                <a:spcPct val="115000"/>
              </a:lnSpc>
              <a:spcBef>
                <a:spcPts val="0"/>
              </a:spcBef>
              <a:spcAft>
                <a:spcPts val="600"/>
              </a:spcAft>
              <a:buNone/>
            </a:pPr>
            <a:r>
              <a:rPr lang="en-US" dirty="0">
                <a:cs typeface="Calibri" panose="020F0502020204030204" pitchFamily="34" charset="0"/>
              </a:rPr>
              <a:t>We recognize this question was raised in a recent SCOPS/AILA conference.  Internal discussions are ongoing.  We will provide any updates as appropriate</a:t>
            </a:r>
            <a:r>
              <a:rPr lang="en-US" dirty="0">
                <a:ea typeface="Calibri"/>
                <a:cs typeface="Calibri"/>
              </a:rPr>
              <a:t>. </a:t>
            </a:r>
            <a:endParaRPr lang="en-US" dirty="0">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897" y="121223"/>
            <a:ext cx="2400843" cy="22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0755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77952" y="2451370"/>
            <a:ext cx="8157975" cy="3469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2437" marR="0" indent="0" algn="just">
              <a:lnSpc>
                <a:spcPct val="115000"/>
              </a:lnSpc>
              <a:spcBef>
                <a:spcPts val="0"/>
              </a:spcBef>
              <a:spcAft>
                <a:spcPts val="1000"/>
              </a:spcAft>
              <a:buNone/>
            </a:pPr>
            <a:r>
              <a:rPr lang="en-US" sz="2400" b="1" dirty="0">
                <a:ea typeface="Calibri"/>
                <a:cs typeface="Calibri"/>
              </a:rPr>
              <a:t>I</a:t>
            </a:r>
            <a:r>
              <a:rPr lang="en-US" sz="2400" b="1" dirty="0">
                <a:ea typeface="Calibri"/>
                <a:cs typeface="Times New Roman"/>
              </a:rPr>
              <a:t>n general, if you are submitting evidence in response to this request,</a:t>
            </a:r>
            <a:r>
              <a:rPr lang="en-US" sz="2400" b="1" spc="-15" dirty="0">
                <a:ea typeface="Calibri"/>
                <a:cs typeface="Times New Roman"/>
              </a:rPr>
              <a:t> also submit the following:</a:t>
            </a:r>
            <a:endParaRPr lang="en-US" sz="2400" b="1" dirty="0">
              <a:ea typeface="Calibri"/>
              <a:cs typeface="Times New Roman"/>
            </a:endParaRPr>
          </a:p>
          <a:p>
            <a:pPr marL="342900" marR="0" lvl="0" indent="-342900" algn="just">
              <a:lnSpc>
                <a:spcPct val="115000"/>
              </a:lnSpc>
              <a:spcBef>
                <a:spcPts val="0"/>
              </a:spcBef>
              <a:spcAft>
                <a:spcPts val="0"/>
              </a:spcAft>
              <a:buFont typeface="Symbol"/>
              <a:buChar char=""/>
              <a:tabLst>
                <a:tab pos="0" algn="l"/>
              </a:tabLst>
            </a:pPr>
            <a:r>
              <a:rPr lang="en-US" sz="2400" spc="-15" dirty="0">
                <a:ea typeface="Calibri"/>
                <a:cs typeface="Times New Roman"/>
              </a:rPr>
              <a:t>An index of the evidence and include corresponding tabs for each section of evidence.  </a:t>
            </a:r>
            <a:endParaRPr lang="en-US" sz="2400" dirty="0">
              <a:ea typeface="Calibri"/>
              <a:cs typeface="Times New Roman"/>
            </a:endParaRPr>
          </a:p>
          <a:p>
            <a:pPr marL="342900" marR="0" lvl="0" indent="-342900" algn="just">
              <a:lnSpc>
                <a:spcPct val="115000"/>
              </a:lnSpc>
              <a:spcBef>
                <a:spcPts val="0"/>
              </a:spcBef>
              <a:spcAft>
                <a:spcPts val="0"/>
              </a:spcAft>
              <a:buFont typeface="Symbol"/>
              <a:buChar char=""/>
              <a:tabLst>
                <a:tab pos="0" algn="l"/>
              </a:tabLst>
            </a:pPr>
            <a:r>
              <a:rPr lang="en-US" sz="2400" spc="-15" dirty="0">
                <a:ea typeface="Calibri"/>
                <a:cs typeface="Times New Roman"/>
              </a:rPr>
              <a:t>C</a:t>
            </a:r>
            <a:r>
              <a:rPr lang="en-US" sz="2400" dirty="0">
                <a:ea typeface="Calibri"/>
                <a:cs typeface="Times New Roman"/>
              </a:rPr>
              <a:t>lear and legible copies of the evidence.  If clear and legible copies are not possible, submit the original documents.  These originals will be returned, if requested.  </a:t>
            </a:r>
          </a:p>
          <a:p>
            <a:pPr marL="0" indent="0">
              <a:buNone/>
            </a:pPr>
            <a:endParaRPr lang="en-US"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     Final Filing Tips</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898" y="96849"/>
            <a:ext cx="2409606" cy="2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788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90738"/>
            <a:ext cx="8229600" cy="3560762"/>
          </a:xfrm>
        </p:spPr>
        <p:txBody>
          <a:bodyPr/>
          <a:lstStyle/>
          <a:p>
            <a:pPr>
              <a:defRPr/>
            </a:pPr>
            <a:r>
              <a:rPr lang="en-US" sz="2400" dirty="0">
                <a:solidFill>
                  <a:schemeClr val="bg1">
                    <a:lumMod val="90000"/>
                    <a:lumOff val="10000"/>
                  </a:schemeClr>
                </a:solidFill>
              </a:rPr>
              <a:t>Information regarding </a:t>
            </a:r>
            <a:r>
              <a:rPr lang="en-US" sz="2400" dirty="0" smtClean="0">
                <a:solidFill>
                  <a:schemeClr val="bg1">
                    <a:lumMod val="90000"/>
                    <a:lumOff val="10000"/>
                  </a:schemeClr>
                </a:solidFill>
              </a:rPr>
              <a:t>Deferred </a:t>
            </a:r>
            <a:r>
              <a:rPr lang="en-US" sz="2400" dirty="0">
                <a:solidFill>
                  <a:schemeClr val="bg1">
                    <a:lumMod val="90000"/>
                    <a:lumOff val="10000"/>
                  </a:schemeClr>
                </a:solidFill>
              </a:rPr>
              <a:t>Action for Childhood Arrivals </a:t>
            </a:r>
            <a:r>
              <a:rPr lang="en-US" sz="2400" dirty="0" smtClean="0">
                <a:solidFill>
                  <a:schemeClr val="bg1">
                    <a:lumMod val="90000"/>
                    <a:lumOff val="10000"/>
                  </a:schemeClr>
                </a:solidFill>
              </a:rPr>
              <a:t>may </a:t>
            </a:r>
            <a:r>
              <a:rPr lang="en-US" sz="2400" dirty="0">
                <a:solidFill>
                  <a:schemeClr val="bg1">
                    <a:lumMod val="90000"/>
                    <a:lumOff val="10000"/>
                  </a:schemeClr>
                </a:solidFill>
              </a:rPr>
              <a:t>be found at </a:t>
            </a:r>
            <a:r>
              <a:rPr lang="en-US" sz="2400" u="sng" dirty="0" smtClean="0">
                <a:solidFill>
                  <a:schemeClr val="bg1">
                    <a:lumMod val="90000"/>
                    <a:lumOff val="10000"/>
                  </a:schemeClr>
                </a:solidFill>
                <a:hlinkClick r:id="rId2"/>
              </a:rPr>
              <a:t>www.uscis.gov</a:t>
            </a:r>
            <a:r>
              <a:rPr lang="en-US" sz="2400" dirty="0">
                <a:solidFill>
                  <a:schemeClr val="bg1">
                    <a:lumMod val="90000"/>
                    <a:lumOff val="10000"/>
                  </a:schemeClr>
                </a:solidFill>
              </a:rPr>
              <a:t>. </a:t>
            </a:r>
            <a:r>
              <a:rPr lang="en-US" sz="2400" dirty="0" smtClean="0">
                <a:solidFill>
                  <a:schemeClr val="bg1"/>
                </a:solidFill>
              </a:rPr>
              <a:t>The website includes information on the guidelines </a:t>
            </a:r>
            <a:r>
              <a:rPr lang="en-US" sz="2400" dirty="0">
                <a:solidFill>
                  <a:schemeClr val="bg1"/>
                </a:solidFill>
              </a:rPr>
              <a:t>for requesting DACA for the first </a:t>
            </a:r>
            <a:r>
              <a:rPr lang="en-US" sz="2400" dirty="0" smtClean="0">
                <a:solidFill>
                  <a:schemeClr val="bg1"/>
                </a:solidFill>
              </a:rPr>
              <a:t>time, requesting a renewal of DACA, </a:t>
            </a:r>
            <a:r>
              <a:rPr lang="en-US" sz="2400" dirty="0">
                <a:solidFill>
                  <a:schemeClr val="bg1"/>
                </a:solidFill>
              </a:rPr>
              <a:t>as </a:t>
            </a:r>
            <a:r>
              <a:rPr lang="en-US" sz="2400" dirty="0">
                <a:solidFill>
                  <a:schemeClr val="bg1">
                    <a:lumMod val="90000"/>
                    <a:lumOff val="10000"/>
                  </a:schemeClr>
                </a:solidFill>
              </a:rPr>
              <a:t>well as other </a:t>
            </a:r>
            <a:r>
              <a:rPr lang="en-US" sz="2400" dirty="0">
                <a:solidFill>
                  <a:schemeClr val="bg1">
                    <a:lumMod val="90000"/>
                    <a:lumOff val="10000"/>
                  </a:schemeClr>
                </a:solidFill>
                <a:hlinkClick r:id="rId3"/>
              </a:rPr>
              <a:t>Frequently Asked Questions</a:t>
            </a:r>
            <a:r>
              <a:rPr lang="en-US" sz="2400" dirty="0">
                <a:solidFill>
                  <a:schemeClr val="bg1">
                    <a:lumMod val="90000"/>
                    <a:lumOff val="10000"/>
                  </a:schemeClr>
                </a:solidFill>
              </a:rPr>
              <a:t> pertaining to the filing process, fee exemptions, travel information, national security and public safety guidelines and other </a:t>
            </a:r>
            <a:r>
              <a:rPr lang="en-US" sz="2400" dirty="0" smtClean="0">
                <a:solidFill>
                  <a:schemeClr val="bg1">
                    <a:lumMod val="90000"/>
                    <a:lumOff val="10000"/>
                  </a:schemeClr>
                </a:solidFill>
              </a:rPr>
              <a:t>topics.</a:t>
            </a:r>
            <a:endParaRPr lang="en-US" sz="2400" dirty="0">
              <a:solidFill>
                <a:schemeClr val="bg1">
                  <a:lumMod val="90000"/>
                  <a:lumOff val="10000"/>
                </a:schemeClr>
              </a:solidFill>
            </a:endParaRPr>
          </a:p>
        </p:txBody>
      </p:sp>
      <p:sp>
        <p:nvSpPr>
          <p:cNvPr id="14339"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2A0C533-233E-4D01-B3D9-D14CB082C281}" type="slidenum">
              <a:rPr lang="en-US" altLang="en-US" sz="1100" smtClean="0">
                <a:solidFill>
                  <a:srgbClr val="FFFFFF"/>
                </a:solidFill>
              </a:rPr>
              <a:pPr/>
              <a:t>14</a:t>
            </a:fld>
            <a:endParaRPr lang="en-US" altLang="en-US" sz="1100" smtClean="0">
              <a:solidFill>
                <a:srgbClr val="FFFFFF"/>
              </a:solidFill>
            </a:endParaRPr>
          </a:p>
        </p:txBody>
      </p:sp>
      <p:sp>
        <p:nvSpPr>
          <p:cNvPr id="14340" name="Title 1"/>
          <p:cNvSpPr>
            <a:spLocks noGrp="1"/>
          </p:cNvSpPr>
          <p:nvPr>
            <p:ph type="title"/>
          </p:nvPr>
        </p:nvSpPr>
        <p:spPr>
          <a:xfrm>
            <a:off x="577850" y="398463"/>
            <a:ext cx="7469188" cy="876300"/>
          </a:xfrm>
        </p:spPr>
        <p:txBody>
          <a:bodyPr/>
          <a:lstStyle/>
          <a:p>
            <a:r>
              <a:rPr lang="en-US" altLang="en-US" sz="2400" smtClean="0"/>
              <a:t>Q: What can a case </a:t>
            </a:r>
            <a:r>
              <a:rPr lang="en-US" altLang="en-US" sz="2400" smtClean="0">
                <a:solidFill>
                  <a:schemeClr val="bg1"/>
                </a:solidFill>
              </a:rPr>
              <a:t>manager do to help with a student who is requesting DACA?</a:t>
            </a:r>
            <a:endParaRPr lang="en-US" altLang="en-US" sz="1800" smtClean="0">
              <a:solidFill>
                <a:schemeClr val="bg1"/>
              </a:solidFill>
            </a:endParaRPr>
          </a:p>
        </p:txBody>
      </p:sp>
    </p:spTree>
    <p:extLst>
      <p:ext uri="{BB962C8B-B14F-4D97-AF65-F5344CB8AC3E}">
        <p14:creationId xmlns:p14="http://schemas.microsoft.com/office/powerpoint/2010/main" val="38136563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0" y="2670048"/>
            <a:ext cx="8985504" cy="33284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just">
              <a:lnSpc>
                <a:spcPct val="115000"/>
              </a:lnSpc>
              <a:spcBef>
                <a:spcPts val="0"/>
              </a:spcBef>
              <a:spcAft>
                <a:spcPts val="0"/>
              </a:spcAft>
              <a:buFont typeface="Symbol"/>
              <a:buChar char=""/>
              <a:tabLst>
                <a:tab pos="0" algn="l"/>
              </a:tabLst>
            </a:pPr>
            <a:r>
              <a:rPr lang="en-US" sz="2400" spc="-15" dirty="0">
                <a:ea typeface="Calibri"/>
                <a:cs typeface="Times New Roman"/>
              </a:rPr>
              <a:t>If you are requesting consulate notification, provide a duplicate copy of: Form I-129; initial evidence; and any evidence submitted in response to this request.  </a:t>
            </a:r>
            <a:endParaRPr lang="en-US" sz="2400" dirty="0">
              <a:ea typeface="Calibri"/>
              <a:cs typeface="Times New Roman"/>
            </a:endParaRPr>
          </a:p>
          <a:p>
            <a:pPr marL="342900" marR="0" lvl="0" indent="-342900" algn="just">
              <a:lnSpc>
                <a:spcPct val="115000"/>
              </a:lnSpc>
              <a:spcBef>
                <a:spcPts val="0"/>
              </a:spcBef>
              <a:spcAft>
                <a:spcPts val="0"/>
              </a:spcAft>
              <a:buFont typeface="Symbol"/>
              <a:buChar char=""/>
              <a:tabLst>
                <a:tab pos="0" algn="l"/>
              </a:tabLst>
            </a:pPr>
            <a:r>
              <a:rPr lang="en-US" sz="2400" spc="-15" dirty="0">
                <a:ea typeface="Calibri"/>
                <a:cs typeface="Times New Roman"/>
              </a:rPr>
              <a:t>If the beneficiary is in the United States and you are requesting a change of status or extension of stay, you may also choose to submit a duplicate copy of the Form I-129 and supporting evidence in case the beneficiary decides to seek a visa at a consular office abroad. </a:t>
            </a:r>
            <a:endParaRPr lang="en-US" sz="2400" dirty="0">
              <a:ea typeface="Calibri"/>
              <a:cs typeface="Times New Roman"/>
            </a:endParaRPr>
          </a:p>
          <a:p>
            <a:pPr marL="0" indent="0">
              <a:buNone/>
            </a:pPr>
            <a:endParaRPr lang="en-US" sz="2400"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     Final Filing Tips</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536" y="96849"/>
            <a:ext cx="2360968" cy="2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4594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81000" y="2514600"/>
            <a:ext cx="8085112" cy="33284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just">
              <a:lnSpc>
                <a:spcPct val="115000"/>
              </a:lnSpc>
              <a:spcBef>
                <a:spcPts val="0"/>
              </a:spcBef>
              <a:spcAft>
                <a:spcPts val="1000"/>
              </a:spcAft>
              <a:buFont typeface="Symbol"/>
              <a:buChar char=""/>
            </a:pPr>
            <a:r>
              <a:rPr lang="en-US" sz="2400" dirty="0">
                <a:ea typeface="Calibri"/>
                <a:cs typeface="Times New Roman"/>
              </a:rPr>
              <a:t>Full English language translation(s) of all documents submitted to USCIS that are in foreign language(s).  The translator must certify that the translations are accurate and complete and that the translator is competent to translate from the foreign language into English.  Documentation not in English and not accompanied by a translation that meets the requirements described above cannot be considered.</a:t>
            </a:r>
          </a:p>
          <a:p>
            <a:pPr marL="0" indent="0">
              <a:buNone/>
            </a:pPr>
            <a:endParaRPr lang="en-US"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     Final Filing Tips</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170" y="96849"/>
            <a:ext cx="2419334" cy="230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0011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77953" y="2231136"/>
            <a:ext cx="8085112" cy="413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n-US" sz="2000" dirty="0"/>
              <a:t>Tips for H1B amended petitions:</a:t>
            </a:r>
          </a:p>
          <a:p>
            <a:pPr lvl="1" algn="just"/>
            <a:r>
              <a:rPr lang="en-US" sz="2000" dirty="0"/>
              <a:t>Explain in the supporting letter the reasons why the amended petition is being filed (e.g. change in work location; change in job duties; or change in wages).  Discuss what has changed.</a:t>
            </a:r>
          </a:p>
          <a:p>
            <a:pPr lvl="1" algn="just"/>
            <a:r>
              <a:rPr lang="en-US" sz="2000" dirty="0"/>
              <a:t>Amended petitions must be filed when there are material changes to the previously approved Form I-129 that affect the beneficiary or the employer’s eligibility.  Evidence that the position is a specialty occupation; that the beneficiary is qualified for the position; or that an employer-employee relationship will exist, should be submitted.</a:t>
            </a:r>
          </a:p>
          <a:p>
            <a:pPr marL="0" indent="0">
              <a:buNone/>
            </a:pPr>
            <a:endParaRPr lang="en-US"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     Final Filing Tips</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170" y="96849"/>
            <a:ext cx="2419334" cy="230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42818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377953" y="2231136"/>
            <a:ext cx="8085112" cy="413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t>Simeio-related </a:t>
            </a:r>
            <a:r>
              <a:rPr lang="en-US" dirty="0"/>
              <a:t>amended petitions:</a:t>
            </a:r>
          </a:p>
          <a:p>
            <a:pPr lvl="1"/>
            <a:r>
              <a:rPr lang="en-US" sz="2000" dirty="0"/>
              <a:t>State in the supporting letter the work location(s) where the beneficiary was previously approved to work;</a:t>
            </a:r>
          </a:p>
          <a:p>
            <a:pPr lvl="1"/>
            <a:r>
              <a:rPr lang="en-US" sz="2000" dirty="0"/>
              <a:t>State the work location(s) where the beneficiary actually worked and the period(s) the beneficiary worked at those location(s);</a:t>
            </a:r>
          </a:p>
          <a:p>
            <a:pPr lvl="1"/>
            <a:r>
              <a:rPr lang="en-US" sz="2000" dirty="0"/>
              <a:t>Provide copies of all LCA(s) obtained for any new work location(s) that were not previously approved; and</a:t>
            </a:r>
          </a:p>
          <a:p>
            <a:pPr lvl="1"/>
            <a:r>
              <a:rPr lang="en-US" sz="2000" dirty="0"/>
              <a:t>Provide supporting documents such as payroll records to show the beneficiary’s work location(s).</a:t>
            </a:r>
          </a:p>
          <a:p>
            <a:pPr marL="0" indent="0">
              <a:buNone/>
            </a:pPr>
            <a:endParaRPr lang="en-US" dirty="0"/>
          </a:p>
        </p:txBody>
      </p:sp>
      <p:sp>
        <p:nvSpPr>
          <p:cNvPr id="5" name="Title 1"/>
          <p:cNvSpPr>
            <a:spLocks noGrp="1"/>
          </p:cNvSpPr>
          <p:nvPr>
            <p:ph type="title"/>
          </p:nvPr>
        </p:nvSpPr>
        <p:spPr>
          <a:xfrm>
            <a:off x="182881" y="1312583"/>
            <a:ext cx="5190108" cy="778001"/>
          </a:xfrm>
        </p:spPr>
        <p:txBody>
          <a:bodyPr/>
          <a:lstStyle/>
          <a:p>
            <a:r>
              <a:rPr lang="en-US" altLang="en-US" dirty="0" smtClean="0">
                <a:solidFill>
                  <a:srgbClr val="002F80"/>
                </a:solidFill>
              </a:rPr>
              <a:t>Employment Branch 2</a:t>
            </a:r>
            <a:br>
              <a:rPr lang="en-US" altLang="en-US" dirty="0" smtClean="0">
                <a:solidFill>
                  <a:srgbClr val="002F80"/>
                </a:solidFill>
              </a:rPr>
            </a:br>
            <a:r>
              <a:rPr lang="en-US" altLang="en-US" dirty="0" smtClean="0">
                <a:solidFill>
                  <a:srgbClr val="002F80"/>
                </a:solidFill>
              </a:rPr>
              <a:t>     Final Filing Tips</a:t>
            </a:r>
            <a:endParaRPr lang="en-US" dirty="0" smtClean="0">
              <a:solidFill>
                <a:srgbClr val="002F8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170" y="96849"/>
            <a:ext cx="2419334" cy="230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6093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8784" y="2157168"/>
            <a:ext cx="7851648" cy="923330"/>
          </a:xfrm>
          <a:prstGeom prst="rect">
            <a:avLst/>
          </a:prstGeom>
          <a:noFill/>
        </p:spPr>
        <p:txBody>
          <a:bodyPr wrap="square" rtlCol="0">
            <a:spAutoFit/>
          </a:bodyPr>
          <a:lstStyle/>
          <a:p>
            <a:pPr fontAlgn="base">
              <a:spcBef>
                <a:spcPct val="20000"/>
              </a:spcBef>
              <a:spcAft>
                <a:spcPct val="0"/>
              </a:spcAft>
              <a:buFont typeface="Wingdings" pitchFamily="2" charset="2"/>
              <a:buNone/>
              <a:defRPr/>
            </a:pPr>
            <a:r>
              <a:rPr lang="en-US" altLang="en-US" sz="5400" kern="0" dirty="0">
                <a:solidFill>
                  <a:srgbClr val="000063"/>
                </a:solidFill>
                <a:latin typeface="Times New Roman"/>
              </a:rPr>
              <a:t>Thank you !!        </a:t>
            </a:r>
          </a:p>
        </p:txBody>
      </p:sp>
    </p:spTree>
    <p:extLst>
      <p:ext uri="{BB962C8B-B14F-4D97-AF65-F5344CB8AC3E}">
        <p14:creationId xmlns:p14="http://schemas.microsoft.com/office/powerpoint/2010/main" val="1916645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73088" y="2649538"/>
            <a:ext cx="7469187" cy="1498600"/>
          </a:xfrm>
        </p:spPr>
        <p:txBody>
          <a:bodyPr/>
          <a:lstStyle/>
          <a:p>
            <a:r>
              <a:rPr lang="en-US" altLang="en-US" sz="2400" smtClean="0"/>
              <a:t>Q: Are individuals </a:t>
            </a:r>
            <a:r>
              <a:rPr lang="en-US" altLang="en-US" sz="2400" smtClean="0">
                <a:solidFill>
                  <a:schemeClr val="bg1"/>
                </a:solidFill>
              </a:rPr>
              <a:t>who have DACA </a:t>
            </a:r>
            <a:r>
              <a:rPr lang="en-US" altLang="en-US" sz="2400" smtClean="0"/>
              <a:t>or temporary visas allowed to participate in federal/public-funded programs, such as the North Coastal Career Center or WIOA?</a:t>
            </a:r>
          </a:p>
        </p:txBody>
      </p:sp>
      <p:sp>
        <p:nvSpPr>
          <p:cNvPr id="3" name="Content Placeholder 2"/>
          <p:cNvSpPr>
            <a:spLocks noGrp="1"/>
          </p:cNvSpPr>
          <p:nvPr>
            <p:ph idx="1"/>
          </p:nvPr>
        </p:nvSpPr>
        <p:spPr>
          <a:xfrm>
            <a:off x="444500" y="1735138"/>
            <a:ext cx="8229600" cy="1328737"/>
          </a:xfrm>
        </p:spPr>
        <p:txBody>
          <a:bodyPr/>
          <a:lstStyle/>
          <a:p>
            <a:pPr>
              <a:defRPr/>
            </a:pPr>
            <a:r>
              <a:rPr lang="en-US" sz="2000" dirty="0">
                <a:solidFill>
                  <a:schemeClr val="bg1">
                    <a:lumMod val="90000"/>
                    <a:lumOff val="10000"/>
                  </a:schemeClr>
                </a:solidFill>
              </a:rPr>
              <a:t>USCIS is not permitted to provide legal advice to stakeholders.  Information pertaining to </a:t>
            </a:r>
            <a:r>
              <a:rPr lang="en-US" sz="2000" dirty="0" smtClean="0">
                <a:solidFill>
                  <a:schemeClr val="bg1">
                    <a:lumMod val="90000"/>
                    <a:lumOff val="10000"/>
                  </a:schemeClr>
                </a:solidFill>
              </a:rPr>
              <a:t>Deferred </a:t>
            </a:r>
            <a:r>
              <a:rPr lang="en-US" sz="2000" dirty="0">
                <a:solidFill>
                  <a:schemeClr val="bg1">
                    <a:lumMod val="90000"/>
                    <a:lumOff val="10000"/>
                  </a:schemeClr>
                </a:solidFill>
              </a:rPr>
              <a:t>Action for Childhood Arrivals </a:t>
            </a:r>
            <a:r>
              <a:rPr lang="en-US" sz="2000" dirty="0" smtClean="0">
                <a:solidFill>
                  <a:schemeClr val="bg1">
                    <a:lumMod val="90000"/>
                    <a:lumOff val="10000"/>
                  </a:schemeClr>
                </a:solidFill>
              </a:rPr>
              <a:t>may </a:t>
            </a:r>
            <a:r>
              <a:rPr lang="en-US" sz="2000" dirty="0">
                <a:solidFill>
                  <a:schemeClr val="bg1">
                    <a:lumMod val="90000"/>
                    <a:lumOff val="10000"/>
                  </a:schemeClr>
                </a:solidFill>
              </a:rPr>
              <a:t>be found at </a:t>
            </a:r>
            <a:r>
              <a:rPr lang="en-US" sz="2000" u="sng" dirty="0" smtClean="0">
                <a:solidFill>
                  <a:schemeClr val="bg1">
                    <a:lumMod val="90000"/>
                    <a:lumOff val="10000"/>
                  </a:schemeClr>
                </a:solidFill>
                <a:hlinkClick r:id="rId2"/>
              </a:rPr>
              <a:t>www.uscis.gov</a:t>
            </a:r>
            <a:r>
              <a:rPr lang="en-US" sz="2000" dirty="0">
                <a:solidFill>
                  <a:schemeClr val="bg1">
                    <a:lumMod val="90000"/>
                    <a:lumOff val="10000"/>
                  </a:schemeClr>
                </a:solidFill>
              </a:rPr>
              <a:t>. </a:t>
            </a:r>
          </a:p>
        </p:txBody>
      </p:sp>
      <p:sp>
        <p:nvSpPr>
          <p:cNvPr id="15364"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7DB6818-C598-4D59-BCB6-1E0A00BB70FB}" type="slidenum">
              <a:rPr lang="en-US" altLang="en-US" sz="1100" smtClean="0">
                <a:solidFill>
                  <a:srgbClr val="FFFFFF"/>
                </a:solidFill>
              </a:rPr>
              <a:pPr/>
              <a:t>15</a:t>
            </a:fld>
            <a:endParaRPr lang="en-US" altLang="en-US" sz="1100" smtClean="0">
              <a:solidFill>
                <a:srgbClr val="FFFFFF"/>
              </a:solidFill>
            </a:endParaRPr>
          </a:p>
        </p:txBody>
      </p:sp>
      <p:sp>
        <p:nvSpPr>
          <p:cNvPr id="5" name="Title 1"/>
          <p:cNvSpPr txBox="1">
            <a:spLocks/>
          </p:cNvSpPr>
          <p:nvPr/>
        </p:nvSpPr>
        <p:spPr bwMode="auto">
          <a:xfrm>
            <a:off x="517525" y="638175"/>
            <a:ext cx="7469188"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defRPr/>
            </a:pPr>
            <a:r>
              <a:rPr lang="en-US" sz="2400" kern="0" dirty="0" smtClean="0"/>
              <a:t>Q: What legal obligations does the school district have to support DACA students?</a:t>
            </a:r>
            <a:endParaRPr lang="en-US" sz="2400" kern="0" dirty="0"/>
          </a:p>
        </p:txBody>
      </p:sp>
      <p:sp>
        <p:nvSpPr>
          <p:cNvPr id="6" name="Content Placeholder 2"/>
          <p:cNvSpPr txBox="1">
            <a:spLocks/>
          </p:cNvSpPr>
          <p:nvPr/>
        </p:nvSpPr>
        <p:spPr>
          <a:xfrm>
            <a:off x="395288" y="4232275"/>
            <a:ext cx="8229600" cy="1327150"/>
          </a:xfrm>
          <a:prstGeom prst="rect">
            <a:avLst/>
          </a:prstGeom>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defRPr/>
            </a:pPr>
            <a:r>
              <a:rPr lang="en-US" sz="2000" dirty="0" smtClean="0">
                <a:solidFill>
                  <a:srgbClr val="000063">
                    <a:lumMod val="90000"/>
                    <a:lumOff val="10000"/>
                  </a:srgbClr>
                </a:solidFill>
              </a:rPr>
              <a:t>We are unable to answer this question as it </a:t>
            </a:r>
            <a:r>
              <a:rPr lang="en-US" sz="2000" dirty="0">
                <a:solidFill>
                  <a:srgbClr val="000063">
                    <a:lumMod val="90000"/>
                    <a:lumOff val="10000"/>
                  </a:srgbClr>
                </a:solidFill>
              </a:rPr>
              <a:t>falls outside the jurisdiction and scope of CSC operations.  Information pertaining to </a:t>
            </a:r>
            <a:r>
              <a:rPr lang="en-US" sz="2000" dirty="0" smtClean="0">
                <a:solidFill>
                  <a:srgbClr val="000063">
                    <a:lumMod val="90000"/>
                    <a:lumOff val="10000"/>
                  </a:srgbClr>
                </a:solidFill>
              </a:rPr>
              <a:t>Deferred </a:t>
            </a:r>
            <a:r>
              <a:rPr lang="en-US" sz="2000" dirty="0">
                <a:solidFill>
                  <a:srgbClr val="000063">
                    <a:lumMod val="90000"/>
                    <a:lumOff val="10000"/>
                  </a:srgbClr>
                </a:solidFill>
              </a:rPr>
              <a:t>Action for Childhood Arrivals </a:t>
            </a:r>
            <a:r>
              <a:rPr lang="en-US" sz="2000" dirty="0" smtClean="0">
                <a:solidFill>
                  <a:srgbClr val="000063">
                    <a:lumMod val="90000"/>
                    <a:lumOff val="10000"/>
                  </a:srgbClr>
                </a:solidFill>
              </a:rPr>
              <a:t>may </a:t>
            </a:r>
            <a:r>
              <a:rPr lang="en-US" sz="2000" dirty="0">
                <a:solidFill>
                  <a:srgbClr val="000063">
                    <a:lumMod val="90000"/>
                    <a:lumOff val="10000"/>
                  </a:srgbClr>
                </a:solidFill>
              </a:rPr>
              <a:t>be found at </a:t>
            </a:r>
            <a:r>
              <a:rPr lang="en-US" sz="2000" u="sng" dirty="0" smtClean="0">
                <a:solidFill>
                  <a:srgbClr val="000063">
                    <a:lumMod val="90000"/>
                    <a:lumOff val="10000"/>
                  </a:srgbClr>
                </a:solidFill>
                <a:hlinkClick r:id="rId3"/>
              </a:rPr>
              <a:t>www.uscis.gov</a:t>
            </a:r>
            <a:r>
              <a:rPr lang="en-US" sz="2000" dirty="0" smtClean="0">
                <a:solidFill>
                  <a:srgbClr val="000063">
                    <a:lumMod val="90000"/>
                    <a:lumOff val="10000"/>
                  </a:srgbClr>
                </a:solidFill>
              </a:rPr>
              <a:t>. Questions concerning availability of public benefits should be addressed to the benefit-granting agencies.</a:t>
            </a:r>
            <a:endParaRPr lang="en-US" sz="2000" kern="0" dirty="0">
              <a:solidFill>
                <a:srgbClr val="000063">
                  <a:lumMod val="90000"/>
                  <a:lumOff val="10000"/>
                </a:srgbClr>
              </a:solidFill>
            </a:endParaRPr>
          </a:p>
        </p:txBody>
      </p:sp>
    </p:spTree>
    <p:extLst>
      <p:ext uri="{BB962C8B-B14F-4D97-AF65-F5344CB8AC3E}">
        <p14:creationId xmlns:p14="http://schemas.microsoft.com/office/powerpoint/2010/main" val="2459503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30AFE31-0288-4E3E-AD2B-DC0B5A189332}" type="slidenum">
              <a:rPr lang="en-US" altLang="en-US" sz="1100" smtClean="0">
                <a:solidFill>
                  <a:srgbClr val="000063"/>
                </a:solidFill>
              </a:rPr>
              <a:pPr/>
              <a:t>16</a:t>
            </a:fld>
            <a:endParaRPr lang="en-US" altLang="en-US" sz="1100" smtClean="0">
              <a:solidFill>
                <a:srgbClr val="000063"/>
              </a:solidFill>
            </a:endParaRPr>
          </a:p>
        </p:txBody>
      </p:sp>
      <p:pic>
        <p:nvPicPr>
          <p:cNvPr id="16387" name="Picture 2"/>
          <p:cNvPicPr>
            <a:picLocks noChangeAspect="1"/>
          </p:cNvPicPr>
          <p:nvPr/>
        </p:nvPicPr>
        <p:blipFill>
          <a:blip r:embed="rId3">
            <a:extLst>
              <a:ext uri="{28A0092B-C50C-407E-A947-70E740481C1C}">
                <a14:useLocalDpi xmlns:a14="http://schemas.microsoft.com/office/drawing/2010/main" val="0"/>
              </a:ext>
            </a:extLst>
          </a:blip>
          <a:srcRect l="67474"/>
          <a:stretch>
            <a:fillRect/>
          </a:stretch>
        </p:blipFill>
        <p:spPr bwMode="auto">
          <a:xfrm>
            <a:off x="6167438" y="1785938"/>
            <a:ext cx="29765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3175" y="1785938"/>
            <a:ext cx="6170613" cy="3286125"/>
          </a:xfrm>
          <a:prstGeom prst="rect">
            <a:avLst/>
          </a:prstGeom>
          <a:gradFill flip="none" rotWithShape="1">
            <a:gsLst>
              <a:gs pos="0">
                <a:schemeClr val="accent6">
                  <a:alpha val="49000"/>
                  <a:lumMod val="36000"/>
                  <a:lumOff val="64000"/>
                </a:schemeClr>
              </a:gs>
              <a:gs pos="31000">
                <a:schemeClr val="tx1"/>
              </a:gs>
              <a:gs pos="71000">
                <a:schemeClr val="tx1"/>
              </a:gs>
              <a:gs pos="50000">
                <a:schemeClr val="tx1">
                  <a:lumMod val="0"/>
                  <a:lumOff val="100000"/>
                </a:schemeClr>
              </a:gs>
              <a:gs pos="100000">
                <a:schemeClr val="accent6">
                  <a:lumMod val="38000"/>
                  <a:lumOff val="62000"/>
                  <a:alpha val="42000"/>
                </a:schemeClr>
              </a:gs>
            </a:gsLst>
            <a:lin ang="5400000" scaled="0"/>
            <a:tileRect/>
          </a:gradFill>
          <a:ln w="9525" cap="flat" cmpd="sng" algn="ctr">
            <a:noFill/>
            <a:prstDash val="solid"/>
            <a:round/>
            <a:headEnd type="none" w="med" len="med"/>
            <a:tailEnd type="none" w="med" len="med"/>
          </a:ln>
          <a:effectLst/>
          <a:extLst/>
        </p:spPr>
        <p:txBody>
          <a:bodyPr/>
          <a:lstStyle/>
          <a:p>
            <a:pPr eaLnBrk="0" fontAlgn="base" hangingPunct="0">
              <a:spcBef>
                <a:spcPct val="0"/>
              </a:spcBef>
              <a:spcAft>
                <a:spcPct val="0"/>
              </a:spcAft>
              <a:defRPr/>
            </a:pPr>
            <a:endParaRPr lang="en-US" sz="2400">
              <a:solidFill>
                <a:srgbClr val="FFFFFF"/>
              </a:solidFill>
            </a:endParaRPr>
          </a:p>
        </p:txBody>
      </p:sp>
      <p:sp>
        <p:nvSpPr>
          <p:cNvPr id="10" name="Rectangle 9"/>
          <p:cNvSpPr/>
          <p:nvPr/>
        </p:nvSpPr>
        <p:spPr bwMode="auto">
          <a:xfrm>
            <a:off x="-3175" y="3041650"/>
            <a:ext cx="6170613" cy="857250"/>
          </a:xfrm>
          <a:prstGeom prst="rect">
            <a:avLst/>
          </a:prstGeom>
          <a:gradFill flip="none" rotWithShape="1">
            <a:gsLst>
              <a:gs pos="0">
                <a:schemeClr val="tx1">
                  <a:alpha val="0"/>
                </a:schemeClr>
              </a:gs>
              <a:gs pos="50000">
                <a:schemeClr val="tx1"/>
              </a:gs>
              <a:gs pos="100000">
                <a:schemeClr val="tx1">
                  <a:alpha val="0"/>
                </a:schemeClr>
              </a:gs>
            </a:gsLst>
            <a:lin ang="5400000" scaled="1"/>
            <a:tileRect/>
          </a:gradFill>
          <a:ln w="9525" cap="flat" cmpd="sng" algn="ctr">
            <a:noFill/>
            <a:prstDash val="solid"/>
            <a:round/>
            <a:headEnd type="none" w="med" len="med"/>
            <a:tailEnd type="none" w="med" len="med"/>
          </a:ln>
          <a:effectLst/>
          <a:extLst/>
        </p:spPr>
        <p:txBody>
          <a:bodyPr/>
          <a:lstStyle/>
          <a:p>
            <a:pPr eaLnBrk="0" fontAlgn="base" hangingPunct="0">
              <a:spcBef>
                <a:spcPct val="0"/>
              </a:spcBef>
              <a:spcAft>
                <a:spcPct val="0"/>
              </a:spcAft>
              <a:defRPr/>
            </a:pPr>
            <a:endParaRPr lang="en-US" sz="2400">
              <a:solidFill>
                <a:srgbClr val="FFFFFF"/>
              </a:solidFill>
            </a:endParaRPr>
          </a:p>
        </p:txBody>
      </p:sp>
      <p:sp>
        <p:nvSpPr>
          <p:cNvPr id="16390" name="TextBox 8"/>
          <p:cNvSpPr txBox="1">
            <a:spLocks noChangeArrowheads="1"/>
          </p:cNvSpPr>
          <p:nvPr/>
        </p:nvSpPr>
        <p:spPr bwMode="auto">
          <a:xfrm>
            <a:off x="473075" y="2781300"/>
            <a:ext cx="5194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0" fontAlgn="base" hangingPunct="0">
              <a:spcBef>
                <a:spcPct val="0"/>
              </a:spcBef>
              <a:spcAft>
                <a:spcPts val="600"/>
              </a:spcAft>
            </a:pPr>
            <a:r>
              <a:rPr lang="en-US" altLang="en-US" b="1" u="sng">
                <a:solidFill>
                  <a:srgbClr val="002F80"/>
                </a:solidFill>
              </a:rPr>
              <a:t>Reminder</a:t>
            </a:r>
            <a:r>
              <a:rPr lang="en-US" altLang="en-US" b="1">
                <a:solidFill>
                  <a:srgbClr val="002F80"/>
                </a:solidFill>
              </a:rPr>
              <a:t> Requestors need to update USCIS with new address information upon moving</a:t>
            </a:r>
          </a:p>
        </p:txBody>
      </p:sp>
      <p:sp>
        <p:nvSpPr>
          <p:cNvPr id="11" name="Rectangle 6"/>
          <p:cNvSpPr txBox="1">
            <a:spLocks noChangeArrowheads="1"/>
          </p:cNvSpPr>
          <p:nvPr/>
        </p:nvSpPr>
        <p:spPr>
          <a:xfrm>
            <a:off x="161925" y="263525"/>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2520643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077" y="1836174"/>
            <a:ext cx="8229600" cy="4525963"/>
          </a:xfrm>
        </p:spPr>
        <p:txBody>
          <a:bodyPr/>
          <a:lstStyle/>
          <a:p>
            <a:pPr marL="0" indent="0">
              <a:buNone/>
            </a:pPr>
            <a:r>
              <a:rPr lang="en-US" dirty="0">
                <a:solidFill>
                  <a:schemeClr val="bg1"/>
                </a:solidFill>
              </a:rPr>
              <a:t>We understand that you will be taking notes today of the statements made by USCIS managers and officers. The materials being presented today are for informational purposes only and are not legal advice or dicta. The information disseminated today and statements made by USCIS personnel are intended solely for the purpose of providing public outreach to the </a:t>
            </a:r>
            <a:r>
              <a:rPr lang="en-US" dirty="0" smtClean="0">
                <a:solidFill>
                  <a:schemeClr val="bg1"/>
                </a:solidFill>
              </a:rPr>
              <a:t>Agency’s </a:t>
            </a:r>
            <a:r>
              <a:rPr lang="en-US" dirty="0">
                <a:solidFill>
                  <a:schemeClr val="bg1"/>
                </a:solidFill>
              </a:rPr>
              <a:t>stakeholders about issues of mutual interest. It is not intended to, does not, and may not be relied upon to create any right or benefit, substantive or procedural, enforceable at law or by any individual or other party in removal proceedings, in litigation with the United States, or in any other form or manner.</a:t>
            </a:r>
          </a:p>
        </p:txBody>
      </p:sp>
      <p:sp>
        <p:nvSpPr>
          <p:cNvPr id="4" name="Slide Number Placeholder 3"/>
          <p:cNvSpPr>
            <a:spLocks noGrp="1"/>
          </p:cNvSpPr>
          <p:nvPr>
            <p:ph type="sldNum" sz="quarter" idx="10"/>
          </p:nvPr>
        </p:nvSpPr>
        <p:spPr/>
        <p:txBody>
          <a:bodyPr/>
          <a:lstStyle/>
          <a:p>
            <a:fld id="{9FC3AFDD-4756-4B74-B34F-C049826A1CD4}" type="slidenum">
              <a:rPr lang="en-US" smtClean="0"/>
              <a:pPr/>
              <a:t>17</a:t>
            </a:fld>
            <a:endParaRPr lang="en-US" dirty="0"/>
          </a:p>
        </p:txBody>
      </p:sp>
      <p:sp>
        <p:nvSpPr>
          <p:cNvPr id="5" name="TextBox 4"/>
          <p:cNvSpPr txBox="1"/>
          <p:nvPr/>
        </p:nvSpPr>
        <p:spPr>
          <a:xfrm>
            <a:off x="1696064" y="191729"/>
            <a:ext cx="5707626" cy="1384995"/>
          </a:xfrm>
          <a:prstGeom prst="rect">
            <a:avLst/>
          </a:prstGeom>
          <a:noFill/>
        </p:spPr>
        <p:txBody>
          <a:bodyPr wrap="square" rtlCol="0">
            <a:spAutoFit/>
          </a:bodyPr>
          <a:lstStyle/>
          <a:p>
            <a:pPr algn="ctr" eaLnBrk="0" fontAlgn="base" hangingPunct="0">
              <a:spcBef>
                <a:spcPct val="0"/>
              </a:spcBef>
              <a:spcAft>
                <a:spcPct val="0"/>
              </a:spcAft>
            </a:pPr>
            <a:r>
              <a:rPr lang="en-US" sz="4200" b="1" dirty="0">
                <a:solidFill>
                  <a:srgbClr val="000063"/>
                </a:solidFill>
              </a:rPr>
              <a:t>USCIS Presentation Disclaimer </a:t>
            </a:r>
          </a:p>
        </p:txBody>
      </p:sp>
    </p:spTree>
    <p:extLst>
      <p:ext uri="{BB962C8B-B14F-4D97-AF65-F5344CB8AC3E}">
        <p14:creationId xmlns:p14="http://schemas.microsoft.com/office/powerpoint/2010/main" val="1093120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5"/>
            <a:ext cx="9144000" cy="2398193"/>
          </a:xfrm>
        </p:spPr>
        <p:txBody>
          <a:bodyPr/>
          <a:lstStyle/>
          <a:p>
            <a:pPr algn="ctr"/>
            <a:r>
              <a:rPr lang="en-US" dirty="0" smtClean="0">
                <a:latin typeface="+mn-lt"/>
              </a:rPr>
              <a:t/>
            </a:r>
            <a:br>
              <a:rPr lang="en-US" dirty="0" smtClean="0">
                <a:latin typeface="+mn-lt"/>
              </a:rPr>
            </a:br>
            <a:r>
              <a:rPr lang="en-US" dirty="0">
                <a:latin typeface="+mn-lt"/>
              </a:rPr>
              <a:t/>
            </a:r>
            <a:br>
              <a:rPr lang="en-US" dirty="0">
                <a:latin typeface="+mn-lt"/>
              </a:rPr>
            </a:br>
            <a:r>
              <a:rPr lang="en-US" sz="4400" b="1" dirty="0" smtClean="0">
                <a:solidFill>
                  <a:schemeClr val="bg1"/>
                </a:solidFill>
                <a:latin typeface="+mn-lt"/>
              </a:rPr>
              <a:t>Form I-130</a:t>
            </a:r>
            <a:endParaRPr lang="en-US" sz="4400" b="1" dirty="0">
              <a:solidFill>
                <a:schemeClr val="bg1"/>
              </a:solidFill>
              <a:latin typeface="+mn-lt"/>
            </a:endParaRPr>
          </a:p>
        </p:txBody>
      </p:sp>
      <p:sp>
        <p:nvSpPr>
          <p:cNvPr id="3" name="Content Placeholder 2"/>
          <p:cNvSpPr>
            <a:spLocks noGrp="1"/>
          </p:cNvSpPr>
          <p:nvPr>
            <p:ph idx="1"/>
          </p:nvPr>
        </p:nvSpPr>
        <p:spPr>
          <a:xfrm>
            <a:off x="486696" y="2432957"/>
            <a:ext cx="8249089" cy="3471980"/>
          </a:xfrm>
        </p:spPr>
        <p:txBody>
          <a:bodyPr/>
          <a:lstStyle/>
          <a:p>
            <a:endParaRPr lang="en-US" dirty="0" smtClean="0"/>
          </a:p>
          <a:p>
            <a:pPr marL="0" indent="0" algn="ctr">
              <a:buNone/>
            </a:pPr>
            <a:r>
              <a:rPr lang="en-US" sz="4400" b="1" dirty="0" smtClean="0">
                <a:solidFill>
                  <a:schemeClr val="bg1"/>
                </a:solidFill>
              </a:rPr>
              <a:t>Petition </a:t>
            </a:r>
            <a:r>
              <a:rPr lang="en-US" sz="4400" b="1" dirty="0">
                <a:solidFill>
                  <a:schemeClr val="bg1"/>
                </a:solidFill>
              </a:rPr>
              <a:t>for Alien Relative</a:t>
            </a:r>
          </a:p>
        </p:txBody>
      </p:sp>
      <p:sp>
        <p:nvSpPr>
          <p:cNvPr id="4" name="Slide Number Placeholder 3"/>
          <p:cNvSpPr>
            <a:spLocks noGrp="1"/>
          </p:cNvSpPr>
          <p:nvPr>
            <p:ph type="sldNum" sz="quarter" idx="10"/>
          </p:nvPr>
        </p:nvSpPr>
        <p:spPr/>
        <p:txBody>
          <a:bodyPr/>
          <a:lstStyle/>
          <a:p>
            <a:fld id="{9FC3AFDD-4756-4B74-B34F-C049826A1CD4}" type="slidenum">
              <a:rPr lang="en-US" smtClean="0"/>
              <a:pPr/>
              <a:t>18</a:t>
            </a:fld>
            <a:endParaRPr lang="en-US" dirty="0"/>
          </a:p>
        </p:txBody>
      </p:sp>
    </p:spTree>
    <p:extLst>
      <p:ext uri="{BB962C8B-B14F-4D97-AF65-F5344CB8AC3E}">
        <p14:creationId xmlns:p14="http://schemas.microsoft.com/office/powerpoint/2010/main" val="89746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484"/>
            <a:ext cx="9144000" cy="1050925"/>
          </a:xfrm>
        </p:spPr>
        <p:txBody>
          <a:bodyPr/>
          <a:lstStyle/>
          <a:p>
            <a:pPr algn="ctr"/>
            <a:r>
              <a:rPr lang="en-US" b="1" dirty="0" smtClean="0">
                <a:solidFill>
                  <a:schemeClr val="bg1"/>
                </a:solidFill>
                <a:latin typeface="+mn-lt"/>
              </a:rPr>
              <a:t>CSC Jurisdiction</a:t>
            </a:r>
            <a:endParaRPr lang="en-US" b="1" dirty="0">
              <a:solidFill>
                <a:schemeClr val="bg1"/>
              </a:solidFill>
              <a:latin typeface="+mn-lt"/>
            </a:endParaRPr>
          </a:p>
        </p:txBody>
      </p:sp>
      <p:sp>
        <p:nvSpPr>
          <p:cNvPr id="3" name="Content Placeholder 2"/>
          <p:cNvSpPr>
            <a:spLocks noGrp="1"/>
          </p:cNvSpPr>
          <p:nvPr>
            <p:ph idx="1"/>
          </p:nvPr>
        </p:nvSpPr>
        <p:spPr>
          <a:xfrm>
            <a:off x="457199" y="1453244"/>
            <a:ext cx="8245929" cy="4672920"/>
          </a:xfrm>
        </p:spPr>
        <p:txBody>
          <a:bodyPr/>
          <a:lstStyle/>
          <a:p>
            <a:r>
              <a:rPr lang="en-US" sz="2400" dirty="0" smtClean="0">
                <a:solidFill>
                  <a:schemeClr val="bg1"/>
                </a:solidFill>
              </a:rPr>
              <a:t>F1  	USC filing for unmarried Son or Daughter</a:t>
            </a:r>
          </a:p>
          <a:p>
            <a:r>
              <a:rPr lang="en-US" sz="2400" dirty="0" smtClean="0">
                <a:solidFill>
                  <a:schemeClr val="bg1"/>
                </a:solidFill>
              </a:rPr>
              <a:t>F2A	LPR filing for Spouse or Child   </a:t>
            </a:r>
            <a:endParaRPr lang="en-US" sz="2400" dirty="0">
              <a:solidFill>
                <a:schemeClr val="bg1"/>
              </a:solidFill>
            </a:endParaRPr>
          </a:p>
          <a:p>
            <a:r>
              <a:rPr lang="en-US" sz="2400" dirty="0" smtClean="0">
                <a:solidFill>
                  <a:schemeClr val="bg1"/>
                </a:solidFill>
              </a:rPr>
              <a:t>F2B	LPR filing for unmarried Son or Daughter </a:t>
            </a:r>
          </a:p>
          <a:p>
            <a:r>
              <a:rPr lang="en-US" sz="2400" dirty="0" smtClean="0">
                <a:solidFill>
                  <a:schemeClr val="bg1"/>
                </a:solidFill>
              </a:rPr>
              <a:t>F3  	USC filing for married Son or Daughter</a:t>
            </a:r>
          </a:p>
          <a:p>
            <a:r>
              <a:rPr lang="en-US" sz="2400" dirty="0" smtClean="0">
                <a:solidFill>
                  <a:schemeClr val="bg1"/>
                </a:solidFill>
              </a:rPr>
              <a:t>F4  	USC filing for Brother or Sister</a:t>
            </a:r>
          </a:p>
          <a:p>
            <a:r>
              <a:rPr lang="en-US" sz="2400" dirty="0" smtClean="0">
                <a:solidFill>
                  <a:schemeClr val="bg1"/>
                </a:solidFill>
              </a:rPr>
              <a:t>Overseas I-130 (CSC sole jurisdiction)</a:t>
            </a:r>
          </a:p>
          <a:p>
            <a:r>
              <a:rPr lang="en-US" u="sng" dirty="0" smtClean="0">
                <a:solidFill>
                  <a:schemeClr val="bg1"/>
                </a:solidFill>
              </a:rPr>
              <a:t>Note</a:t>
            </a:r>
            <a:r>
              <a:rPr lang="en-US" dirty="0" smtClean="0">
                <a:solidFill>
                  <a:schemeClr val="bg1"/>
                </a:solidFill>
              </a:rPr>
              <a:t>:  IR workload has shifted to the PSC.</a:t>
            </a:r>
          </a:p>
          <a:p>
            <a:pPr>
              <a:lnSpc>
                <a:spcPct val="200000"/>
              </a:lnSpc>
            </a:pPr>
            <a:endParaRPr lang="en-US" dirty="0" smtClean="0">
              <a:solidFill>
                <a:schemeClr val="tx1"/>
              </a:solidFill>
            </a:endParaRPr>
          </a:p>
          <a:p>
            <a:pPr>
              <a:lnSpc>
                <a:spcPct val="85000"/>
              </a:lnSpc>
            </a:pPr>
            <a:endParaRPr lang="en-US" dirty="0">
              <a:solidFill>
                <a:srgbClr val="B0B1B3"/>
              </a:solidFill>
            </a:endParaRPr>
          </a:p>
          <a:p>
            <a:pPr>
              <a:lnSpc>
                <a:spcPct val="85000"/>
              </a:lnSpc>
            </a:pPr>
            <a:endParaRPr lang="en-US" dirty="0">
              <a:solidFill>
                <a:srgbClr val="B0B1B3"/>
              </a:solidFill>
            </a:endParaRPr>
          </a:p>
          <a:p>
            <a:endParaRPr lang="en-US" dirty="0"/>
          </a:p>
        </p:txBody>
      </p:sp>
      <p:sp>
        <p:nvSpPr>
          <p:cNvPr id="4" name="Slide Number Placeholder 3"/>
          <p:cNvSpPr>
            <a:spLocks noGrp="1"/>
          </p:cNvSpPr>
          <p:nvPr>
            <p:ph type="sldNum" sz="quarter" idx="10"/>
          </p:nvPr>
        </p:nvSpPr>
        <p:spPr/>
        <p:txBody>
          <a:bodyPr/>
          <a:lstStyle/>
          <a:p>
            <a:fld id="{9FC3AFDD-4756-4B74-B34F-C049826A1CD4}" type="slidenum">
              <a:rPr lang="en-US" smtClean="0"/>
              <a:pPr/>
              <a:t>19</a:t>
            </a:fld>
            <a:endParaRPr lang="en-US" dirty="0"/>
          </a:p>
        </p:txBody>
      </p:sp>
    </p:spTree>
    <p:extLst>
      <p:ext uri="{BB962C8B-B14F-4D97-AF65-F5344CB8AC3E}">
        <p14:creationId xmlns:p14="http://schemas.microsoft.com/office/powerpoint/2010/main" val="311077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34D33F9-6822-4BA3-96D9-45732819D74E}" type="slidenum">
              <a:rPr lang="en-US" altLang="en-US" sz="1100" smtClean="0">
                <a:solidFill>
                  <a:srgbClr val="000063"/>
                </a:solidFill>
              </a:rPr>
              <a:pPr/>
              <a:t>2</a:t>
            </a:fld>
            <a:endParaRPr lang="en-US" altLang="en-US" sz="1100" smtClean="0">
              <a:solidFill>
                <a:srgbClr val="000063"/>
              </a:solidFill>
            </a:endParaRPr>
          </a:p>
        </p:txBody>
      </p:sp>
      <p:sp>
        <p:nvSpPr>
          <p:cNvPr id="7" name="Rectangle 6"/>
          <p:cNvSpPr txBox="1">
            <a:spLocks noChangeArrowheads="1"/>
          </p:cNvSpPr>
          <p:nvPr/>
        </p:nvSpPr>
        <p:spPr>
          <a:xfrm>
            <a:off x="161925" y="3733800"/>
            <a:ext cx="8820150" cy="198120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sz="3600" b="1" dirty="0"/>
              <a:t>California Service Center</a:t>
            </a:r>
          </a:p>
          <a:p>
            <a:pPr algn="ctr">
              <a:defRPr/>
            </a:pPr>
            <a:r>
              <a:rPr lang="en-US" sz="3600" b="1" dirty="0"/>
              <a:t>Open House</a:t>
            </a:r>
          </a:p>
          <a:p>
            <a:pPr algn="ctr">
              <a:defRPr/>
            </a:pPr>
            <a:r>
              <a:rPr lang="en-US" sz="3600" b="1" dirty="0"/>
              <a:t>August 31, 2016</a:t>
            </a:r>
            <a:endParaRPr lang="en-US" sz="3600" b="1" dirty="0"/>
          </a:p>
        </p:txBody>
      </p:sp>
      <p:pic>
        <p:nvPicPr>
          <p:cNvPr id="6" name="Picture 17" descr="DHS_cis_V_lg.jpg                                               0006CE4ETweety                         BB62E6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1219200"/>
            <a:ext cx="8181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982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Processing Times </a:t>
            </a:r>
            <a:r>
              <a:rPr lang="en-US" b="1" dirty="0" smtClean="0"/>
              <a:t/>
            </a:r>
            <a:br>
              <a:rPr lang="en-US" b="1" dirty="0" smtClean="0"/>
            </a:br>
            <a:endParaRPr lang="en-US" sz="2000" b="1" dirty="0">
              <a:solidFill>
                <a:srgbClr val="FF0000"/>
              </a:solidFill>
            </a:endParaRPr>
          </a:p>
        </p:txBody>
      </p:sp>
      <p:sp>
        <p:nvSpPr>
          <p:cNvPr id="3" name="Text Placeholder 2"/>
          <p:cNvSpPr>
            <a:spLocks noGrp="1"/>
          </p:cNvSpPr>
          <p:nvPr>
            <p:ph type="body" idx="1"/>
          </p:nvPr>
        </p:nvSpPr>
        <p:spPr/>
        <p:txBody>
          <a:bodyPr/>
          <a:lstStyle/>
          <a:p>
            <a:r>
              <a:rPr lang="en-US" dirty="0">
                <a:solidFill>
                  <a:schemeClr val="bg1"/>
                </a:solidFill>
              </a:rPr>
              <a:t>CSC Processing Date</a:t>
            </a:r>
          </a:p>
        </p:txBody>
      </p:sp>
      <p:sp>
        <p:nvSpPr>
          <p:cNvPr id="4" name="Content Placeholder 3"/>
          <p:cNvSpPr>
            <a:spLocks noGrp="1"/>
          </p:cNvSpPr>
          <p:nvPr>
            <p:ph sz="half" idx="2"/>
          </p:nvPr>
        </p:nvSpPr>
        <p:spPr/>
        <p:txBody>
          <a:bodyPr/>
          <a:lstStyle/>
          <a:p>
            <a:r>
              <a:rPr lang="en-US" dirty="0" smtClean="0">
                <a:solidFill>
                  <a:schemeClr val="bg1"/>
                </a:solidFill>
              </a:rPr>
              <a:t>F1  	Nov </a:t>
            </a:r>
            <a:r>
              <a:rPr lang="en-US" dirty="0">
                <a:solidFill>
                  <a:schemeClr val="bg1"/>
                </a:solidFill>
              </a:rPr>
              <a:t>2015 </a:t>
            </a:r>
            <a:r>
              <a:rPr lang="en-US" dirty="0" smtClean="0">
                <a:solidFill>
                  <a:schemeClr val="bg1"/>
                </a:solidFill>
              </a:rPr>
              <a:t>  </a:t>
            </a:r>
            <a:endParaRPr lang="en-US" dirty="0">
              <a:solidFill>
                <a:schemeClr val="bg1"/>
              </a:solidFill>
            </a:endParaRPr>
          </a:p>
          <a:p>
            <a:r>
              <a:rPr lang="en-US" dirty="0" smtClean="0">
                <a:solidFill>
                  <a:schemeClr val="bg1"/>
                </a:solidFill>
              </a:rPr>
              <a:t>F2A	5 months </a:t>
            </a:r>
            <a:endParaRPr lang="en-US" dirty="0">
              <a:solidFill>
                <a:schemeClr val="bg1"/>
              </a:solidFill>
            </a:endParaRPr>
          </a:p>
          <a:p>
            <a:r>
              <a:rPr lang="en-US" dirty="0">
                <a:solidFill>
                  <a:schemeClr val="bg1"/>
                </a:solidFill>
              </a:rPr>
              <a:t>F2B </a:t>
            </a:r>
            <a:r>
              <a:rPr lang="en-US" dirty="0" smtClean="0">
                <a:solidFill>
                  <a:schemeClr val="bg1"/>
                </a:solidFill>
              </a:rPr>
              <a:t>	May 2015</a:t>
            </a:r>
            <a:endParaRPr lang="en-US" dirty="0">
              <a:solidFill>
                <a:schemeClr val="bg1"/>
              </a:solidFill>
            </a:endParaRPr>
          </a:p>
          <a:p>
            <a:r>
              <a:rPr lang="en-US" dirty="0">
                <a:solidFill>
                  <a:schemeClr val="bg1"/>
                </a:solidFill>
              </a:rPr>
              <a:t>F3 </a:t>
            </a:r>
            <a:r>
              <a:rPr lang="en-US" dirty="0" smtClean="0">
                <a:solidFill>
                  <a:schemeClr val="bg1"/>
                </a:solidFill>
              </a:rPr>
              <a:t>	Mar </a:t>
            </a:r>
            <a:r>
              <a:rPr lang="en-US" dirty="0">
                <a:solidFill>
                  <a:schemeClr val="bg1"/>
                </a:solidFill>
              </a:rPr>
              <a:t>2012 </a:t>
            </a:r>
          </a:p>
          <a:p>
            <a:r>
              <a:rPr lang="en-US" dirty="0">
                <a:solidFill>
                  <a:schemeClr val="bg1"/>
                </a:solidFill>
              </a:rPr>
              <a:t>F4  </a:t>
            </a:r>
            <a:r>
              <a:rPr lang="en-US" dirty="0" smtClean="0">
                <a:solidFill>
                  <a:schemeClr val="bg1"/>
                </a:solidFill>
              </a:rPr>
              <a:t>	May 2011</a:t>
            </a:r>
            <a:endParaRPr lang="en-US" dirty="0">
              <a:solidFill>
                <a:schemeClr val="bg1"/>
              </a:solidFill>
            </a:endParaRPr>
          </a:p>
          <a:p>
            <a:endParaRPr lang="en-US" dirty="0">
              <a:solidFill>
                <a:schemeClr val="bg1"/>
              </a:solidFill>
            </a:endParaRPr>
          </a:p>
        </p:txBody>
      </p:sp>
      <p:sp>
        <p:nvSpPr>
          <p:cNvPr id="5" name="Text Placeholder 4"/>
          <p:cNvSpPr>
            <a:spLocks noGrp="1"/>
          </p:cNvSpPr>
          <p:nvPr>
            <p:ph type="body" sz="quarter" idx="3"/>
          </p:nvPr>
        </p:nvSpPr>
        <p:spPr/>
        <p:txBody>
          <a:bodyPr/>
          <a:lstStyle/>
          <a:p>
            <a:r>
              <a:rPr lang="en-US" dirty="0" smtClean="0">
                <a:solidFill>
                  <a:schemeClr val="bg1"/>
                </a:solidFill>
              </a:rPr>
              <a:t>September Visa </a:t>
            </a:r>
            <a:r>
              <a:rPr lang="en-US" dirty="0">
                <a:solidFill>
                  <a:schemeClr val="bg1"/>
                </a:solidFill>
              </a:rPr>
              <a:t>Bulletin</a:t>
            </a:r>
          </a:p>
        </p:txBody>
      </p:sp>
      <p:sp>
        <p:nvSpPr>
          <p:cNvPr id="6" name="Content Placeholder 5"/>
          <p:cNvSpPr>
            <a:spLocks noGrp="1"/>
          </p:cNvSpPr>
          <p:nvPr>
            <p:ph sz="quarter" idx="4"/>
          </p:nvPr>
        </p:nvSpPr>
        <p:spPr/>
        <p:txBody>
          <a:bodyPr/>
          <a:lstStyle/>
          <a:p>
            <a:r>
              <a:rPr lang="en-US" dirty="0">
                <a:solidFill>
                  <a:schemeClr val="bg1"/>
                </a:solidFill>
              </a:rPr>
              <a:t>F1  </a:t>
            </a:r>
            <a:r>
              <a:rPr lang="en-US" dirty="0" smtClean="0">
                <a:solidFill>
                  <a:schemeClr val="bg1"/>
                </a:solidFill>
              </a:rPr>
              <a:t>	Sep 2009  </a:t>
            </a:r>
            <a:endParaRPr lang="en-US" dirty="0">
              <a:solidFill>
                <a:schemeClr val="bg1"/>
              </a:solidFill>
            </a:endParaRPr>
          </a:p>
          <a:p>
            <a:r>
              <a:rPr lang="en-US" dirty="0">
                <a:solidFill>
                  <a:schemeClr val="bg1"/>
                </a:solidFill>
              </a:rPr>
              <a:t>F2A </a:t>
            </a:r>
            <a:r>
              <a:rPr lang="en-US" dirty="0" smtClean="0">
                <a:solidFill>
                  <a:schemeClr val="bg1"/>
                </a:solidFill>
              </a:rPr>
              <a:t>	Nov </a:t>
            </a:r>
            <a:r>
              <a:rPr lang="en-US" dirty="0">
                <a:solidFill>
                  <a:schemeClr val="bg1"/>
                </a:solidFill>
              </a:rPr>
              <a:t>2014 </a:t>
            </a:r>
          </a:p>
          <a:p>
            <a:r>
              <a:rPr lang="en-US" dirty="0">
                <a:solidFill>
                  <a:schemeClr val="bg1"/>
                </a:solidFill>
              </a:rPr>
              <a:t>F2B </a:t>
            </a:r>
            <a:r>
              <a:rPr lang="en-US" dirty="0" smtClean="0">
                <a:solidFill>
                  <a:schemeClr val="bg1"/>
                </a:solidFill>
              </a:rPr>
              <a:t>	Feb 2010</a:t>
            </a:r>
            <a:endParaRPr lang="en-US" dirty="0">
              <a:solidFill>
                <a:schemeClr val="bg1"/>
              </a:solidFill>
            </a:endParaRPr>
          </a:p>
          <a:p>
            <a:r>
              <a:rPr lang="en-US" dirty="0">
                <a:solidFill>
                  <a:schemeClr val="bg1"/>
                </a:solidFill>
              </a:rPr>
              <a:t>F3  </a:t>
            </a:r>
            <a:r>
              <a:rPr lang="en-US" dirty="0" smtClean="0">
                <a:solidFill>
                  <a:schemeClr val="bg1"/>
                </a:solidFill>
              </a:rPr>
              <a:t>	Dec </a:t>
            </a:r>
            <a:r>
              <a:rPr lang="en-US" dirty="0">
                <a:solidFill>
                  <a:schemeClr val="bg1"/>
                </a:solidFill>
              </a:rPr>
              <a:t>2004</a:t>
            </a:r>
          </a:p>
          <a:p>
            <a:r>
              <a:rPr lang="en-US" dirty="0">
                <a:solidFill>
                  <a:schemeClr val="bg1"/>
                </a:solidFill>
              </a:rPr>
              <a:t>F4  </a:t>
            </a:r>
            <a:r>
              <a:rPr lang="en-US" dirty="0" smtClean="0">
                <a:solidFill>
                  <a:schemeClr val="bg1"/>
                </a:solidFill>
              </a:rPr>
              <a:t>	Oct 2003</a:t>
            </a:r>
            <a:endParaRPr lang="en-US" dirty="0">
              <a:solidFill>
                <a:schemeClr val="bg1"/>
              </a:solidFill>
            </a:endParaRPr>
          </a:p>
        </p:txBody>
      </p:sp>
      <p:sp>
        <p:nvSpPr>
          <p:cNvPr id="7" name="Slide Number Placeholder 6"/>
          <p:cNvSpPr>
            <a:spLocks noGrp="1"/>
          </p:cNvSpPr>
          <p:nvPr>
            <p:ph type="sldNum" sz="quarter" idx="10"/>
          </p:nvPr>
        </p:nvSpPr>
        <p:spPr/>
        <p:txBody>
          <a:bodyPr/>
          <a:lstStyle/>
          <a:p>
            <a:fld id="{637C7A5D-E663-4CF9-A743-F5509A842125}" type="slidenum">
              <a:rPr lang="en-US" smtClean="0"/>
              <a:pPr/>
              <a:t>20</a:t>
            </a:fld>
            <a:endParaRPr lang="en-US" dirty="0"/>
          </a:p>
        </p:txBody>
      </p:sp>
    </p:spTree>
    <p:extLst>
      <p:ext uri="{BB962C8B-B14F-4D97-AF65-F5344CB8AC3E}">
        <p14:creationId xmlns:p14="http://schemas.microsoft.com/office/powerpoint/2010/main" val="92817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In Progress</a:t>
            </a:r>
            <a:endParaRPr lang="en-US" b="1" dirty="0">
              <a:solidFill>
                <a:schemeClr val="bg1"/>
              </a:solidFill>
              <a:latin typeface="+mn-lt"/>
            </a:endParaRPr>
          </a:p>
        </p:txBody>
      </p:sp>
      <p:sp>
        <p:nvSpPr>
          <p:cNvPr id="3" name="Content Placeholder 2"/>
          <p:cNvSpPr>
            <a:spLocks noGrp="1"/>
          </p:cNvSpPr>
          <p:nvPr>
            <p:ph idx="1"/>
          </p:nvPr>
        </p:nvSpPr>
        <p:spPr>
          <a:xfrm>
            <a:off x="486697" y="1378974"/>
            <a:ext cx="8229600" cy="4525963"/>
          </a:xfrm>
        </p:spPr>
        <p:txBody>
          <a:bodyPr/>
          <a:lstStyle/>
          <a:p>
            <a:endParaRPr lang="en-US" dirty="0" smtClean="0"/>
          </a:p>
          <a:p>
            <a:r>
              <a:rPr lang="en-US" sz="2400" dirty="0" smtClean="0">
                <a:solidFill>
                  <a:schemeClr val="bg1"/>
                </a:solidFill>
              </a:rPr>
              <a:t>Form</a:t>
            </a:r>
            <a:r>
              <a:rPr lang="en-US" sz="2400" dirty="0" smtClean="0">
                <a:solidFill>
                  <a:srgbClr val="00B050"/>
                </a:solidFill>
              </a:rPr>
              <a:t> </a:t>
            </a:r>
            <a:r>
              <a:rPr lang="en-US" sz="2400" dirty="0" smtClean="0">
                <a:solidFill>
                  <a:schemeClr val="bg1"/>
                </a:solidFill>
              </a:rPr>
              <a:t>I-130 currently under development into ELIS (Electronic Immigration System)                                  (projected deployment in FY17)</a:t>
            </a:r>
          </a:p>
          <a:p>
            <a:pPr marL="0" indent="0">
              <a:buNone/>
            </a:pPr>
            <a:endParaRPr lang="en-US" sz="2800" dirty="0" smtClean="0">
              <a:solidFill>
                <a:schemeClr val="bg1"/>
              </a:solidFill>
            </a:endParaRPr>
          </a:p>
          <a:p>
            <a:r>
              <a:rPr lang="en-US" sz="2400" dirty="0" smtClean="0">
                <a:solidFill>
                  <a:schemeClr val="bg1"/>
                </a:solidFill>
              </a:rPr>
              <a:t>PeRT</a:t>
            </a:r>
            <a:r>
              <a:rPr lang="en-US" sz="2400" dirty="0">
                <a:solidFill>
                  <a:schemeClr val="bg1"/>
                </a:solidFill>
              </a:rPr>
              <a:t> </a:t>
            </a:r>
            <a:r>
              <a:rPr lang="en-US" sz="2400" dirty="0" smtClean="0">
                <a:solidFill>
                  <a:schemeClr val="bg1"/>
                </a:solidFill>
              </a:rPr>
              <a:t>(Petition electronic Routing Tool)                       DOS electronic </a:t>
            </a:r>
            <a:r>
              <a:rPr lang="en-US" sz="2400" dirty="0">
                <a:solidFill>
                  <a:schemeClr val="bg1"/>
                </a:solidFill>
              </a:rPr>
              <a:t>system </a:t>
            </a:r>
            <a:r>
              <a:rPr lang="en-US" sz="2400" dirty="0" smtClean="0">
                <a:solidFill>
                  <a:schemeClr val="bg1"/>
                </a:solidFill>
              </a:rPr>
              <a:t>for consular returns    (deployment date TBD and will begin with the NSC first)</a:t>
            </a:r>
          </a:p>
        </p:txBody>
      </p:sp>
      <p:sp>
        <p:nvSpPr>
          <p:cNvPr id="4" name="Slide Number Placeholder 3"/>
          <p:cNvSpPr>
            <a:spLocks noGrp="1"/>
          </p:cNvSpPr>
          <p:nvPr>
            <p:ph type="sldNum" sz="quarter" idx="10"/>
          </p:nvPr>
        </p:nvSpPr>
        <p:spPr/>
        <p:txBody>
          <a:bodyPr/>
          <a:lstStyle/>
          <a:p>
            <a:fld id="{9FC3AFDD-4756-4B74-B34F-C049826A1CD4}" type="slidenum">
              <a:rPr lang="en-US" smtClean="0"/>
              <a:pPr/>
              <a:t>21</a:t>
            </a:fld>
            <a:endParaRPr lang="en-US" dirty="0"/>
          </a:p>
        </p:txBody>
      </p:sp>
    </p:spTree>
    <p:extLst>
      <p:ext uri="{BB962C8B-B14F-4D97-AF65-F5344CB8AC3E}">
        <p14:creationId xmlns:p14="http://schemas.microsoft.com/office/powerpoint/2010/main" val="139413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Q&amp;A</a:t>
            </a:r>
            <a:endParaRPr lang="en-US" b="1" dirty="0">
              <a:solidFill>
                <a:schemeClr val="bg1"/>
              </a:solidFill>
              <a:latin typeface="+mn-lt"/>
            </a:endParaRPr>
          </a:p>
        </p:txBody>
      </p:sp>
      <p:sp>
        <p:nvSpPr>
          <p:cNvPr id="3" name="Content Placeholder 2"/>
          <p:cNvSpPr>
            <a:spLocks noGrp="1"/>
          </p:cNvSpPr>
          <p:nvPr>
            <p:ph idx="1"/>
          </p:nvPr>
        </p:nvSpPr>
        <p:spPr>
          <a:xfrm>
            <a:off x="486696" y="1378975"/>
            <a:ext cx="8314404" cy="4417668"/>
          </a:xfrm>
        </p:spPr>
        <p:txBody>
          <a:bodyPr/>
          <a:lstStyle/>
          <a:p>
            <a:pPr marL="0" indent="0">
              <a:buNone/>
            </a:pPr>
            <a:endParaRPr lang="en-US" dirty="0"/>
          </a:p>
          <a:p>
            <a:pPr marL="0" indent="0">
              <a:buNone/>
            </a:pPr>
            <a:r>
              <a:rPr lang="en-US" sz="3600" dirty="0">
                <a:solidFill>
                  <a:schemeClr val="bg1"/>
                </a:solidFill>
              </a:rPr>
              <a:t>Q1:  </a:t>
            </a:r>
            <a:r>
              <a:rPr lang="en-US" sz="2800" dirty="0">
                <a:solidFill>
                  <a:schemeClr val="bg1"/>
                </a:solidFill>
              </a:rPr>
              <a:t>Form I-130, </a:t>
            </a:r>
            <a:r>
              <a:rPr lang="en-US" sz="2800" dirty="0" smtClean="0">
                <a:solidFill>
                  <a:schemeClr val="bg1"/>
                </a:solidFill>
              </a:rPr>
              <a:t>Petition </a:t>
            </a:r>
            <a:r>
              <a:rPr lang="en-US" sz="2800" dirty="0">
                <a:solidFill>
                  <a:schemeClr val="bg1"/>
                </a:solidFill>
              </a:rPr>
              <a:t>for </a:t>
            </a:r>
            <a:r>
              <a:rPr lang="en-US" sz="2800" dirty="0" smtClean="0">
                <a:solidFill>
                  <a:schemeClr val="bg1"/>
                </a:solidFill>
              </a:rPr>
              <a:t>Alien Relative, </a:t>
            </a:r>
            <a:r>
              <a:rPr lang="en-US" sz="2800" dirty="0">
                <a:solidFill>
                  <a:schemeClr val="bg1"/>
                </a:solidFill>
              </a:rPr>
              <a:t>waiver question: should beneficiary of a Form I-130 who is inadmissible file a waiver of inadmissibility in the U.S. or at a U.S. Consulate in their home </a:t>
            </a:r>
            <a:r>
              <a:rPr lang="en-US" sz="2800" dirty="0" smtClean="0">
                <a:solidFill>
                  <a:schemeClr val="bg1"/>
                </a:solidFill>
              </a:rPr>
              <a:t>country? </a:t>
            </a:r>
            <a:endParaRPr lang="en-US" sz="2800" dirty="0">
              <a:solidFill>
                <a:schemeClr val="bg1"/>
              </a:solidFill>
            </a:endParaRPr>
          </a:p>
        </p:txBody>
      </p:sp>
      <p:sp>
        <p:nvSpPr>
          <p:cNvPr id="4" name="Slide Number Placeholder 3"/>
          <p:cNvSpPr>
            <a:spLocks noGrp="1"/>
          </p:cNvSpPr>
          <p:nvPr>
            <p:ph type="sldNum" sz="quarter" idx="10"/>
          </p:nvPr>
        </p:nvSpPr>
        <p:spPr/>
        <p:txBody>
          <a:bodyPr/>
          <a:lstStyle/>
          <a:p>
            <a:fld id="{9FC3AFDD-4756-4B74-B34F-C049826A1CD4}" type="slidenum">
              <a:rPr lang="en-US" smtClean="0"/>
              <a:pPr/>
              <a:t>22</a:t>
            </a:fld>
            <a:endParaRPr lang="en-US" dirty="0"/>
          </a:p>
        </p:txBody>
      </p:sp>
    </p:spTree>
    <p:extLst>
      <p:ext uri="{BB962C8B-B14F-4D97-AF65-F5344CB8AC3E}">
        <p14:creationId xmlns:p14="http://schemas.microsoft.com/office/powerpoint/2010/main" val="3702693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Q&amp;A</a:t>
            </a:r>
            <a:endParaRPr lang="en-US" b="1" dirty="0">
              <a:solidFill>
                <a:schemeClr val="bg1"/>
              </a:solidFill>
              <a:latin typeface="+mn-lt"/>
            </a:endParaRPr>
          </a:p>
        </p:txBody>
      </p:sp>
      <p:sp>
        <p:nvSpPr>
          <p:cNvPr id="3" name="Content Placeholder 2"/>
          <p:cNvSpPr>
            <a:spLocks noGrp="1"/>
          </p:cNvSpPr>
          <p:nvPr>
            <p:ph idx="1"/>
          </p:nvPr>
        </p:nvSpPr>
        <p:spPr>
          <a:xfrm>
            <a:off x="486696" y="1143000"/>
            <a:ext cx="8281748" cy="4800600"/>
          </a:xfrm>
        </p:spPr>
        <p:txBody>
          <a:bodyPr/>
          <a:lstStyle/>
          <a:p>
            <a:pPr marL="0" indent="0">
              <a:buNone/>
            </a:pPr>
            <a:r>
              <a:rPr lang="en-US" sz="2400" dirty="0" smtClean="0">
                <a:solidFill>
                  <a:schemeClr val="bg1"/>
                </a:solidFill>
              </a:rPr>
              <a:t>A1:  </a:t>
            </a:r>
            <a:r>
              <a:rPr lang="en-US" sz="2400" dirty="0">
                <a:solidFill>
                  <a:schemeClr val="bg1"/>
                </a:solidFill>
              </a:rPr>
              <a:t>Immigrant visa applicants applying for a waiver of a ground of inadmissibility from outside the U.S. will file the Form I-601 by mail with a USCIS domestic Lockbox facility.  The Lockbox facility will send </a:t>
            </a:r>
            <a:r>
              <a:rPr lang="en-US" sz="2400" dirty="0" smtClean="0">
                <a:solidFill>
                  <a:schemeClr val="bg1"/>
                </a:solidFill>
              </a:rPr>
              <a:t>all Form </a:t>
            </a:r>
            <a:r>
              <a:rPr lang="en-US" sz="2400" dirty="0">
                <a:solidFill>
                  <a:schemeClr val="bg1"/>
                </a:solidFill>
              </a:rPr>
              <a:t>I-601 applications submitted by international filers to the Nebraska Service Center for adjudication.   The following exceptions apply</a:t>
            </a:r>
            <a:r>
              <a:rPr lang="en-US" sz="1800" dirty="0">
                <a:solidFill>
                  <a:schemeClr val="bg1"/>
                </a:solidFill>
              </a:rPr>
              <a:t>:</a:t>
            </a:r>
          </a:p>
          <a:p>
            <a:pPr lvl="0"/>
            <a:r>
              <a:rPr lang="en-US" sz="2000" dirty="0" smtClean="0">
                <a:solidFill>
                  <a:schemeClr val="bg1"/>
                </a:solidFill>
              </a:rPr>
              <a:t>Individuals </a:t>
            </a:r>
            <a:r>
              <a:rPr lang="en-US" sz="2000" dirty="0">
                <a:solidFill>
                  <a:schemeClr val="bg1"/>
                </a:solidFill>
              </a:rPr>
              <a:t>in Cuba can continue to file their Form I-601 applications at the USCIS Havana Field Office or can elect to file with the Lockbox facility.</a:t>
            </a:r>
          </a:p>
          <a:p>
            <a:pPr lvl="0"/>
            <a:r>
              <a:rPr lang="en-US" sz="2000" dirty="0">
                <a:solidFill>
                  <a:schemeClr val="bg1"/>
                </a:solidFill>
              </a:rPr>
              <a:t>USCIS international offices may allow applicants to file directly with a USCIS office outside the U.S. in certain cases for exceptional and compelling circumstances.</a:t>
            </a:r>
          </a:p>
          <a:p>
            <a:pPr marL="0" indent="0">
              <a:buNone/>
            </a:pPr>
            <a:endParaRPr lang="en-US" sz="1800" dirty="0"/>
          </a:p>
        </p:txBody>
      </p:sp>
      <p:sp>
        <p:nvSpPr>
          <p:cNvPr id="4" name="Slide Number Placeholder 3"/>
          <p:cNvSpPr>
            <a:spLocks noGrp="1"/>
          </p:cNvSpPr>
          <p:nvPr>
            <p:ph type="sldNum" sz="quarter" idx="10"/>
          </p:nvPr>
        </p:nvSpPr>
        <p:spPr/>
        <p:txBody>
          <a:bodyPr/>
          <a:lstStyle/>
          <a:p>
            <a:fld id="{9FC3AFDD-4756-4B74-B34F-C049826A1CD4}" type="slidenum">
              <a:rPr lang="en-US" smtClean="0"/>
              <a:pPr/>
              <a:t>23</a:t>
            </a:fld>
            <a:endParaRPr lang="en-US" dirty="0"/>
          </a:p>
        </p:txBody>
      </p:sp>
    </p:spTree>
    <p:extLst>
      <p:ext uri="{BB962C8B-B14F-4D97-AF65-F5344CB8AC3E}">
        <p14:creationId xmlns:p14="http://schemas.microsoft.com/office/powerpoint/2010/main" val="62641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Q&amp;A</a:t>
            </a:r>
            <a:endParaRPr lang="en-US" b="1" dirty="0">
              <a:solidFill>
                <a:schemeClr val="bg1"/>
              </a:solidFill>
              <a:latin typeface="+mn-lt"/>
            </a:endParaRPr>
          </a:p>
        </p:txBody>
      </p:sp>
      <p:sp>
        <p:nvSpPr>
          <p:cNvPr id="3" name="Content Placeholder 2"/>
          <p:cNvSpPr>
            <a:spLocks noGrp="1"/>
          </p:cNvSpPr>
          <p:nvPr>
            <p:ph idx="1"/>
          </p:nvPr>
        </p:nvSpPr>
        <p:spPr>
          <a:xfrm>
            <a:off x="486696" y="1143000"/>
            <a:ext cx="8281748" cy="4800600"/>
          </a:xfrm>
        </p:spPr>
        <p:txBody>
          <a:bodyPr/>
          <a:lstStyle/>
          <a:p>
            <a:pPr marL="0" indent="0">
              <a:buNone/>
            </a:pPr>
            <a:endParaRPr lang="en-US" sz="2400" dirty="0" smtClean="0"/>
          </a:p>
          <a:p>
            <a:pPr marL="0" indent="0">
              <a:buNone/>
            </a:pPr>
            <a:r>
              <a:rPr lang="en-US" sz="2400" dirty="0" smtClean="0">
                <a:solidFill>
                  <a:schemeClr val="bg1"/>
                </a:solidFill>
              </a:rPr>
              <a:t>Visit </a:t>
            </a:r>
            <a:r>
              <a:rPr lang="en-US" sz="2400" u="sng" dirty="0">
                <a:solidFill>
                  <a:schemeClr val="bg1"/>
                </a:solidFill>
                <a:hlinkClick r:id="rId3"/>
              </a:rPr>
              <a:t>Direct Filing Addresses for Form I-601, Application for Waiver of Grounds of Inadmissibility</a:t>
            </a:r>
            <a:r>
              <a:rPr lang="en-US" sz="2400" dirty="0">
                <a:solidFill>
                  <a:schemeClr val="bg1"/>
                </a:solidFill>
              </a:rPr>
              <a:t> page for information on where to file, filing Form I-601 together with Form I-485, and filing Form I-601 while Form I-485 is pending.</a:t>
            </a:r>
          </a:p>
          <a:p>
            <a:pPr marL="0" indent="0">
              <a:buNone/>
            </a:pPr>
            <a:endParaRPr lang="en-US" sz="2000" dirty="0">
              <a:solidFill>
                <a:schemeClr val="bg1"/>
              </a:solidFill>
            </a:endParaRPr>
          </a:p>
          <a:p>
            <a:pPr marL="0" indent="0">
              <a:buNone/>
            </a:pPr>
            <a:r>
              <a:rPr lang="en-US" sz="2400" dirty="0">
                <a:solidFill>
                  <a:schemeClr val="bg1"/>
                </a:solidFill>
              </a:rPr>
              <a:t>Complete information on the filing of Form I-601 can be found at </a:t>
            </a:r>
            <a:r>
              <a:rPr lang="en-US" sz="2400" u="sng" dirty="0">
                <a:solidFill>
                  <a:schemeClr val="bg1"/>
                </a:solidFill>
                <a:hlinkClick r:id="rId4"/>
              </a:rPr>
              <a:t>https://www.uscis.gov/forms/centralized-filing-and-adjudication-form-i-601-application-waiver-grounds-inadmissibility</a:t>
            </a:r>
            <a:r>
              <a:rPr lang="en-US" sz="2400" dirty="0">
                <a:solidFill>
                  <a:schemeClr val="bg1"/>
                </a:solidFill>
              </a:rPr>
              <a:t>.</a:t>
            </a:r>
          </a:p>
        </p:txBody>
      </p:sp>
      <p:sp>
        <p:nvSpPr>
          <p:cNvPr id="4" name="Slide Number Placeholder 3"/>
          <p:cNvSpPr>
            <a:spLocks noGrp="1"/>
          </p:cNvSpPr>
          <p:nvPr>
            <p:ph type="sldNum" sz="quarter" idx="10"/>
          </p:nvPr>
        </p:nvSpPr>
        <p:spPr/>
        <p:txBody>
          <a:bodyPr/>
          <a:lstStyle/>
          <a:p>
            <a:fld id="{9FC3AFDD-4756-4B74-B34F-C049826A1CD4}" type="slidenum">
              <a:rPr lang="en-US" smtClean="0"/>
              <a:pPr/>
              <a:t>24</a:t>
            </a:fld>
            <a:endParaRPr lang="en-US" dirty="0"/>
          </a:p>
        </p:txBody>
      </p:sp>
    </p:spTree>
    <p:extLst>
      <p:ext uri="{BB962C8B-B14F-4D97-AF65-F5344CB8AC3E}">
        <p14:creationId xmlns:p14="http://schemas.microsoft.com/office/powerpoint/2010/main" val="1027134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Q&amp;A</a:t>
            </a:r>
            <a:endParaRPr lang="en-US" b="1" dirty="0">
              <a:solidFill>
                <a:schemeClr val="bg1"/>
              </a:solidFill>
              <a:latin typeface="+mn-lt"/>
            </a:endParaRPr>
          </a:p>
        </p:txBody>
      </p:sp>
      <p:sp>
        <p:nvSpPr>
          <p:cNvPr id="3" name="Content Placeholder 2"/>
          <p:cNvSpPr>
            <a:spLocks noGrp="1"/>
          </p:cNvSpPr>
          <p:nvPr>
            <p:ph idx="1"/>
          </p:nvPr>
        </p:nvSpPr>
        <p:spPr>
          <a:xfrm>
            <a:off x="486696" y="1143000"/>
            <a:ext cx="8249090" cy="4653643"/>
          </a:xfrm>
        </p:spPr>
        <p:txBody>
          <a:bodyPr/>
          <a:lstStyle/>
          <a:p>
            <a:pPr marL="0" indent="0">
              <a:buNone/>
            </a:pPr>
            <a:r>
              <a:rPr lang="en-US" sz="2000" dirty="0" smtClean="0">
                <a:solidFill>
                  <a:schemeClr val="bg1"/>
                </a:solidFill>
              </a:rPr>
              <a:t>Q2:  Humanitarian Reinstatement</a:t>
            </a:r>
            <a:r>
              <a:rPr lang="en-US" sz="2000" b="1" dirty="0">
                <a:solidFill>
                  <a:schemeClr val="bg1"/>
                </a:solidFill>
              </a:rPr>
              <a:t>: </a:t>
            </a:r>
            <a:r>
              <a:rPr lang="en-US" sz="2000" dirty="0">
                <a:solidFill>
                  <a:schemeClr val="bg1"/>
                </a:solidFill>
              </a:rPr>
              <a:t>Members have reported requests for Humanitarian Reinstatement rejected for failure to file a “timely” motion to reopen on </a:t>
            </a:r>
            <a:r>
              <a:rPr lang="en-US" sz="2000" dirty="0" smtClean="0">
                <a:solidFill>
                  <a:schemeClr val="bg1"/>
                </a:solidFill>
              </a:rPr>
              <a:t>Form </a:t>
            </a:r>
            <a:r>
              <a:rPr lang="en-US" sz="2000" dirty="0">
                <a:solidFill>
                  <a:schemeClr val="bg1"/>
                </a:solidFill>
              </a:rPr>
              <a:t>I-290B.  Typically this has arisen in situations where a pro</a:t>
            </a:r>
            <a:r>
              <a:rPr lang="en-US" sz="2000" dirty="0">
                <a:solidFill>
                  <a:schemeClr val="tx2"/>
                </a:solidFill>
              </a:rPr>
              <a:t>-</a:t>
            </a:r>
            <a:r>
              <a:rPr lang="en-US" sz="2000" dirty="0">
                <a:solidFill>
                  <a:schemeClr val="bg1"/>
                </a:solidFill>
              </a:rPr>
              <a:t>se application has filed a request for Humanitarian Reinstatement, and a new HR request is later submitted by an attorney.  This issue was raised in the CIS Ombudsman’s 2014 annual report to Congress in which USCIS Service Center Operations Directorate confirmed there is no statute, regulation, or USCIS policy to limit the “number of [reinstatement] requests that can be made following the death of a petitioner on an approved I-130”.  See </a:t>
            </a:r>
            <a:r>
              <a:rPr lang="en-US" sz="2000" u="sng" dirty="0">
                <a:solidFill>
                  <a:schemeClr val="bg1"/>
                </a:solidFill>
                <a:hlinkClick r:id="rId3"/>
              </a:rPr>
              <a:t>https://www.dhs.gov/sites/default/files/publications/cisomb-annual-report-2014-508compliant_0.pdf</a:t>
            </a:r>
            <a:r>
              <a:rPr lang="en-US" sz="2000" dirty="0">
                <a:solidFill>
                  <a:schemeClr val="bg1"/>
                </a:solidFill>
              </a:rPr>
              <a:t> at p. 45  </a:t>
            </a:r>
            <a:r>
              <a:rPr lang="en-US" sz="2000" dirty="0" smtClean="0">
                <a:solidFill>
                  <a:schemeClr val="bg1"/>
                </a:solidFill>
              </a:rPr>
              <a:t>Under </a:t>
            </a:r>
            <a:r>
              <a:rPr lang="en-US" sz="2000" dirty="0">
                <a:solidFill>
                  <a:schemeClr val="bg1"/>
                </a:solidFill>
              </a:rPr>
              <a:t>what legal authority is CSC rejecting subsequent HR requests based on not having filed a timely motion within 30 days of the original </a:t>
            </a:r>
            <a:r>
              <a:rPr lang="en-US" sz="2000" dirty="0" smtClean="0">
                <a:solidFill>
                  <a:schemeClr val="bg1"/>
                </a:solidFill>
              </a:rPr>
              <a:t>decision?  </a:t>
            </a:r>
            <a:endParaRPr lang="en-US" sz="2000" dirty="0">
              <a:solidFill>
                <a:schemeClr val="bg1"/>
              </a:solidFill>
            </a:endParaRPr>
          </a:p>
        </p:txBody>
      </p:sp>
      <p:sp>
        <p:nvSpPr>
          <p:cNvPr id="4" name="Slide Number Placeholder 3"/>
          <p:cNvSpPr>
            <a:spLocks noGrp="1"/>
          </p:cNvSpPr>
          <p:nvPr>
            <p:ph type="sldNum" sz="quarter" idx="10"/>
          </p:nvPr>
        </p:nvSpPr>
        <p:spPr/>
        <p:txBody>
          <a:bodyPr/>
          <a:lstStyle/>
          <a:p>
            <a:fld id="{9FC3AFDD-4756-4B74-B34F-C049826A1CD4}" type="slidenum">
              <a:rPr lang="en-US" smtClean="0"/>
              <a:pPr/>
              <a:t>25</a:t>
            </a:fld>
            <a:endParaRPr lang="en-US" dirty="0"/>
          </a:p>
        </p:txBody>
      </p:sp>
    </p:spTree>
    <p:extLst>
      <p:ext uri="{BB962C8B-B14F-4D97-AF65-F5344CB8AC3E}">
        <p14:creationId xmlns:p14="http://schemas.microsoft.com/office/powerpoint/2010/main" val="178845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36"/>
            <a:ext cx="9144000" cy="1050925"/>
          </a:xfrm>
        </p:spPr>
        <p:txBody>
          <a:bodyPr/>
          <a:lstStyle/>
          <a:p>
            <a:pPr algn="ctr"/>
            <a:r>
              <a:rPr lang="en-US" b="1" dirty="0" smtClean="0">
                <a:solidFill>
                  <a:schemeClr val="bg1"/>
                </a:solidFill>
                <a:latin typeface="+mn-lt"/>
              </a:rPr>
              <a:t>Q&amp;A</a:t>
            </a:r>
            <a:endParaRPr lang="en-US" b="1" dirty="0">
              <a:solidFill>
                <a:schemeClr val="bg1"/>
              </a:solidFill>
              <a:latin typeface="+mn-lt"/>
            </a:endParaRPr>
          </a:p>
        </p:txBody>
      </p:sp>
      <p:sp>
        <p:nvSpPr>
          <p:cNvPr id="3" name="Content Placeholder 2"/>
          <p:cNvSpPr>
            <a:spLocks noGrp="1"/>
          </p:cNvSpPr>
          <p:nvPr>
            <p:ph idx="1"/>
          </p:nvPr>
        </p:nvSpPr>
        <p:spPr>
          <a:xfrm>
            <a:off x="486696" y="1143000"/>
            <a:ext cx="8330733" cy="4833257"/>
          </a:xfrm>
        </p:spPr>
        <p:txBody>
          <a:bodyPr/>
          <a:lstStyle/>
          <a:p>
            <a:pPr marL="0" indent="0">
              <a:buNone/>
            </a:pPr>
            <a:r>
              <a:rPr lang="en-US" sz="2000" dirty="0">
                <a:solidFill>
                  <a:schemeClr val="bg1"/>
                </a:solidFill>
              </a:rPr>
              <a:t>A2:  </a:t>
            </a:r>
            <a:r>
              <a:rPr lang="en-US" sz="2400" dirty="0">
                <a:solidFill>
                  <a:schemeClr val="bg1"/>
                </a:solidFill>
              </a:rPr>
              <a:t>In accordance with the provisions of 8 CFR 205.1(a)(3)(i)(C), the Form I-130 petition is automatically revoked as of the date of its approval upon the death of the petitioner.  This section of law provision also gives USCIS discretion to decide, for humanitarian reasons, that the approval should not be revoked.  If USCIS determines, following humanitarian reinstatement request, that the circumstances of the case do not warrant a favorable discretionary decision, the petition will remain automatically </a:t>
            </a:r>
            <a:r>
              <a:rPr lang="en-US" sz="2400" dirty="0" smtClean="0">
                <a:solidFill>
                  <a:schemeClr val="bg1"/>
                </a:solidFill>
              </a:rPr>
              <a:t>revoked by operation of </a:t>
            </a:r>
            <a:r>
              <a:rPr lang="en-US" sz="2400" smtClean="0">
                <a:solidFill>
                  <a:schemeClr val="bg1"/>
                </a:solidFill>
              </a:rPr>
              <a:t>law.</a:t>
            </a:r>
            <a:endParaRPr lang="en-US" sz="2400" dirty="0">
              <a:solidFill>
                <a:srgbClr val="FF0000"/>
              </a:solidFill>
            </a:endParaRPr>
          </a:p>
        </p:txBody>
      </p:sp>
      <p:sp>
        <p:nvSpPr>
          <p:cNvPr id="4" name="Slide Number Placeholder 3"/>
          <p:cNvSpPr>
            <a:spLocks noGrp="1"/>
          </p:cNvSpPr>
          <p:nvPr>
            <p:ph type="sldNum" sz="quarter" idx="10"/>
          </p:nvPr>
        </p:nvSpPr>
        <p:spPr/>
        <p:txBody>
          <a:bodyPr/>
          <a:lstStyle/>
          <a:p>
            <a:fld id="{9FC3AFDD-4756-4B74-B34F-C049826A1CD4}" type="slidenum">
              <a:rPr lang="en-US" smtClean="0"/>
              <a:pPr/>
              <a:t>26</a:t>
            </a:fld>
            <a:endParaRPr lang="en-US" dirty="0"/>
          </a:p>
        </p:txBody>
      </p:sp>
    </p:spTree>
    <p:extLst>
      <p:ext uri="{BB962C8B-B14F-4D97-AF65-F5344CB8AC3E}">
        <p14:creationId xmlns:p14="http://schemas.microsoft.com/office/powerpoint/2010/main" val="325751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533400"/>
            <a:ext cx="5867400" cy="1382713"/>
          </a:xfrm>
        </p:spPr>
        <p:txBody>
          <a:bodyPr>
            <a:normAutofit fontScale="90000"/>
          </a:bodyPr>
          <a:lstStyle/>
          <a:p>
            <a:pPr algn="ctr">
              <a:defRPr/>
            </a:pPr>
            <a:r>
              <a:rPr lang="en-US" sz="4400" dirty="0" smtClean="0">
                <a:solidFill>
                  <a:schemeClr val="bg1"/>
                </a:solidFill>
              </a:rPr>
              <a:t>Welcome to the California Service Center</a:t>
            </a:r>
            <a:endParaRPr lang="en-US" sz="4400" dirty="0">
              <a:solidFill>
                <a:schemeClr val="bg1"/>
              </a:solidFill>
            </a:endParaRPr>
          </a:p>
        </p:txBody>
      </p:sp>
      <p:pic>
        <p:nvPicPr>
          <p:cNvPr id="3075"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7337425"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
            <a:ext cx="155257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722469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685800"/>
            <a:ext cx="7543800" cy="5486400"/>
          </a:xfrm>
        </p:spPr>
        <p:txBody>
          <a:bodyPr>
            <a:normAutofit fontScale="90000"/>
          </a:bodyPr>
          <a:lstStyle/>
          <a:p>
            <a:pPr>
              <a:defRPr/>
            </a:pPr>
            <a:r>
              <a:rPr lang="en-US" sz="2800" dirty="0" smtClean="0">
                <a:solidFill>
                  <a:schemeClr val="bg1"/>
                </a:solidFill>
                <a:latin typeface="+mn-lt"/>
              </a:rPr>
              <a:t>Disclaimer:</a:t>
            </a:r>
            <a:r>
              <a:rPr lang="en-US" sz="2800" dirty="0" smtClean="0">
                <a:solidFill>
                  <a:schemeClr val="bg1"/>
                </a:solidFill>
              </a:rPr>
              <a:t/>
            </a:r>
            <a:br>
              <a:rPr lang="en-US" sz="2800" dirty="0" smtClean="0">
                <a:solidFill>
                  <a:schemeClr val="bg1"/>
                </a:solidFill>
              </a:rPr>
            </a:br>
            <a:r>
              <a:rPr lang="en-US" sz="2800" dirty="0" smtClean="0">
                <a:solidFill>
                  <a:schemeClr val="bg1"/>
                </a:solidFill>
              </a:rPr>
              <a:t/>
            </a:r>
            <a:br>
              <a:rPr lang="en-US" sz="2800" dirty="0" smtClean="0">
                <a:solidFill>
                  <a:schemeClr val="bg1"/>
                </a:solidFill>
              </a:rPr>
            </a:br>
            <a:r>
              <a:rPr lang="en-US" sz="2800" dirty="0">
                <a:solidFill>
                  <a:schemeClr val="bg1"/>
                </a:solidFill>
                <a:latin typeface="+mn-lt"/>
              </a:rPr>
              <a:t>The content being presented is not to be accepted as setting a precedent decision of any kind and is for informational purposes only. The information disseminated today and statements made by USCIS personnel are intended solely for the purpose of providing public outreach to the Agency’s stakeholders about issues of mutual interest. </a:t>
            </a:r>
          </a:p>
        </p:txBody>
      </p:sp>
      <p:sp>
        <p:nvSpPr>
          <p:cNvPr id="4099" name="Text Placeholder 5"/>
          <p:cNvSpPr>
            <a:spLocks noGrp="1"/>
          </p:cNvSpPr>
          <p:nvPr>
            <p:ph type="body" idx="1"/>
          </p:nvPr>
        </p:nvSpPr>
        <p:spPr bwMode="auto">
          <a:xfrm flipV="1">
            <a:off x="685800" y="-33338"/>
            <a:ext cx="6629400" cy="46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200" smtClean="0"/>
              <a:t>:</a:t>
            </a:r>
          </a:p>
        </p:txBody>
      </p:sp>
    </p:spTree>
    <p:extLst>
      <p:ext uri="{BB962C8B-B14F-4D97-AF65-F5344CB8AC3E}">
        <p14:creationId xmlns:p14="http://schemas.microsoft.com/office/powerpoint/2010/main" val="2501958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685800"/>
            <a:ext cx="7543800" cy="5562600"/>
          </a:xfrm>
        </p:spPr>
        <p:txBody>
          <a:bodyPr>
            <a:noAutofit/>
          </a:bodyPr>
          <a:lstStyle/>
          <a:p>
            <a:pPr>
              <a:defRPr/>
            </a:pPr>
            <a:r>
              <a:rPr lang="en-US" sz="2800" dirty="0" smtClean="0">
                <a:solidFill>
                  <a:schemeClr val="bg1"/>
                </a:solidFill>
                <a:latin typeface="Arial" panose="020B0604020202020204" pitchFamily="34" charset="0"/>
                <a:cs typeface="Arial" panose="020B0604020202020204" pitchFamily="34" charset="0"/>
              </a:rPr>
              <a:t>Disclaimer:</a:t>
            </a:r>
            <a:r>
              <a:rPr lang="en-US" sz="3200" dirty="0" smtClean="0">
                <a:solidFill>
                  <a:schemeClr val="bg1"/>
                </a:solidFill>
                <a:latin typeface="Calibri" panose="020F0502020204030204" pitchFamily="34" charset="0"/>
              </a:rPr>
              <a:t/>
            </a:r>
            <a:br>
              <a:rPr lang="en-US" sz="3200" dirty="0" smtClean="0">
                <a:solidFill>
                  <a:schemeClr val="bg1"/>
                </a:solidFill>
                <a:latin typeface="Calibri" panose="020F0502020204030204" pitchFamily="34" charset="0"/>
              </a:rPr>
            </a:br>
            <a:r>
              <a:rPr lang="en-US" sz="3200" dirty="0" smtClean="0">
                <a:solidFill>
                  <a:schemeClr val="bg1"/>
                </a:solidFill>
                <a:latin typeface="Calibri" panose="020F0502020204030204" pitchFamily="34" charset="0"/>
              </a:rPr>
              <a:t/>
            </a:r>
            <a:br>
              <a:rPr lang="en-US" sz="3200" dirty="0" smtClean="0">
                <a:solidFill>
                  <a:schemeClr val="bg1"/>
                </a:solidFill>
                <a:latin typeface="Calibri" panose="020F0502020204030204" pitchFamily="34" charset="0"/>
              </a:rPr>
            </a:br>
            <a:r>
              <a:rPr lang="en-US" sz="2800" dirty="0" smtClean="0">
                <a:solidFill>
                  <a:schemeClr val="bg1"/>
                </a:solidFill>
                <a:latin typeface="Arial" panose="020B0604020202020204" pitchFamily="34" charset="0"/>
                <a:cs typeface="Arial" panose="020B0604020202020204" pitchFamily="34" charset="0"/>
              </a:rPr>
              <a:t>It </a:t>
            </a:r>
            <a:r>
              <a:rPr lang="en-US" sz="2800" dirty="0">
                <a:solidFill>
                  <a:schemeClr val="bg1"/>
                </a:solidFill>
                <a:latin typeface="Arial" panose="020B0604020202020204" pitchFamily="34" charset="0"/>
                <a:cs typeface="Arial" panose="020B0604020202020204" pitchFamily="34" charset="0"/>
              </a:rPr>
              <a:t>is not intended to, does not, and may not be relied upon to create any right or benefit, substantive or procedural, enforceable at law or by any individual or other party in removal proceedings, in litigation with the United States, or in any other form or manner.</a:t>
            </a:r>
          </a:p>
        </p:txBody>
      </p:sp>
    </p:spTree>
    <p:extLst>
      <p:ext uri="{BB962C8B-B14F-4D97-AF65-F5344CB8AC3E}">
        <p14:creationId xmlns:p14="http://schemas.microsoft.com/office/powerpoint/2010/main" val="2329610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34D33F9-6822-4BA3-96D9-45732819D74E}" type="slidenum">
              <a:rPr lang="en-US" altLang="en-US" sz="1100" smtClean="0">
                <a:solidFill>
                  <a:srgbClr val="000063"/>
                </a:solidFill>
              </a:rPr>
              <a:pPr/>
              <a:t>3</a:t>
            </a:fld>
            <a:endParaRPr lang="en-US" altLang="en-US" sz="1100" smtClean="0">
              <a:solidFill>
                <a:srgbClr val="000063"/>
              </a:solidFill>
            </a:endParaRP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2412" cy="510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flipV="1">
            <a:off x="0" y="3667125"/>
            <a:ext cx="9144000" cy="1439863"/>
          </a:xfrm>
          <a:prstGeom prst="rect">
            <a:avLst/>
          </a:prstGeom>
          <a:gradFill>
            <a:gsLst>
              <a:gs pos="0">
                <a:schemeClr val="tx1"/>
              </a:gs>
              <a:gs pos="50000">
                <a:schemeClr val="tx1">
                  <a:alpha val="46000"/>
                </a:schemeClr>
              </a:gs>
              <a:gs pos="100000">
                <a:schemeClr val="tx1">
                  <a:alpha val="0"/>
                </a:schemeClr>
              </a:gs>
            </a:gsLst>
            <a:lin ang="5400000" scaled="0"/>
          </a:gradFill>
          <a:ln w="9525" cap="flat" cmpd="sng" algn="ctr">
            <a:noFill/>
            <a:prstDash val="solid"/>
            <a:round/>
            <a:headEnd type="none" w="med" len="med"/>
            <a:tailEnd type="none" w="med" len="med"/>
          </a:ln>
          <a:effectLst/>
          <a:extLst/>
        </p:spPr>
        <p:txBody>
          <a:bodyPr/>
          <a:lstStyle/>
          <a:p>
            <a:pPr eaLnBrk="0" fontAlgn="base" hangingPunct="0">
              <a:spcBef>
                <a:spcPct val="0"/>
              </a:spcBef>
              <a:spcAft>
                <a:spcPct val="0"/>
              </a:spcAft>
              <a:defRPr/>
            </a:pPr>
            <a:endParaRPr lang="en-US" sz="2400">
              <a:solidFill>
                <a:srgbClr val="FFFFFF"/>
              </a:solidFill>
            </a:endParaRPr>
          </a:p>
        </p:txBody>
      </p:sp>
      <p:sp>
        <p:nvSpPr>
          <p:cNvPr id="7" name="Rectangle 6"/>
          <p:cNvSpPr txBox="1">
            <a:spLocks noChangeArrowheads="1"/>
          </p:cNvSpPr>
          <p:nvPr/>
        </p:nvSpPr>
        <p:spPr>
          <a:xfrm>
            <a:off x="161925" y="4632325"/>
            <a:ext cx="8820150" cy="1408113"/>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t>Deferred Action for Childhood Arrivals</a:t>
            </a:r>
          </a:p>
          <a:p>
            <a:pPr algn="ctr">
              <a:defRPr/>
            </a:pPr>
            <a:r>
              <a:rPr lang="en-US" altLang="en-US" kern="0" dirty="0" smtClean="0"/>
              <a:t>(DACA)</a:t>
            </a:r>
          </a:p>
        </p:txBody>
      </p:sp>
    </p:spTree>
    <p:extLst>
      <p:ext uri="{BB962C8B-B14F-4D97-AF65-F5344CB8AC3E}">
        <p14:creationId xmlns:p14="http://schemas.microsoft.com/office/powerpoint/2010/main" val="1970361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748DFDA-C186-414C-AAE0-D5D88AE1FA32}" type="slidenum">
              <a:rPr lang="en-US" altLang="en-US" sz="1100" smtClean="0">
                <a:solidFill>
                  <a:srgbClr val="FFFFFF"/>
                </a:solidFill>
              </a:rPr>
              <a:pPr/>
              <a:t>30</a:t>
            </a:fld>
            <a:endParaRPr lang="en-US" altLang="en-US" sz="1100" smtClean="0">
              <a:solidFill>
                <a:srgbClr val="FFFFFF"/>
              </a:solidFill>
            </a:endParaRPr>
          </a:p>
        </p:txBody>
      </p:sp>
      <p:sp>
        <p:nvSpPr>
          <p:cNvPr id="4" name="Rectangle 3"/>
          <p:cNvSpPr/>
          <p:nvPr/>
        </p:nvSpPr>
        <p:spPr>
          <a:xfrm>
            <a:off x="852257" y="1767007"/>
            <a:ext cx="7075502" cy="3323987"/>
          </a:xfrm>
          <a:prstGeom prst="rect">
            <a:avLst/>
          </a:prstGeom>
        </p:spPr>
        <p:txBody>
          <a:bodyPr>
            <a:spAutoFit/>
          </a:bodyPr>
          <a:lstStyle/>
          <a:p>
            <a:pPr eaLnBrk="0" fontAlgn="base" hangingPunct="0">
              <a:spcBef>
                <a:spcPct val="0"/>
              </a:spcBef>
              <a:spcAft>
                <a:spcPct val="0"/>
              </a:spcAft>
              <a:defRPr/>
            </a:pPr>
            <a:r>
              <a:rPr lang="en-US" sz="4200" dirty="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Presenters:</a:t>
            </a:r>
          </a:p>
          <a:p>
            <a:pPr eaLnBrk="0" fontAlgn="base" hangingPunct="0">
              <a:spcBef>
                <a:spcPct val="0"/>
              </a:spcBef>
              <a:spcAft>
                <a:spcPct val="0"/>
              </a:spcAft>
              <a:defRPr/>
            </a:pPr>
            <a:r>
              <a:rPr lang="en-US" sz="4200" dirty="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Family Based Section</a:t>
            </a:r>
            <a:r>
              <a:rPr lang="en-US" sz="4200" dirty="0" smtClean="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a:t>
            </a:r>
          </a:p>
          <a:p>
            <a:pPr eaLnBrk="0" fontAlgn="base" hangingPunct="0">
              <a:spcBef>
                <a:spcPct val="0"/>
              </a:spcBef>
              <a:spcAft>
                <a:spcPct val="0"/>
              </a:spcAft>
              <a:defRPr/>
            </a:pPr>
            <a:endParaRPr lang="en-US" sz="4200" dirty="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sz="4200" i="1" dirty="0" smtClean="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Supervisory </a:t>
            </a:r>
            <a:r>
              <a:rPr lang="en-US" sz="4200" i="1" dirty="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Immigration Services Officer</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2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17500" y="2286000"/>
            <a:ext cx="8226425" cy="1752600"/>
          </a:xfrm>
        </p:spPr>
        <p:txBody>
          <a:bodyPr/>
          <a:lstStyle/>
          <a:p>
            <a:r>
              <a:rPr lang="en-US" altLang="en-US" dirty="0" smtClean="0">
                <a:latin typeface="+mn-lt"/>
              </a:rPr>
              <a:t>USCIS Form I-129F (K-1)</a:t>
            </a:r>
          </a:p>
        </p:txBody>
      </p:sp>
      <p:sp>
        <p:nvSpPr>
          <p:cNvPr id="7171" name="Subtitle 2"/>
          <p:cNvSpPr>
            <a:spLocks noGrp="1"/>
          </p:cNvSpPr>
          <p:nvPr>
            <p:ph type="subTitle" idx="1"/>
          </p:nvPr>
        </p:nvSpPr>
        <p:spPr>
          <a:xfrm>
            <a:off x="342900" y="1676401"/>
            <a:ext cx="7769225" cy="762000"/>
          </a:xfrm>
          <a:noFill/>
        </p:spPr>
        <p:txBody>
          <a:bodyPr/>
          <a:lstStyle/>
          <a:p>
            <a:r>
              <a:rPr lang="en-US" altLang="en-US" sz="3200" dirty="0" smtClean="0">
                <a:solidFill>
                  <a:schemeClr val="bg1"/>
                </a:solidFill>
              </a:rPr>
              <a:t>Petition for Alien Fiancé(e)</a:t>
            </a:r>
          </a:p>
        </p:txBody>
      </p:sp>
    </p:spTree>
    <p:extLst>
      <p:ext uri="{BB962C8B-B14F-4D97-AF65-F5344CB8AC3E}">
        <p14:creationId xmlns:p14="http://schemas.microsoft.com/office/powerpoint/2010/main" val="1704716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chemeClr val="bg1"/>
                </a:solidFill>
              </a:rPr>
              <a:t>What is the purpose of a K-1?</a:t>
            </a:r>
            <a:endParaRPr lang="en-US" altLang="en-US" dirty="0" smtClean="0">
              <a:solidFill>
                <a:schemeClr val="bg1"/>
              </a:solidFill>
            </a:endParaRPr>
          </a:p>
        </p:txBody>
      </p:sp>
      <p:sp>
        <p:nvSpPr>
          <p:cNvPr id="3" name="Content Placeholder 2"/>
          <p:cNvSpPr>
            <a:spLocks noGrp="1"/>
          </p:cNvSpPr>
          <p:nvPr>
            <p:ph idx="1"/>
          </p:nvPr>
        </p:nvSpPr>
        <p:spPr>
          <a:xfrm>
            <a:off x="457200" y="1092200"/>
            <a:ext cx="8229600" cy="5033963"/>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2300" kern="1200" dirty="0" smtClean="0">
                <a:solidFill>
                  <a:schemeClr val="bg1"/>
                </a:solidFill>
              </a:rPr>
              <a:t>The Form I-129F is used to petition to classify a beneficiary as a fiancé(e) of a United States Citizen (USC). (It may also be used in conjunction with the Form I-130 to classify the spouse of a USC as a K-3 nonimmigrant).</a:t>
            </a:r>
          </a:p>
          <a:p>
            <a:pPr marL="420624" indent="-384048" eaLnBrk="1" fontAlgn="auto" hangingPunct="1">
              <a:spcBef>
                <a:spcPct val="20000"/>
              </a:spcBef>
              <a:spcAft>
                <a:spcPts val="0"/>
              </a:spcAft>
              <a:buClr>
                <a:srgbClr val="7E97AD"/>
              </a:buClr>
              <a:buSzPct val="80000"/>
              <a:buFont typeface="Wingdings 2"/>
              <a:buChar char=""/>
              <a:defRPr/>
            </a:pPr>
            <a:r>
              <a:rPr lang="en-US" sz="2300" kern="1200" dirty="0" smtClean="0">
                <a:solidFill>
                  <a:schemeClr val="bg1"/>
                </a:solidFill>
              </a:rPr>
              <a:t>Upon approval of the Form I-129F, the beneficiary may apply for a K-1 nonimmigrant visa from the U.S. Department of State (DOS).</a:t>
            </a:r>
          </a:p>
          <a:p>
            <a:pPr marL="420624" indent="-384048" eaLnBrk="1" fontAlgn="auto" hangingPunct="1">
              <a:spcBef>
                <a:spcPct val="20000"/>
              </a:spcBef>
              <a:spcAft>
                <a:spcPts val="0"/>
              </a:spcAft>
              <a:buClr>
                <a:srgbClr val="7E97AD"/>
              </a:buClr>
              <a:buSzPct val="80000"/>
              <a:buFont typeface="Wingdings 2"/>
              <a:buChar char=""/>
              <a:defRPr/>
            </a:pPr>
            <a:r>
              <a:rPr lang="en-US" sz="2300" kern="1200" dirty="0" smtClean="0">
                <a:solidFill>
                  <a:schemeClr val="bg1"/>
                </a:solidFill>
              </a:rPr>
              <a:t>The K-1 nonimmigrant visa allows the beneficiary to apply for admission to the United States as a K-1 nonimmigrant for the sole purpose of marriage to the USC petitioner within 90 days of admission. Upon marriage to the petitioner, the beneficiary may seek adjustment of status to a Lawful Permanent Resident.</a:t>
            </a:r>
          </a:p>
        </p:txBody>
      </p:sp>
      <p:sp>
        <p:nvSpPr>
          <p:cNvPr id="819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67AB4C7-4E2E-47FE-A1DE-D1F867B21FDE}" type="slidenum">
              <a:rPr lang="en-US" altLang="en-US" sz="1100" smtClean="0">
                <a:solidFill>
                  <a:srgbClr val="FFFFFF"/>
                </a:solidFill>
              </a:rPr>
              <a:pPr/>
              <a:t>32</a:t>
            </a:fld>
            <a:endParaRPr lang="en-US" altLang="en-US" sz="1100" smtClean="0">
              <a:solidFill>
                <a:srgbClr val="FFFFFF"/>
              </a:solidFill>
            </a:endParaRPr>
          </a:p>
        </p:txBody>
      </p:sp>
    </p:spTree>
    <p:extLst>
      <p:ext uri="{BB962C8B-B14F-4D97-AF65-F5344CB8AC3E}">
        <p14:creationId xmlns:p14="http://schemas.microsoft.com/office/powerpoint/2010/main" val="1043741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b="1" dirty="0" smtClean="0">
                <a:solidFill>
                  <a:schemeClr val="bg1"/>
                </a:solidFill>
              </a:rPr>
              <a:t>Filing Requirements</a:t>
            </a:r>
            <a:endParaRPr lang="en-US" altLang="en-US" dirty="0"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To be eligible, the petitioner must be a USC and establish that:</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The petitioner and beneficiary intend to marry within 90 days of the beneficiary’s admission to the U.S. as a K-1 nonimmigrant.</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Both are free to marry.</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Both have met in person within the two years immediately preceding the filing of the I-129F K1 petition.*</a:t>
            </a:r>
          </a:p>
          <a:p>
            <a:pPr marL="448056" lvl="1" indent="0" algn="r" eaLnBrk="1" fontAlgn="auto" hangingPunct="1">
              <a:spcBef>
                <a:spcPct val="20000"/>
              </a:spcBef>
              <a:spcAft>
                <a:spcPts val="0"/>
              </a:spcAft>
              <a:buClr>
                <a:srgbClr val="7E97AD"/>
              </a:buClr>
              <a:buSzPct val="90000"/>
              <a:buFont typeface="Wingdings" pitchFamily="2" charset="2"/>
              <a:buNone/>
              <a:defRPr/>
            </a:pPr>
            <a:r>
              <a:rPr lang="en-US" sz="1800" kern="1200" dirty="0" smtClean="0">
                <a:solidFill>
                  <a:schemeClr val="bg1"/>
                </a:solidFill>
                <a:ea typeface="+mn-ea"/>
                <a:cs typeface="+mn-cs"/>
              </a:rPr>
              <a:t>*Waiver of 2-year meeting requirement may be requested</a:t>
            </a:r>
            <a:endParaRPr lang="en-US" dirty="0" smtClean="0">
              <a:solidFill>
                <a:schemeClr val="bg1"/>
              </a:solidFill>
            </a:endParaRPr>
          </a:p>
        </p:txBody>
      </p:sp>
      <p:sp>
        <p:nvSpPr>
          <p:cNvPr id="922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06139F6-F4FF-4091-9018-236F3D9D7EA7}" type="slidenum">
              <a:rPr lang="en-US" altLang="en-US" sz="1100" smtClean="0">
                <a:solidFill>
                  <a:srgbClr val="FFFFFF"/>
                </a:solidFill>
              </a:rPr>
              <a:pPr/>
              <a:t>33</a:t>
            </a:fld>
            <a:endParaRPr lang="en-US" altLang="en-US" sz="1100" smtClean="0">
              <a:solidFill>
                <a:srgbClr val="FFFFFF"/>
              </a:solidFill>
            </a:endParaRPr>
          </a:p>
        </p:txBody>
      </p:sp>
    </p:spTree>
    <p:extLst>
      <p:ext uri="{BB962C8B-B14F-4D97-AF65-F5344CB8AC3E}">
        <p14:creationId xmlns:p14="http://schemas.microsoft.com/office/powerpoint/2010/main" val="4037166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5913" y="0"/>
            <a:ext cx="7469187" cy="1277938"/>
          </a:xfrm>
        </p:spPr>
        <p:txBody>
          <a:bodyPr/>
          <a:lstStyle/>
          <a:p>
            <a:r>
              <a:rPr lang="en-US" altLang="en-US" sz="4000" b="1" smtClean="0">
                <a:solidFill>
                  <a:schemeClr val="bg1"/>
                </a:solidFill>
              </a:rPr>
              <a:t>Waiver for the 2-year meeting in person requirement</a:t>
            </a:r>
            <a:endParaRPr lang="en-US" altLang="en-US"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A request to waive the 2-year meeting in person requirement </a:t>
            </a:r>
            <a:r>
              <a:rPr lang="en-US" sz="3000" u="sng" kern="1200" dirty="0" smtClean="0">
                <a:solidFill>
                  <a:schemeClr val="bg1"/>
                </a:solidFill>
              </a:rPr>
              <a:t>may</a:t>
            </a:r>
            <a:r>
              <a:rPr lang="en-US" sz="3000" kern="1200" dirty="0" smtClean="0">
                <a:solidFill>
                  <a:schemeClr val="bg1"/>
                </a:solidFill>
              </a:rPr>
              <a:t> be requested</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The petitioner must establish the requirement to meet the fiancé(e) in person would violate strict and long-established customs of the beneficiary’s foreign culture or social practice; OR</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The petitioner must establish the requirement would result in extreme hardship for the petitioner.</a:t>
            </a:r>
          </a:p>
          <a:p>
            <a:pPr>
              <a:defRPr/>
            </a:pPr>
            <a:endParaRPr lang="en-US" dirty="0" smtClean="0">
              <a:solidFill>
                <a:schemeClr val="bg1"/>
              </a:solidFill>
            </a:endParaRPr>
          </a:p>
        </p:txBody>
      </p:sp>
      <p:sp>
        <p:nvSpPr>
          <p:cNvPr id="1024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FF68263-1BD8-4747-8ABC-B212941ED2AF}" type="slidenum">
              <a:rPr lang="en-US" altLang="en-US" sz="1100" smtClean="0">
                <a:solidFill>
                  <a:srgbClr val="FFFFFF"/>
                </a:solidFill>
              </a:rPr>
              <a:pPr/>
              <a:t>34</a:t>
            </a:fld>
            <a:endParaRPr lang="en-US" altLang="en-US" sz="1100" smtClean="0">
              <a:solidFill>
                <a:srgbClr val="FFFFFF"/>
              </a:solidFill>
            </a:endParaRPr>
          </a:p>
        </p:txBody>
      </p:sp>
    </p:spTree>
    <p:extLst>
      <p:ext uri="{BB962C8B-B14F-4D97-AF65-F5344CB8AC3E}">
        <p14:creationId xmlns:p14="http://schemas.microsoft.com/office/powerpoint/2010/main" val="1816209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smtClean="0">
                <a:solidFill>
                  <a:schemeClr val="bg1"/>
                </a:solidFill>
              </a:rPr>
              <a:t>Evidence for Eligibility</a:t>
            </a:r>
            <a:endParaRPr lang="en-US" altLang="en-US"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Evidence that the petitioner is a USC.</a:t>
            </a:r>
          </a:p>
          <a:p>
            <a:pPr marL="36576" indent="0" eaLnBrk="1" fontAlgn="auto" hangingPunct="1">
              <a:spcBef>
                <a:spcPct val="20000"/>
              </a:spcBef>
              <a:spcAft>
                <a:spcPts val="0"/>
              </a:spcAft>
              <a:buClr>
                <a:srgbClr val="7E97AD"/>
              </a:buClr>
              <a:buSzPct val="80000"/>
              <a:buFont typeface="Wingdings" pitchFamily="2" charset="2"/>
              <a:buNone/>
              <a:defRPr/>
            </a:pPr>
            <a:endParaRPr lang="en-US" sz="3000" kern="1200" dirty="0" smtClean="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Passport-style photos &amp; Forms G-325A.</a:t>
            </a:r>
          </a:p>
          <a:p>
            <a:pPr marL="36576" indent="0" eaLnBrk="1" fontAlgn="auto" hangingPunct="1">
              <a:spcBef>
                <a:spcPct val="20000"/>
              </a:spcBef>
              <a:spcAft>
                <a:spcPts val="0"/>
              </a:spcAft>
              <a:buClr>
                <a:srgbClr val="7E97AD"/>
              </a:buClr>
              <a:buSzPct val="80000"/>
              <a:buFont typeface="Wingdings" pitchFamily="2" charset="2"/>
              <a:buNone/>
              <a:defRPr/>
            </a:pPr>
            <a:endParaRPr lang="en-US" sz="3000" kern="1200" dirty="0" smtClean="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Evidence of the legal termination of all prior marriages for the petitioner and the beneficiary.</a:t>
            </a:r>
          </a:p>
          <a:p>
            <a:pPr>
              <a:defRPr/>
            </a:pPr>
            <a:endParaRPr lang="en-US" dirty="0" smtClean="0"/>
          </a:p>
        </p:txBody>
      </p:sp>
      <p:sp>
        <p:nvSpPr>
          <p:cNvPr id="1126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6E0714F-7C26-42D8-B57C-2CDC83BAF33F}" type="slidenum">
              <a:rPr lang="en-US" altLang="en-US" sz="1100" smtClean="0">
                <a:solidFill>
                  <a:srgbClr val="FFFFFF"/>
                </a:solidFill>
              </a:rPr>
              <a:pPr/>
              <a:t>35</a:t>
            </a:fld>
            <a:endParaRPr lang="en-US" altLang="en-US" sz="1100" smtClean="0">
              <a:solidFill>
                <a:srgbClr val="FFFFFF"/>
              </a:solidFill>
            </a:endParaRPr>
          </a:p>
        </p:txBody>
      </p:sp>
    </p:spTree>
    <p:extLst>
      <p:ext uri="{BB962C8B-B14F-4D97-AF65-F5344CB8AC3E}">
        <p14:creationId xmlns:p14="http://schemas.microsoft.com/office/powerpoint/2010/main" val="2631386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15913" y="141288"/>
            <a:ext cx="7469187" cy="1243012"/>
          </a:xfrm>
        </p:spPr>
        <p:txBody>
          <a:bodyPr/>
          <a:lstStyle/>
          <a:p>
            <a:r>
              <a:rPr lang="en-US" altLang="en-US" sz="3200" dirty="0" smtClean="0">
                <a:solidFill>
                  <a:srgbClr val="00B050"/>
                </a:solidFill>
                <a:latin typeface="Arial" charset="0"/>
                <a:cs typeface="Arial" charset="0"/>
              </a:rPr>
              <a:t/>
            </a:r>
            <a:br>
              <a:rPr lang="en-US" altLang="en-US" sz="3200" dirty="0" smtClean="0">
                <a:solidFill>
                  <a:srgbClr val="00B050"/>
                </a:solidFill>
                <a:latin typeface="Arial" charset="0"/>
                <a:cs typeface="Arial" charset="0"/>
              </a:rPr>
            </a:br>
            <a:r>
              <a:rPr lang="en-US" altLang="en-US" sz="3200" dirty="0" smtClean="0">
                <a:solidFill>
                  <a:srgbClr val="00B050"/>
                </a:solidFill>
                <a:latin typeface="Arial" charset="0"/>
                <a:cs typeface="Arial" charset="0"/>
              </a:rPr>
              <a:t/>
            </a:r>
            <a:br>
              <a:rPr lang="en-US" altLang="en-US" sz="3200" dirty="0" smtClean="0">
                <a:solidFill>
                  <a:srgbClr val="00B050"/>
                </a:solidFill>
                <a:latin typeface="Arial" charset="0"/>
                <a:cs typeface="Arial" charset="0"/>
              </a:rPr>
            </a:br>
            <a:r>
              <a:rPr lang="en-US" altLang="en-US" sz="3200" dirty="0" smtClean="0">
                <a:solidFill>
                  <a:srgbClr val="00B050"/>
                </a:solidFill>
                <a:latin typeface="Arial" charset="0"/>
                <a:cs typeface="Arial" charset="0"/>
              </a:rPr>
              <a:t/>
            </a:r>
            <a:br>
              <a:rPr lang="en-US" altLang="en-US" sz="3200" dirty="0" smtClean="0">
                <a:solidFill>
                  <a:srgbClr val="00B050"/>
                </a:solidFill>
                <a:latin typeface="Arial" charset="0"/>
                <a:cs typeface="Arial" charset="0"/>
              </a:rPr>
            </a:br>
            <a:r>
              <a:rPr lang="en-US" altLang="en-US" sz="3200" dirty="0" smtClean="0">
                <a:solidFill>
                  <a:srgbClr val="00B050"/>
                </a:solidFill>
                <a:latin typeface="Arial" charset="0"/>
                <a:cs typeface="Arial" charset="0"/>
              </a:rPr>
              <a:t/>
            </a:r>
            <a:br>
              <a:rPr lang="en-US" altLang="en-US" sz="3200" dirty="0" smtClean="0">
                <a:solidFill>
                  <a:srgbClr val="00B050"/>
                </a:solidFill>
                <a:latin typeface="Arial" charset="0"/>
                <a:cs typeface="Arial" charset="0"/>
              </a:rPr>
            </a:br>
            <a:r>
              <a:rPr lang="en-US" altLang="en-US" sz="3200" dirty="0" smtClean="0">
                <a:solidFill>
                  <a:srgbClr val="00B050"/>
                </a:solidFill>
                <a:latin typeface="Arial" charset="0"/>
                <a:cs typeface="Arial" charset="0"/>
              </a:rPr>
              <a:t/>
            </a:r>
            <a:br>
              <a:rPr lang="en-US" altLang="en-US" sz="3200" dirty="0" smtClean="0">
                <a:solidFill>
                  <a:srgbClr val="00B050"/>
                </a:solidFill>
                <a:latin typeface="Arial" charset="0"/>
                <a:cs typeface="Arial" charset="0"/>
              </a:rPr>
            </a:br>
            <a:r>
              <a:rPr lang="en-US" altLang="en-US" sz="3200" dirty="0" smtClean="0">
                <a:solidFill>
                  <a:srgbClr val="00B050"/>
                </a:solidFill>
                <a:latin typeface="Arial" charset="0"/>
                <a:cs typeface="Arial" charset="0"/>
              </a:rPr>
              <a:t>	     </a:t>
            </a:r>
            <a:r>
              <a:rPr lang="en-US" altLang="en-US" sz="2800" dirty="0" smtClean="0">
                <a:solidFill>
                  <a:schemeClr val="bg1"/>
                </a:solidFill>
                <a:latin typeface="Arial" charset="0"/>
                <a:cs typeface="Arial" charset="0"/>
              </a:rPr>
              <a:t>DOS’s Civil Documents Website</a:t>
            </a:r>
            <a:br>
              <a:rPr lang="en-US" altLang="en-US" sz="2800" dirty="0" smtClean="0">
                <a:solidFill>
                  <a:schemeClr val="bg1"/>
                </a:solidFill>
                <a:latin typeface="Arial" charset="0"/>
                <a:cs typeface="Arial" charset="0"/>
              </a:rPr>
            </a:br>
            <a:endParaRPr lang="en-US" altLang="en-US" sz="2800" dirty="0" smtClean="0">
              <a:solidFill>
                <a:schemeClr val="bg1"/>
              </a:solidFill>
            </a:endParaRPr>
          </a:p>
        </p:txBody>
      </p:sp>
      <p:sp>
        <p:nvSpPr>
          <p:cNvPr id="12291"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112B967-BF16-424C-8333-2BA005A13CF1}" type="slidenum">
              <a:rPr lang="en-US" altLang="en-US" sz="1100" smtClean="0">
                <a:solidFill>
                  <a:srgbClr val="FFFFFF"/>
                </a:solidFill>
              </a:rPr>
              <a:pPr/>
              <a:t>36</a:t>
            </a:fld>
            <a:endParaRPr lang="en-US" altLang="en-US" sz="1100" smtClean="0">
              <a:solidFill>
                <a:srgbClr val="FFFFFF"/>
              </a:solidFill>
            </a:endParaRPr>
          </a:p>
        </p:txBody>
      </p:sp>
      <p:pic>
        <p:nvPicPr>
          <p:cNvPr id="12292" name="Content Placeholder 9" descr="Reciprocity by Country - Internet Explore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9288" y="1208088"/>
            <a:ext cx="5197475" cy="426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5"/>
          <p:cNvSpPr txBox="1">
            <a:spLocks noChangeArrowheads="1"/>
          </p:cNvSpPr>
          <p:nvPr/>
        </p:nvSpPr>
        <p:spPr bwMode="auto">
          <a:xfrm>
            <a:off x="1366838" y="5699125"/>
            <a:ext cx="650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pPr>
            <a:r>
              <a:rPr lang="en-US" altLang="en-US" sz="1400" i="1" u="sng" dirty="0">
                <a:solidFill>
                  <a:srgbClr val="000063"/>
                </a:solidFill>
              </a:rPr>
              <a:t>https://travel.state.gov/content/visas/en/fees/reciprocity-by-country.html</a:t>
            </a:r>
            <a:endParaRPr lang="en-US" altLang="en-US" sz="1400" dirty="0">
              <a:solidFill>
                <a:srgbClr val="000063"/>
              </a:solidFill>
            </a:endParaRPr>
          </a:p>
        </p:txBody>
      </p:sp>
    </p:spTree>
    <p:extLst>
      <p:ext uri="{BB962C8B-B14F-4D97-AF65-F5344CB8AC3E}">
        <p14:creationId xmlns:p14="http://schemas.microsoft.com/office/powerpoint/2010/main" val="3536096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4000" smtClean="0">
                <a:solidFill>
                  <a:schemeClr val="bg1"/>
                </a:solidFill>
              </a:rPr>
              <a:t>Evidence for Eligibility (continued)</a:t>
            </a:r>
            <a:endParaRPr lang="en-US" altLang="en-US"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Evidence of the 2-Year meeting in person requirement.</a:t>
            </a: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Evidence of the beneficiary’s intent to marry the petitioner within 90 days of admission.</a:t>
            </a: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Waiver request(s) (if applicable).</a:t>
            </a: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Court disposition of any IMBRA specified offenses (if applicable).</a:t>
            </a:r>
          </a:p>
          <a:p>
            <a:pPr>
              <a:defRPr/>
            </a:pPr>
            <a:endParaRPr lang="en-US" dirty="0" smtClean="0"/>
          </a:p>
        </p:txBody>
      </p:sp>
      <p:sp>
        <p:nvSpPr>
          <p:cNvPr id="1331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22F5415-1ABD-43DA-B26A-5B3434A48C65}" type="slidenum">
              <a:rPr lang="en-US" altLang="en-US" sz="1100" smtClean="0">
                <a:solidFill>
                  <a:srgbClr val="FFFFFF"/>
                </a:solidFill>
              </a:rPr>
              <a:pPr/>
              <a:t>37</a:t>
            </a:fld>
            <a:endParaRPr lang="en-US" altLang="en-US" sz="1100" smtClean="0">
              <a:solidFill>
                <a:srgbClr val="FFFFFF"/>
              </a:solidFill>
            </a:endParaRPr>
          </a:p>
        </p:txBody>
      </p:sp>
    </p:spTree>
    <p:extLst>
      <p:ext uri="{BB962C8B-B14F-4D97-AF65-F5344CB8AC3E}">
        <p14:creationId xmlns:p14="http://schemas.microsoft.com/office/powerpoint/2010/main" val="25561477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b="1" dirty="0" smtClean="0">
                <a:solidFill>
                  <a:schemeClr val="bg1"/>
                </a:solidFill>
              </a:rPr>
              <a:t>Common Issues</a:t>
            </a:r>
            <a:endParaRPr lang="en-US" altLang="en-US" dirty="0" smtClean="0">
              <a:solidFill>
                <a:schemeClr val="bg1"/>
              </a:solidFill>
            </a:endParaRPr>
          </a:p>
        </p:txBody>
      </p:sp>
      <p:sp>
        <p:nvSpPr>
          <p:cNvPr id="3" name="Content Placeholder 2"/>
          <p:cNvSpPr>
            <a:spLocks noGrp="1"/>
          </p:cNvSpPr>
          <p:nvPr>
            <p:ph idx="1"/>
          </p:nvPr>
        </p:nvSpPr>
        <p:spPr>
          <a:xfrm>
            <a:off x="457200" y="1347788"/>
            <a:ext cx="8229600" cy="4516437"/>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a:solidFill>
                  <a:schemeClr val="bg1"/>
                </a:solidFill>
              </a:rPr>
              <a:t>Form I-129F does not contain a signature and date</a:t>
            </a:r>
            <a:r>
              <a:rPr lang="en-US" sz="3000" kern="1200" dirty="0" smtClean="0">
                <a:solidFill>
                  <a:schemeClr val="bg1"/>
                </a:solidFill>
              </a:rPr>
              <a:t>.</a:t>
            </a:r>
          </a:p>
          <a:p>
            <a:pPr marL="36576" indent="0" eaLnBrk="1" fontAlgn="auto" hangingPunct="1">
              <a:spcBef>
                <a:spcPct val="20000"/>
              </a:spcBef>
              <a:spcAft>
                <a:spcPts val="0"/>
              </a:spcAft>
              <a:buClr>
                <a:srgbClr val="7E97AD"/>
              </a:buClr>
              <a:buSzPct val="80000"/>
              <a:buFont typeface="Wingdings" pitchFamily="2" charset="2"/>
              <a:buNone/>
              <a:defRPr/>
            </a:pPr>
            <a:endParaRPr lang="en-US" sz="3000" kern="1200" dirty="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a:solidFill>
                  <a:schemeClr val="bg1"/>
                </a:solidFill>
              </a:rPr>
              <a:t>Form G-325</a:t>
            </a:r>
            <a:r>
              <a:rPr lang="en-US" sz="3000" b="1" i="1" u="sng" kern="1200" dirty="0">
                <a:solidFill>
                  <a:schemeClr val="bg1"/>
                </a:solidFill>
              </a:rPr>
              <a:t>A</a:t>
            </a:r>
            <a:r>
              <a:rPr lang="en-US" sz="3000" b="1" i="1" kern="1200" dirty="0">
                <a:solidFill>
                  <a:schemeClr val="bg1"/>
                </a:solidFill>
              </a:rPr>
              <a:t> </a:t>
            </a:r>
            <a:r>
              <a:rPr lang="en-US" sz="3000" kern="1200" dirty="0">
                <a:solidFill>
                  <a:schemeClr val="bg1"/>
                </a:solidFill>
              </a:rPr>
              <a:t> is not submitted and/or sections of the form are not completed</a:t>
            </a:r>
            <a:r>
              <a:rPr lang="en-US" sz="3000" kern="1200" dirty="0" smtClean="0">
                <a:solidFill>
                  <a:schemeClr val="bg1"/>
                </a:solidFill>
              </a:rPr>
              <a:t>.</a:t>
            </a:r>
          </a:p>
          <a:p>
            <a:pPr marL="36576" indent="0" eaLnBrk="1" fontAlgn="auto" hangingPunct="1">
              <a:spcBef>
                <a:spcPct val="20000"/>
              </a:spcBef>
              <a:spcAft>
                <a:spcPts val="0"/>
              </a:spcAft>
              <a:buClr>
                <a:srgbClr val="7E97AD"/>
              </a:buClr>
              <a:buSzPct val="80000"/>
              <a:buFont typeface="Wingdings" pitchFamily="2" charset="2"/>
              <a:buNone/>
              <a:defRPr/>
            </a:pPr>
            <a:endParaRPr lang="en-US" sz="3000" kern="1200" dirty="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sz="3000" kern="1200" dirty="0">
                <a:solidFill>
                  <a:schemeClr val="bg1"/>
                </a:solidFill>
              </a:rPr>
              <a:t>Form I-129F is not completed in full</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a:solidFill>
                  <a:schemeClr val="bg1"/>
                </a:solidFill>
              </a:rPr>
              <a:t>Answers to specific questions are incomplete or do not contain responses.</a:t>
            </a:r>
          </a:p>
          <a:p>
            <a:pPr marL="36576" indent="0" eaLnBrk="1" fontAlgn="auto" hangingPunct="1">
              <a:spcBef>
                <a:spcPct val="20000"/>
              </a:spcBef>
              <a:spcAft>
                <a:spcPts val="0"/>
              </a:spcAft>
              <a:buClr>
                <a:srgbClr val="7E97AD"/>
              </a:buClr>
              <a:buSzPct val="80000"/>
              <a:buFont typeface="Wingdings" pitchFamily="2" charset="2"/>
              <a:buNone/>
              <a:defRPr/>
            </a:pPr>
            <a:endParaRPr lang="en-US" sz="3000" kern="1200" dirty="0" smtClean="0">
              <a:solidFill>
                <a:srgbClr val="000000"/>
              </a:solidFill>
            </a:endParaRPr>
          </a:p>
          <a:p>
            <a:pPr>
              <a:defRPr/>
            </a:pPr>
            <a:endParaRPr lang="en-US" dirty="0" smtClean="0"/>
          </a:p>
        </p:txBody>
      </p:sp>
      <p:sp>
        <p:nvSpPr>
          <p:cNvPr id="1434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5CE640A-678D-4931-BB73-6CE1A51EDE12}" type="slidenum">
              <a:rPr lang="en-US" altLang="en-US" sz="1100" smtClean="0">
                <a:solidFill>
                  <a:srgbClr val="FFFFFF"/>
                </a:solidFill>
              </a:rPr>
              <a:pPr/>
              <a:t>38</a:t>
            </a:fld>
            <a:endParaRPr lang="en-US" altLang="en-US" sz="1100" smtClean="0">
              <a:solidFill>
                <a:srgbClr val="FFFFFF"/>
              </a:solidFill>
            </a:endParaRPr>
          </a:p>
        </p:txBody>
      </p:sp>
    </p:spTree>
    <p:extLst>
      <p:ext uri="{BB962C8B-B14F-4D97-AF65-F5344CB8AC3E}">
        <p14:creationId xmlns:p14="http://schemas.microsoft.com/office/powerpoint/2010/main" val="3883945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smtClean="0">
                <a:solidFill>
                  <a:schemeClr val="bg1"/>
                </a:solidFill>
              </a:rPr>
              <a:t>Common Issues</a:t>
            </a:r>
            <a:endParaRPr lang="en-US" altLang="en-US"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2800" kern="1200" dirty="0" smtClean="0">
                <a:solidFill>
                  <a:schemeClr val="bg1"/>
                </a:solidFill>
              </a:rPr>
              <a:t>Complete marriage termination documents are not submitted:</a:t>
            </a:r>
          </a:p>
          <a:p>
            <a:pPr marL="722376" lvl="1" indent="-274320" eaLnBrk="1" fontAlgn="auto" hangingPunct="1">
              <a:spcBef>
                <a:spcPct val="20000"/>
              </a:spcBef>
              <a:spcAft>
                <a:spcPts val="0"/>
              </a:spcAft>
              <a:buClr>
                <a:srgbClr val="7E97AD"/>
              </a:buClr>
              <a:buSzPct val="90000"/>
              <a:buFont typeface="Wingdings 2"/>
              <a:buChar char=""/>
              <a:defRPr/>
            </a:pPr>
            <a:r>
              <a:rPr lang="en-US" sz="2400" kern="1200" dirty="0" smtClean="0">
                <a:solidFill>
                  <a:schemeClr val="bg1"/>
                </a:solidFill>
                <a:ea typeface="+mn-ea"/>
                <a:cs typeface="+mn-cs"/>
              </a:rPr>
              <a:t>Some pages from divorce decrees are not submitted.</a:t>
            </a:r>
          </a:p>
          <a:p>
            <a:pPr marL="722376" lvl="1" indent="-274320" eaLnBrk="1" fontAlgn="auto" hangingPunct="1">
              <a:spcBef>
                <a:spcPct val="20000"/>
              </a:spcBef>
              <a:spcAft>
                <a:spcPts val="0"/>
              </a:spcAft>
              <a:buClr>
                <a:srgbClr val="7E97AD"/>
              </a:buClr>
              <a:buSzPct val="90000"/>
              <a:buFont typeface="Wingdings 2"/>
              <a:buChar char=""/>
              <a:defRPr/>
            </a:pPr>
            <a:r>
              <a:rPr lang="en-US" sz="2400" kern="1200" dirty="0" smtClean="0">
                <a:solidFill>
                  <a:schemeClr val="bg1"/>
                </a:solidFill>
                <a:ea typeface="+mn-ea"/>
                <a:cs typeface="+mn-cs"/>
              </a:rPr>
              <a:t>Evidence of a final divorce decree signed by a judge or magistrate, or a death certificate issued by the appropriate civil authorities is not submitted.</a:t>
            </a:r>
          </a:p>
          <a:p>
            <a:pPr marL="420624" indent="-384048" eaLnBrk="1" fontAlgn="auto" hangingPunct="1">
              <a:spcBef>
                <a:spcPct val="20000"/>
              </a:spcBef>
              <a:spcAft>
                <a:spcPts val="0"/>
              </a:spcAft>
              <a:buClr>
                <a:srgbClr val="7E97AD"/>
              </a:buClr>
              <a:buSzPct val="80000"/>
              <a:buFont typeface="Wingdings 2"/>
              <a:buChar char=""/>
              <a:defRPr/>
            </a:pPr>
            <a:r>
              <a:rPr lang="en-US" sz="2800" kern="1200" dirty="0" smtClean="0">
                <a:solidFill>
                  <a:schemeClr val="bg1"/>
                </a:solidFill>
              </a:rPr>
              <a:t>Eligibility is not established at the time of filing:</a:t>
            </a:r>
          </a:p>
          <a:p>
            <a:pPr marL="722376" lvl="1" indent="-274320" eaLnBrk="1" fontAlgn="auto" hangingPunct="1">
              <a:spcBef>
                <a:spcPct val="20000"/>
              </a:spcBef>
              <a:spcAft>
                <a:spcPts val="0"/>
              </a:spcAft>
              <a:buClr>
                <a:srgbClr val="7E97AD"/>
              </a:buClr>
              <a:buSzPct val="90000"/>
              <a:buFont typeface="Wingdings 2"/>
              <a:buChar char=""/>
              <a:defRPr/>
            </a:pPr>
            <a:r>
              <a:rPr lang="en-US" sz="2400" kern="1200" dirty="0" smtClean="0">
                <a:solidFill>
                  <a:schemeClr val="bg1"/>
                </a:solidFill>
                <a:ea typeface="+mn-ea"/>
                <a:cs typeface="+mn-cs"/>
              </a:rPr>
              <a:t>Example: An individual’s prior marriage is legally terminated </a:t>
            </a:r>
            <a:r>
              <a:rPr lang="en-US" sz="2400" u="sng" kern="1200" dirty="0" smtClean="0">
                <a:solidFill>
                  <a:schemeClr val="bg1"/>
                </a:solidFill>
                <a:ea typeface="+mn-ea"/>
                <a:cs typeface="+mn-cs"/>
              </a:rPr>
              <a:t>after</a:t>
            </a:r>
            <a:r>
              <a:rPr lang="en-US" sz="2400" kern="1200" dirty="0" smtClean="0">
                <a:solidFill>
                  <a:schemeClr val="bg1"/>
                </a:solidFill>
                <a:ea typeface="+mn-ea"/>
                <a:cs typeface="+mn-cs"/>
              </a:rPr>
              <a:t> the Form I-129F is filed.</a:t>
            </a:r>
          </a:p>
          <a:p>
            <a:pPr>
              <a:defRPr/>
            </a:pPr>
            <a:endParaRPr lang="en-US" dirty="0" smtClean="0">
              <a:solidFill>
                <a:schemeClr val="bg1"/>
              </a:solidFill>
            </a:endParaRPr>
          </a:p>
        </p:txBody>
      </p:sp>
      <p:sp>
        <p:nvSpPr>
          <p:cNvPr id="1536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C16F350-1F6C-4D69-A5ED-2DBAD7A36555}" type="slidenum">
              <a:rPr lang="en-US" altLang="en-US" sz="1100" smtClean="0">
                <a:solidFill>
                  <a:srgbClr val="FFFFFF"/>
                </a:solidFill>
              </a:rPr>
              <a:pPr/>
              <a:t>39</a:t>
            </a:fld>
            <a:endParaRPr lang="en-US" altLang="en-US" sz="1100" smtClean="0">
              <a:solidFill>
                <a:srgbClr val="FFFFFF"/>
              </a:solidFill>
            </a:endParaRPr>
          </a:p>
        </p:txBody>
      </p:sp>
    </p:spTree>
    <p:extLst>
      <p:ext uri="{BB962C8B-B14F-4D97-AF65-F5344CB8AC3E}">
        <p14:creationId xmlns:p14="http://schemas.microsoft.com/office/powerpoint/2010/main" val="4271272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EE68CCE-C73E-42CE-85EB-9413470F03D7}" type="slidenum">
              <a:rPr lang="en-US" altLang="en-US" sz="1100" smtClean="0">
                <a:solidFill>
                  <a:srgbClr val="000063"/>
                </a:solidFill>
              </a:rPr>
              <a:pPr/>
              <a:t>4</a:t>
            </a:fld>
            <a:endParaRPr lang="en-US" altLang="en-US" sz="1100" smtClean="0">
              <a:solidFill>
                <a:srgbClr val="000063"/>
              </a:solidFill>
            </a:endParaRPr>
          </a:p>
        </p:txBody>
      </p:sp>
      <p:sp>
        <p:nvSpPr>
          <p:cNvPr id="5126" name="Rectangle 6"/>
          <p:cNvSpPr>
            <a:spLocks noChangeArrowheads="1"/>
          </p:cNvSpPr>
          <p:nvPr/>
        </p:nvSpPr>
        <p:spPr bwMode="auto">
          <a:xfrm>
            <a:off x="236538" y="1428750"/>
            <a:ext cx="466248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0" fontAlgn="base" hangingPunct="0">
              <a:spcBef>
                <a:spcPct val="0"/>
              </a:spcBef>
              <a:spcAft>
                <a:spcPct val="0"/>
              </a:spcAft>
              <a:defRPr/>
            </a:pPr>
            <a:r>
              <a:rPr lang="en-US" altLang="en-US" sz="4200" dirty="0" smtClean="0">
                <a:solidFill>
                  <a:srgbClr val="002F80"/>
                </a:solidFill>
                <a:latin typeface="Times New Roman"/>
              </a:rPr>
              <a:t>DACA Background</a:t>
            </a:r>
          </a:p>
        </p:txBody>
      </p:sp>
      <p:pic>
        <p:nvPicPr>
          <p:cNvPr id="41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1584325"/>
            <a:ext cx="4046537" cy="361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6"/>
          <p:cNvSpPr txBox="1">
            <a:spLocks noChangeArrowheads="1"/>
          </p:cNvSpPr>
          <p:nvPr/>
        </p:nvSpPr>
        <p:spPr bwMode="auto">
          <a:xfrm>
            <a:off x="334963" y="2257425"/>
            <a:ext cx="4564062" cy="4181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173038" indent="-173038">
              <a:defRPr/>
            </a:pPr>
            <a:r>
              <a:rPr lang="en-US" altLang="en-US" kern="0" dirty="0" smtClean="0">
                <a:solidFill>
                  <a:srgbClr val="333333"/>
                </a:solidFill>
              </a:rPr>
              <a:t>DHS Memo</a:t>
            </a:r>
          </a:p>
          <a:p>
            <a:pPr marL="519113" lvl="1" indent="-171450">
              <a:defRPr/>
            </a:pPr>
            <a:r>
              <a:rPr lang="en-US" altLang="en-US" sz="2200" kern="0" dirty="0" smtClean="0">
                <a:solidFill>
                  <a:srgbClr val="333333"/>
                </a:solidFill>
              </a:rPr>
              <a:t>Dated June 15, 2012 </a:t>
            </a:r>
          </a:p>
          <a:p>
            <a:pPr marL="519113" lvl="1" indent="-171450">
              <a:defRPr/>
            </a:pPr>
            <a:r>
              <a:rPr lang="en-US" altLang="en-US" sz="2200" kern="0" dirty="0" smtClean="0">
                <a:solidFill>
                  <a:srgbClr val="333333"/>
                </a:solidFill>
              </a:rPr>
              <a:t>Issued by Secretary of DHS</a:t>
            </a:r>
          </a:p>
          <a:p>
            <a:pPr marL="519113" lvl="1" indent="-171450">
              <a:defRPr/>
            </a:pPr>
            <a:r>
              <a:rPr lang="en-US" altLang="en-US" sz="2200" kern="0" dirty="0" smtClean="0">
                <a:solidFill>
                  <a:srgbClr val="333333"/>
                </a:solidFill>
              </a:rPr>
              <a:t>Prosecutorial discretion</a:t>
            </a:r>
          </a:p>
          <a:p>
            <a:pPr marL="519113" lvl="1" indent="-171450">
              <a:defRPr/>
            </a:pPr>
            <a:r>
              <a:rPr lang="en-US" altLang="en-US" sz="2200" dirty="0" smtClean="0">
                <a:solidFill>
                  <a:srgbClr val="333333"/>
                </a:solidFill>
              </a:rPr>
              <a:t>Defer </a:t>
            </a:r>
            <a:r>
              <a:rPr lang="en-US" altLang="en-US" sz="2200" dirty="0">
                <a:solidFill>
                  <a:srgbClr val="333333"/>
                </a:solidFill>
              </a:rPr>
              <a:t>removal </a:t>
            </a:r>
            <a:endParaRPr lang="en-US" altLang="en-US" sz="2200" kern="0" dirty="0" smtClean="0">
              <a:solidFill>
                <a:srgbClr val="333333"/>
              </a:solidFill>
            </a:endParaRPr>
          </a:p>
          <a:p>
            <a:pPr marL="519113" lvl="1" indent="-171450">
              <a:defRPr/>
            </a:pPr>
            <a:r>
              <a:rPr lang="en-US" altLang="en-US" sz="2200" kern="0" dirty="0" smtClean="0">
                <a:solidFill>
                  <a:srgbClr val="333333"/>
                </a:solidFill>
              </a:rPr>
              <a:t>Work authorization</a:t>
            </a:r>
          </a:p>
          <a:p>
            <a:pPr marL="519113" lvl="1" indent="-171450">
              <a:defRPr/>
            </a:pPr>
            <a:r>
              <a:rPr lang="en-US" altLang="en-US" sz="2200" kern="0" dirty="0" smtClean="0">
                <a:solidFill>
                  <a:srgbClr val="333333"/>
                </a:solidFill>
              </a:rPr>
              <a:t>Does not provide lawful status </a:t>
            </a:r>
          </a:p>
        </p:txBody>
      </p:sp>
      <p:sp>
        <p:nvSpPr>
          <p:cNvPr id="9" name="Rectangle 6"/>
          <p:cNvSpPr txBox="1">
            <a:spLocks noChangeArrowheads="1"/>
          </p:cNvSpPr>
          <p:nvPr/>
        </p:nvSpPr>
        <p:spPr>
          <a:xfrm>
            <a:off x="161925" y="195263"/>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2686561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b="1" smtClean="0">
                <a:solidFill>
                  <a:schemeClr val="bg1"/>
                </a:solidFill>
              </a:rPr>
              <a:t>Common Issues</a:t>
            </a:r>
            <a:endParaRPr lang="en-US" altLang="en-US" smtClean="0">
              <a:solidFill>
                <a:schemeClr val="bg1"/>
              </a:solidFill>
            </a:endParaRPr>
          </a:p>
        </p:txBody>
      </p:sp>
      <p:sp>
        <p:nvSpPr>
          <p:cNvPr id="3" name="Content Placeholder 2"/>
          <p:cNvSpPr>
            <a:spLocks noGrp="1"/>
          </p:cNvSpPr>
          <p:nvPr>
            <p:ph idx="1"/>
          </p:nvPr>
        </p:nvSpPr>
        <p:spPr>
          <a:xfrm>
            <a:off x="457200" y="1233488"/>
            <a:ext cx="8229600" cy="4892675"/>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smtClean="0">
                <a:solidFill>
                  <a:schemeClr val="bg1"/>
                </a:solidFill>
              </a:rPr>
              <a:t>Foreign language documents are submitted without full and/or properly certified, English translations</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smtClean="0">
                <a:solidFill>
                  <a:schemeClr val="bg1"/>
                </a:solidFill>
                <a:ea typeface="+mn-ea"/>
                <a:cs typeface="+mn-cs"/>
              </a:rPr>
              <a:t>8 C.F.R. 103.2(b)(3) states:</a:t>
            </a:r>
          </a:p>
          <a:p>
            <a:pPr marL="1005840" lvl="2" indent="-256032" eaLnBrk="1" fontAlgn="auto" hangingPunct="1">
              <a:spcBef>
                <a:spcPct val="20000"/>
              </a:spcBef>
              <a:spcAft>
                <a:spcPts val="0"/>
              </a:spcAft>
              <a:buClr>
                <a:srgbClr val="CC8E60"/>
              </a:buClr>
              <a:buSzPct val="85000"/>
              <a:buFont typeface="Arial"/>
              <a:buChar char="○"/>
              <a:defRPr/>
            </a:pPr>
            <a:r>
              <a:rPr lang="en-US" sz="2400" u="sng" kern="1200" dirty="0" smtClean="0">
                <a:solidFill>
                  <a:schemeClr val="bg1"/>
                </a:solidFill>
                <a:ea typeface="+mn-ea"/>
                <a:cs typeface="+mn-cs"/>
              </a:rPr>
              <a:t>Translations</a:t>
            </a:r>
            <a:r>
              <a:rPr lang="en-US" sz="2400" kern="1200" dirty="0" smtClean="0">
                <a:solidFill>
                  <a:schemeClr val="bg1"/>
                </a:solidFill>
                <a:ea typeface="+mn-ea"/>
                <a:cs typeface="+mn-cs"/>
              </a:rPr>
              <a:t>.</a:t>
            </a:r>
            <a:r>
              <a:rPr lang="en-US" sz="2400" i="1" kern="1200" dirty="0" smtClean="0">
                <a:solidFill>
                  <a:schemeClr val="bg1"/>
                </a:solidFill>
                <a:ea typeface="+mn-ea"/>
                <a:cs typeface="+mn-cs"/>
              </a:rPr>
              <a:t> </a:t>
            </a:r>
            <a:r>
              <a:rPr lang="en-US" sz="2400" kern="1200" dirty="0" smtClean="0">
                <a:solidFill>
                  <a:schemeClr val="bg1"/>
                </a:solidFill>
                <a:ea typeface="+mn-ea"/>
                <a:cs typeface="+mn-cs"/>
              </a:rPr>
              <a:t> Any document containing foreign language submitted to the Service shall be accompanied by a full English language translation which the translator has certified as complete and accurate, and by the translator’s certification that he or she is competent to translate from the foreign language into English.</a:t>
            </a:r>
          </a:p>
          <a:p>
            <a:pPr>
              <a:defRPr/>
            </a:pPr>
            <a:endParaRPr lang="en-US" dirty="0" smtClean="0"/>
          </a:p>
        </p:txBody>
      </p:sp>
      <p:sp>
        <p:nvSpPr>
          <p:cNvPr id="1638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3B2ED31-DD56-40C5-893F-8011635387E7}" type="slidenum">
              <a:rPr lang="en-US" altLang="en-US" sz="1100" smtClean="0">
                <a:solidFill>
                  <a:srgbClr val="FFFFFF"/>
                </a:solidFill>
              </a:rPr>
              <a:pPr/>
              <a:t>40</a:t>
            </a:fld>
            <a:endParaRPr lang="en-US" altLang="en-US" sz="1100" smtClean="0">
              <a:solidFill>
                <a:srgbClr val="FFFFFF"/>
              </a:solidFill>
            </a:endParaRPr>
          </a:p>
        </p:txBody>
      </p:sp>
    </p:spTree>
    <p:extLst>
      <p:ext uri="{BB962C8B-B14F-4D97-AF65-F5344CB8AC3E}">
        <p14:creationId xmlns:p14="http://schemas.microsoft.com/office/powerpoint/2010/main" val="1908931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15913" y="234950"/>
            <a:ext cx="8516937" cy="1225550"/>
          </a:xfrm>
        </p:spPr>
        <p:txBody>
          <a:bodyPr/>
          <a:lstStyle/>
          <a:p>
            <a:r>
              <a:rPr lang="en-US" altLang="en-US" sz="3200" b="1" dirty="0" smtClean="0">
                <a:solidFill>
                  <a:schemeClr val="bg1"/>
                </a:solidFill>
              </a:rPr>
              <a:t>International Marriage Brokers Regulation Act (IMBRA) filing limitations: </a:t>
            </a:r>
            <a:endParaRPr lang="en-US" altLang="en-US" sz="3200" dirty="0"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ts val="0"/>
              </a:spcBef>
              <a:spcAft>
                <a:spcPts val="0"/>
              </a:spcAft>
              <a:buClr>
                <a:srgbClr val="7E97AD"/>
              </a:buClr>
              <a:buSzPct val="80000"/>
              <a:buFont typeface="Wingdings 2"/>
              <a:buChar char=""/>
              <a:defRPr/>
            </a:pPr>
            <a:r>
              <a:rPr lang="en-US" sz="3000" kern="1200" dirty="0" smtClean="0">
                <a:solidFill>
                  <a:schemeClr val="bg1"/>
                </a:solidFill>
              </a:rPr>
              <a:t>A filing limitation waiver must be requested if any of the following apply:</a:t>
            </a:r>
          </a:p>
          <a:p>
            <a:pPr marL="448056" lvl="1" indent="0" eaLnBrk="1" fontAlgn="auto" hangingPunct="1">
              <a:spcBef>
                <a:spcPts val="0"/>
              </a:spcBef>
              <a:spcAft>
                <a:spcPts val="0"/>
              </a:spcAft>
              <a:buClr>
                <a:srgbClr val="7E97AD"/>
              </a:buClr>
              <a:buSzPct val="90000"/>
              <a:buFont typeface="Wingdings" pitchFamily="2" charset="2"/>
              <a:buNone/>
              <a:defRPr/>
            </a:pPr>
            <a:endParaRPr lang="en-US" sz="2600" kern="1200" dirty="0" smtClean="0">
              <a:solidFill>
                <a:schemeClr val="bg1"/>
              </a:solidFill>
              <a:ea typeface="+mn-ea"/>
              <a:cs typeface="+mn-cs"/>
            </a:endParaRPr>
          </a:p>
          <a:p>
            <a:pPr marL="722376" lvl="1" indent="-274320" eaLnBrk="1" fontAlgn="auto" hangingPunct="1">
              <a:spcBef>
                <a:spcPts val="0"/>
              </a:spcBef>
              <a:spcAft>
                <a:spcPts val="0"/>
              </a:spcAft>
              <a:buClr>
                <a:srgbClr val="7E97AD"/>
              </a:buClr>
              <a:buSzPct val="90000"/>
              <a:buFont typeface="Wingdings 2"/>
              <a:buChar char=""/>
              <a:defRPr/>
            </a:pPr>
            <a:r>
              <a:rPr lang="en-US" sz="2600" kern="1200" dirty="0" smtClean="0">
                <a:solidFill>
                  <a:schemeClr val="bg1"/>
                </a:solidFill>
                <a:ea typeface="+mn-ea"/>
                <a:cs typeface="+mn-cs"/>
              </a:rPr>
              <a:t>The petitioner has filed Form I-129F for two or more beneficiaries (at any time); or</a:t>
            </a:r>
          </a:p>
          <a:p>
            <a:pPr marL="448056" lvl="1" indent="0" eaLnBrk="1" fontAlgn="auto" hangingPunct="1">
              <a:spcBef>
                <a:spcPts val="0"/>
              </a:spcBef>
              <a:spcAft>
                <a:spcPts val="0"/>
              </a:spcAft>
              <a:buClr>
                <a:srgbClr val="7E97AD"/>
              </a:buClr>
              <a:buSzPct val="90000"/>
              <a:buFont typeface="Wingdings" pitchFamily="2" charset="2"/>
              <a:buNone/>
              <a:defRPr/>
            </a:pPr>
            <a:endParaRPr lang="en-US" sz="2600" kern="1200" dirty="0" smtClean="0">
              <a:solidFill>
                <a:schemeClr val="bg1"/>
              </a:solidFill>
              <a:ea typeface="+mn-ea"/>
              <a:cs typeface="+mn-cs"/>
            </a:endParaRPr>
          </a:p>
          <a:p>
            <a:pPr marL="722376" lvl="1" indent="-274320" eaLnBrk="1" fontAlgn="auto" hangingPunct="1">
              <a:spcBef>
                <a:spcPts val="0"/>
              </a:spcBef>
              <a:spcAft>
                <a:spcPts val="0"/>
              </a:spcAft>
              <a:buClr>
                <a:srgbClr val="7E97AD"/>
              </a:buClr>
              <a:buSzPct val="90000"/>
              <a:buFont typeface="Wingdings 2"/>
              <a:buChar char=""/>
              <a:defRPr/>
            </a:pPr>
            <a:r>
              <a:rPr lang="en-US" sz="2600" kern="1200" dirty="0" smtClean="0">
                <a:solidFill>
                  <a:schemeClr val="bg1"/>
                </a:solidFill>
                <a:ea typeface="+mn-ea"/>
                <a:cs typeface="+mn-cs"/>
              </a:rPr>
              <a:t>The petitioner had filed a Form I-129F, the petition was approved, and less than 2 years have passed since the </a:t>
            </a:r>
            <a:r>
              <a:rPr lang="en-US" sz="2600" u="sng" kern="1200" dirty="0" smtClean="0">
                <a:solidFill>
                  <a:schemeClr val="bg1"/>
                </a:solidFill>
                <a:ea typeface="+mn-ea"/>
                <a:cs typeface="+mn-cs"/>
              </a:rPr>
              <a:t>filing date</a:t>
            </a:r>
            <a:r>
              <a:rPr lang="en-US" sz="2600" kern="1200" dirty="0" smtClean="0">
                <a:solidFill>
                  <a:schemeClr val="bg1"/>
                </a:solidFill>
                <a:ea typeface="+mn-ea"/>
                <a:cs typeface="+mn-cs"/>
              </a:rPr>
              <a:t> of the previously approved Form I-129F.</a:t>
            </a:r>
          </a:p>
          <a:p>
            <a:pPr>
              <a:defRPr/>
            </a:pPr>
            <a:endParaRPr lang="en-US" dirty="0" smtClean="0">
              <a:solidFill>
                <a:schemeClr val="bg1"/>
              </a:solidFill>
            </a:endParaRPr>
          </a:p>
        </p:txBody>
      </p:sp>
      <p:sp>
        <p:nvSpPr>
          <p:cNvPr id="1741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4748425-2810-4B7E-826E-54E9819FC68B}" type="slidenum">
              <a:rPr lang="en-US" altLang="en-US" sz="1100" smtClean="0">
                <a:solidFill>
                  <a:srgbClr val="FFFFFF"/>
                </a:solidFill>
              </a:rPr>
              <a:pPr/>
              <a:t>41</a:t>
            </a:fld>
            <a:endParaRPr lang="en-US" altLang="en-US" sz="1100" smtClean="0">
              <a:solidFill>
                <a:srgbClr val="FFFFFF"/>
              </a:solidFill>
            </a:endParaRPr>
          </a:p>
        </p:txBody>
      </p:sp>
    </p:spTree>
    <p:extLst>
      <p:ext uri="{BB962C8B-B14F-4D97-AF65-F5344CB8AC3E}">
        <p14:creationId xmlns:p14="http://schemas.microsoft.com/office/powerpoint/2010/main" val="2061364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88" y="185738"/>
            <a:ext cx="7491412" cy="957262"/>
          </a:xfrm>
        </p:spPr>
        <p:txBody>
          <a:bodyPr/>
          <a:lstStyle/>
          <a:p>
            <a:pPr>
              <a:defRPr/>
            </a:pPr>
            <a:r>
              <a:rPr lang="en-US" sz="4600" b="1" kern="1200" dirty="0">
                <a:solidFill>
                  <a:schemeClr val="bg1"/>
                </a:solidFill>
                <a:latin typeface="Franklin Gothic Book"/>
              </a:rPr>
              <a:t>IMBRA Multiple Filer Waivers</a:t>
            </a:r>
            <a:endParaRPr lang="en-US" sz="3200" dirty="0" smtClean="0">
              <a:solidFill>
                <a:schemeClr val="bg1"/>
              </a:solidFill>
            </a:endParaRPr>
          </a:p>
        </p:txBody>
      </p:sp>
      <p:sp>
        <p:nvSpPr>
          <p:cNvPr id="3" name="Content Placeholder 2"/>
          <p:cNvSpPr>
            <a:spLocks noGrp="1"/>
          </p:cNvSpPr>
          <p:nvPr>
            <p:ph idx="1"/>
          </p:nvPr>
        </p:nvSpPr>
        <p:spPr>
          <a:xfrm>
            <a:off x="447675" y="1431925"/>
            <a:ext cx="8229600" cy="4525963"/>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2600" kern="1200" dirty="0">
                <a:solidFill>
                  <a:schemeClr val="bg1"/>
                </a:solidFill>
                <a:cs typeface="Arial" panose="020B0604020202020204" pitchFamily="34" charset="0"/>
              </a:rPr>
              <a:t>General Waiver</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a:solidFill>
                  <a:schemeClr val="bg1"/>
                </a:solidFill>
                <a:cs typeface="Arial" panose="020B0604020202020204" pitchFamily="34" charset="0"/>
              </a:rPr>
              <a:t>Multiple Filer, </a:t>
            </a:r>
            <a:r>
              <a:rPr lang="en-US" sz="2600" kern="2000" dirty="0">
                <a:solidFill>
                  <a:schemeClr val="bg1"/>
                </a:solidFill>
                <a:cs typeface="Arial" panose="020B0604020202020204" pitchFamily="34" charset="0"/>
              </a:rPr>
              <a:t>no criminal convictions for IMBRA-related offenses.</a:t>
            </a:r>
            <a:endParaRPr lang="en-US" sz="2600" kern="1200" dirty="0">
              <a:solidFill>
                <a:schemeClr val="bg1"/>
              </a:solidFill>
              <a:cs typeface="Arial" panose="020B0604020202020204" pitchFamily="34" charset="0"/>
            </a:endParaRPr>
          </a:p>
          <a:p>
            <a:pPr marL="420624" indent="-384048" eaLnBrk="1" fontAlgn="auto" hangingPunct="1">
              <a:spcBef>
                <a:spcPct val="20000"/>
              </a:spcBef>
              <a:spcAft>
                <a:spcPts val="0"/>
              </a:spcAft>
              <a:buClr>
                <a:srgbClr val="7E97AD"/>
              </a:buClr>
              <a:buSzPct val="80000"/>
              <a:buFont typeface="Wingdings 2"/>
              <a:buChar char=""/>
              <a:defRPr/>
            </a:pPr>
            <a:r>
              <a:rPr lang="en-US" sz="2600" kern="1200" dirty="0">
                <a:solidFill>
                  <a:schemeClr val="bg1"/>
                </a:solidFill>
                <a:cs typeface="Arial" panose="020B0604020202020204" pitchFamily="34" charset="0"/>
              </a:rPr>
              <a:t>Extraordinary Circumstances Waiver</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a:solidFill>
                  <a:schemeClr val="bg1"/>
                </a:solidFill>
                <a:cs typeface="Arial" panose="020B0604020202020204" pitchFamily="34" charset="0"/>
              </a:rPr>
              <a:t>Multiple Filer, </a:t>
            </a:r>
            <a:r>
              <a:rPr lang="en-US" sz="2600" kern="2000" dirty="0">
                <a:solidFill>
                  <a:schemeClr val="bg1"/>
                </a:solidFill>
                <a:cs typeface="Arial" panose="020B0604020202020204" pitchFamily="34" charset="0"/>
              </a:rPr>
              <a:t>has criminal convictions for IMBRA-related offenses.</a:t>
            </a:r>
            <a:endParaRPr lang="en-US" sz="2600" kern="1200" dirty="0">
              <a:solidFill>
                <a:schemeClr val="bg1"/>
              </a:solidFill>
              <a:cs typeface="Arial" panose="020B0604020202020204" pitchFamily="34" charset="0"/>
            </a:endParaRPr>
          </a:p>
          <a:p>
            <a:pPr marL="420624" indent="-384048" eaLnBrk="1" fontAlgn="auto" hangingPunct="1">
              <a:spcBef>
                <a:spcPct val="20000"/>
              </a:spcBef>
              <a:spcAft>
                <a:spcPts val="0"/>
              </a:spcAft>
              <a:buClr>
                <a:srgbClr val="7E97AD"/>
              </a:buClr>
              <a:buSzPct val="80000"/>
              <a:buFont typeface="Wingdings 2"/>
              <a:buChar char=""/>
              <a:defRPr/>
            </a:pPr>
            <a:r>
              <a:rPr lang="en-US" sz="2600" kern="1200" dirty="0">
                <a:solidFill>
                  <a:schemeClr val="bg1"/>
                </a:solidFill>
                <a:cs typeface="Arial" panose="020B0604020202020204" pitchFamily="34" charset="0"/>
              </a:rPr>
              <a:t>Mandatory W</a:t>
            </a:r>
            <a:r>
              <a:rPr lang="en-US" sz="2600" kern="1200" dirty="0">
                <a:solidFill>
                  <a:schemeClr val="bg1"/>
                </a:solidFill>
              </a:rPr>
              <a:t>aiver</a:t>
            </a:r>
          </a:p>
          <a:p>
            <a:pPr marL="722376" lvl="1" indent="-274320" eaLnBrk="1" fontAlgn="auto" hangingPunct="1">
              <a:spcBef>
                <a:spcPct val="20000"/>
              </a:spcBef>
              <a:spcAft>
                <a:spcPts val="0"/>
              </a:spcAft>
              <a:buClr>
                <a:srgbClr val="7E97AD"/>
              </a:buClr>
              <a:buSzPct val="90000"/>
              <a:buFont typeface="Wingdings 2"/>
              <a:buChar char=""/>
              <a:defRPr/>
            </a:pPr>
            <a:r>
              <a:rPr lang="en-US" sz="2600" kern="1200" dirty="0">
                <a:solidFill>
                  <a:schemeClr val="bg1"/>
                </a:solidFill>
              </a:rPr>
              <a:t>Multiple Filer, </a:t>
            </a:r>
            <a:r>
              <a:rPr lang="en-US" sz="2600" kern="2000" dirty="0">
                <a:solidFill>
                  <a:schemeClr val="bg1"/>
                </a:solidFill>
                <a:cs typeface="Times New Roman" panose="02020603050405020304" pitchFamily="18" charset="0"/>
              </a:rPr>
              <a:t>has criminal convictions for IMBRA-related offenses, but was subject to abuse or committed crimes in self-defense.</a:t>
            </a:r>
            <a:endParaRPr lang="en-US" dirty="0">
              <a:solidFill>
                <a:schemeClr val="bg1"/>
              </a:solidFill>
            </a:endParaRPr>
          </a:p>
        </p:txBody>
      </p:sp>
      <p:sp>
        <p:nvSpPr>
          <p:cNvPr id="1843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B9B7752-A3F9-4255-9ED4-93FC6A6FBCB8}" type="slidenum">
              <a:rPr lang="en-US" altLang="en-US" sz="1100" smtClean="0">
                <a:solidFill>
                  <a:srgbClr val="FFFFFF"/>
                </a:solidFill>
              </a:rPr>
              <a:pPr/>
              <a:t>42</a:t>
            </a:fld>
            <a:endParaRPr lang="en-US" altLang="en-US" sz="1100" smtClean="0">
              <a:solidFill>
                <a:srgbClr val="FFFFFF"/>
              </a:solidFill>
            </a:endParaRPr>
          </a:p>
        </p:txBody>
      </p:sp>
    </p:spTree>
    <p:extLst>
      <p:ext uri="{BB962C8B-B14F-4D97-AF65-F5344CB8AC3E}">
        <p14:creationId xmlns:p14="http://schemas.microsoft.com/office/powerpoint/2010/main" val="930846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7469188" cy="1050925"/>
          </a:xfrm>
        </p:spPr>
        <p:txBody>
          <a:bodyPr/>
          <a:lstStyle/>
          <a:p>
            <a:r>
              <a:rPr lang="en-US" altLang="en-US" b="1" dirty="0" smtClean="0">
                <a:solidFill>
                  <a:schemeClr val="bg1"/>
                </a:solidFill>
              </a:rPr>
              <a:t>If Approved, then what?</a:t>
            </a:r>
            <a:endParaRPr lang="en-US" altLang="en-US" dirty="0" smtClean="0">
              <a:solidFill>
                <a:schemeClr val="bg1"/>
              </a:solidFill>
            </a:endParaRPr>
          </a:p>
        </p:txBody>
      </p:sp>
      <p:sp>
        <p:nvSpPr>
          <p:cNvPr id="3" name="Content Placeholder 2"/>
          <p:cNvSpPr>
            <a:spLocks noGrp="1"/>
          </p:cNvSpPr>
          <p:nvPr>
            <p:ph idx="1"/>
          </p:nvPr>
        </p:nvSpPr>
        <p:spPr>
          <a:xfrm>
            <a:off x="395288" y="1287463"/>
            <a:ext cx="8229600" cy="4624387"/>
          </a:xfrm>
        </p:spPr>
        <p:txBody>
          <a:bodyPr/>
          <a:lstStyle/>
          <a:p>
            <a:pPr marL="342900" indent="-342900" eaLnBrk="1" fontAlgn="auto" hangingPunct="1">
              <a:spcBef>
                <a:spcPct val="20000"/>
              </a:spcBef>
              <a:spcAft>
                <a:spcPts val="0"/>
              </a:spcAft>
              <a:buClr>
                <a:srgbClr val="7E97AD"/>
              </a:buClr>
              <a:buSzPct val="80000"/>
              <a:buFont typeface="Wingdings 2"/>
              <a:buChar char=""/>
              <a:tabLst>
                <a:tab pos="342900" algn="l"/>
              </a:tabLst>
              <a:defRPr/>
            </a:pPr>
            <a:r>
              <a:rPr lang="en-US" altLang="en-US" sz="2600" kern="1200" dirty="0" smtClean="0">
                <a:solidFill>
                  <a:schemeClr val="bg1"/>
                </a:solidFill>
                <a:cs typeface="Arial" panose="020B0604020202020204" pitchFamily="34" charset="0"/>
              </a:rPr>
              <a:t>An approved I-129F is valid for four months.  The beneficiary must apply for a K-1 nonimmigrant visa with DOS during this time period.</a:t>
            </a:r>
          </a:p>
          <a:p>
            <a:pPr marL="0" indent="0" eaLnBrk="1" fontAlgn="auto" hangingPunct="1">
              <a:spcBef>
                <a:spcPct val="20000"/>
              </a:spcBef>
              <a:spcAft>
                <a:spcPts val="0"/>
              </a:spcAft>
              <a:buClr>
                <a:srgbClr val="7E97AD"/>
              </a:buClr>
              <a:buSzPct val="80000"/>
              <a:buFont typeface="Wingdings" pitchFamily="2" charset="2"/>
              <a:buNone/>
              <a:tabLst>
                <a:tab pos="342900" algn="l"/>
              </a:tabLst>
              <a:defRPr/>
            </a:pPr>
            <a:endParaRPr lang="en-US" altLang="en-US" sz="2600" kern="1200" dirty="0" smtClean="0">
              <a:solidFill>
                <a:schemeClr val="bg1"/>
              </a:solidFill>
              <a:cs typeface="Arial" panose="020B0604020202020204" pitchFamily="34" charset="0"/>
            </a:endParaRPr>
          </a:p>
          <a:p>
            <a:pPr marL="342900" indent="-342900" eaLnBrk="1" fontAlgn="auto" hangingPunct="1">
              <a:spcBef>
                <a:spcPct val="20000"/>
              </a:spcBef>
              <a:spcAft>
                <a:spcPts val="0"/>
              </a:spcAft>
              <a:buClr>
                <a:srgbClr val="7E97AD"/>
              </a:buClr>
              <a:buSzPct val="80000"/>
              <a:buFont typeface="Wingdings 2"/>
              <a:buChar char=""/>
              <a:tabLst>
                <a:tab pos="342900" algn="l"/>
              </a:tabLst>
              <a:defRPr/>
            </a:pPr>
            <a:r>
              <a:rPr lang="en-US" altLang="en-US" sz="2600" kern="1200" dirty="0" smtClean="0">
                <a:solidFill>
                  <a:schemeClr val="bg1"/>
                </a:solidFill>
                <a:cs typeface="Arial" panose="020B0604020202020204" pitchFamily="34" charset="0"/>
              </a:rPr>
              <a:t>Fiancé(e) is admitted to the U.S. on a </a:t>
            </a:r>
          </a:p>
          <a:p>
            <a:pPr marL="0" indent="0" eaLnBrk="1" fontAlgn="auto" hangingPunct="1">
              <a:spcBef>
                <a:spcPct val="20000"/>
              </a:spcBef>
              <a:spcAft>
                <a:spcPts val="0"/>
              </a:spcAft>
              <a:buClr>
                <a:srgbClr val="7E97AD"/>
              </a:buClr>
              <a:buSzPct val="80000"/>
              <a:buFont typeface="Wingdings" pitchFamily="2" charset="2"/>
              <a:buNone/>
              <a:tabLst>
                <a:tab pos="342900" algn="l"/>
              </a:tabLst>
              <a:defRPr/>
            </a:pPr>
            <a:r>
              <a:rPr lang="en-US" altLang="en-US" sz="2600" kern="1200" dirty="0" smtClean="0">
                <a:solidFill>
                  <a:schemeClr val="bg1"/>
                </a:solidFill>
                <a:cs typeface="Arial" panose="020B0604020202020204" pitchFamily="34" charset="0"/>
              </a:rPr>
              <a:t>	K-1 nonimmigrant visa. He/she must marry the 	USC 	petitioner within 90 days.</a:t>
            </a:r>
          </a:p>
          <a:p>
            <a:pPr marL="0" indent="0" eaLnBrk="1" fontAlgn="auto" hangingPunct="1">
              <a:spcBef>
                <a:spcPct val="20000"/>
              </a:spcBef>
              <a:spcAft>
                <a:spcPts val="0"/>
              </a:spcAft>
              <a:buClr>
                <a:srgbClr val="7E97AD"/>
              </a:buClr>
              <a:buSzPct val="80000"/>
              <a:buFont typeface="Wingdings" pitchFamily="2" charset="2"/>
              <a:buNone/>
              <a:tabLst>
                <a:tab pos="342900" algn="l"/>
              </a:tabLst>
              <a:defRPr/>
            </a:pPr>
            <a:endParaRPr lang="en-US" altLang="en-US" sz="2600" kern="1200" dirty="0" smtClean="0">
              <a:solidFill>
                <a:schemeClr val="bg1"/>
              </a:solidFill>
              <a:cs typeface="Arial" panose="020B0604020202020204" pitchFamily="34" charset="0"/>
            </a:endParaRPr>
          </a:p>
          <a:p>
            <a:pPr marL="342900" indent="-342900" eaLnBrk="1" fontAlgn="auto" hangingPunct="1">
              <a:spcBef>
                <a:spcPct val="20000"/>
              </a:spcBef>
              <a:spcAft>
                <a:spcPts val="0"/>
              </a:spcAft>
              <a:buClr>
                <a:srgbClr val="7E97AD"/>
              </a:buClr>
              <a:buSzPct val="80000"/>
              <a:buFont typeface="Wingdings 2"/>
              <a:buChar char=""/>
              <a:tabLst>
                <a:tab pos="342900" algn="l"/>
              </a:tabLst>
              <a:defRPr/>
            </a:pPr>
            <a:r>
              <a:rPr lang="en-US" altLang="en-US" sz="2600" kern="1200" dirty="0" smtClean="0">
                <a:solidFill>
                  <a:schemeClr val="bg1"/>
                </a:solidFill>
                <a:cs typeface="Arial" panose="020B0604020202020204" pitchFamily="34" charset="0"/>
              </a:rPr>
              <a:t>Once married, the alien spouse may  apply for adjustment of status using Form I-485.</a:t>
            </a:r>
          </a:p>
          <a:p>
            <a:pPr>
              <a:defRPr/>
            </a:pPr>
            <a:endParaRPr lang="en-US" dirty="0" smtClean="0">
              <a:solidFill>
                <a:schemeClr val="bg1"/>
              </a:solidFill>
            </a:endParaRPr>
          </a:p>
        </p:txBody>
      </p:sp>
      <p:sp>
        <p:nvSpPr>
          <p:cNvPr id="1946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483C069-A1ED-454B-843C-187C37BECA20}" type="slidenum">
              <a:rPr lang="en-US" altLang="en-US" sz="1100" smtClean="0">
                <a:solidFill>
                  <a:srgbClr val="FFFFFF"/>
                </a:solidFill>
              </a:rPr>
              <a:pPr/>
              <a:t>43</a:t>
            </a:fld>
            <a:endParaRPr lang="en-US" altLang="en-US" sz="1100" smtClean="0">
              <a:solidFill>
                <a:srgbClr val="FFFFFF"/>
              </a:solidFill>
            </a:endParaRPr>
          </a:p>
        </p:txBody>
      </p:sp>
    </p:spTree>
    <p:extLst>
      <p:ext uri="{BB962C8B-B14F-4D97-AF65-F5344CB8AC3E}">
        <p14:creationId xmlns:p14="http://schemas.microsoft.com/office/powerpoint/2010/main" val="3299887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b="1" dirty="0" smtClean="0">
                <a:solidFill>
                  <a:schemeClr val="bg1"/>
                </a:solidFill>
              </a:rPr>
              <a:t>I-129F Returned from DOS</a:t>
            </a:r>
            <a:endParaRPr lang="en-US" altLang="en-US" dirty="0" smtClean="0">
              <a:solidFill>
                <a:schemeClr val="bg1"/>
              </a:solidFill>
            </a:endParaRPr>
          </a:p>
        </p:txBody>
      </p:sp>
      <p:sp>
        <p:nvSpPr>
          <p:cNvPr id="3" name="Content Placeholder 2"/>
          <p:cNvSpPr>
            <a:spLocks noGrp="1"/>
          </p:cNvSpPr>
          <p:nvPr>
            <p:ph idx="1"/>
          </p:nvPr>
        </p:nvSpPr>
        <p:spPr>
          <a:xfrm>
            <a:off x="385763" y="1174750"/>
            <a:ext cx="8229600" cy="4649788"/>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3000" kern="1200" dirty="0">
                <a:solidFill>
                  <a:schemeClr val="bg1"/>
                </a:solidFill>
              </a:rPr>
              <a:t>The I-129F may be returned to USCIS from DOS as the result of :</a:t>
            </a:r>
          </a:p>
          <a:p>
            <a:pPr marL="420624" indent="-384048" eaLnBrk="1" fontAlgn="auto" hangingPunct="1">
              <a:spcBef>
                <a:spcPct val="20000"/>
              </a:spcBef>
              <a:spcAft>
                <a:spcPts val="0"/>
              </a:spcAft>
              <a:buClr>
                <a:srgbClr val="7E97AD"/>
              </a:buClr>
              <a:buSzPct val="80000"/>
              <a:buFont typeface="Wingdings 2"/>
              <a:buChar char=""/>
              <a:defRPr/>
            </a:pPr>
            <a:endParaRPr lang="en-US" sz="1050" kern="1200" dirty="0">
              <a:solidFill>
                <a:schemeClr val="bg1"/>
              </a:solidFill>
            </a:endParaRPr>
          </a:p>
          <a:p>
            <a:pPr marL="722376" lvl="1" indent="-274320" eaLnBrk="1" fontAlgn="auto" hangingPunct="1">
              <a:spcBef>
                <a:spcPct val="20000"/>
              </a:spcBef>
              <a:spcAft>
                <a:spcPts val="0"/>
              </a:spcAft>
              <a:buClr>
                <a:srgbClr val="7E97AD"/>
              </a:buClr>
              <a:buSzPct val="90000"/>
              <a:buFont typeface="Arial" panose="020B0604020202020204" pitchFamily="34" charset="0"/>
              <a:buChar char="•"/>
              <a:defRPr/>
            </a:pPr>
            <a:r>
              <a:rPr lang="en-US" sz="2600" kern="1200" dirty="0">
                <a:solidFill>
                  <a:schemeClr val="bg1"/>
                </a:solidFill>
                <a:ea typeface="+mn-ea"/>
                <a:cs typeface="+mn-cs"/>
              </a:rPr>
              <a:t>USCIS error at the time of adjudication; </a:t>
            </a:r>
          </a:p>
          <a:p>
            <a:pPr marL="448056" lvl="1" indent="0" eaLnBrk="1" fontAlgn="auto" hangingPunct="1">
              <a:spcBef>
                <a:spcPct val="20000"/>
              </a:spcBef>
              <a:spcAft>
                <a:spcPts val="0"/>
              </a:spcAft>
              <a:buClr>
                <a:srgbClr val="7E97AD"/>
              </a:buClr>
              <a:buSzPct val="90000"/>
              <a:buFont typeface="Wingdings" pitchFamily="2" charset="2"/>
              <a:buNone/>
              <a:defRPr/>
            </a:pPr>
            <a:endParaRPr lang="en-US" sz="2600" kern="1200" dirty="0">
              <a:solidFill>
                <a:schemeClr val="bg1"/>
              </a:solidFill>
              <a:ea typeface="+mn-ea"/>
              <a:cs typeface="+mn-cs"/>
            </a:endParaRPr>
          </a:p>
          <a:p>
            <a:pPr marL="722376" lvl="1" indent="-274320" eaLnBrk="1" fontAlgn="auto" hangingPunct="1">
              <a:spcBef>
                <a:spcPct val="20000"/>
              </a:spcBef>
              <a:spcAft>
                <a:spcPts val="0"/>
              </a:spcAft>
              <a:buClr>
                <a:srgbClr val="7E97AD"/>
              </a:buClr>
              <a:buSzPct val="90000"/>
              <a:buFont typeface="Arial" panose="020B0604020202020204" pitchFamily="34" charset="0"/>
              <a:buChar char="•"/>
              <a:defRPr/>
            </a:pPr>
            <a:r>
              <a:rPr lang="en-US" sz="2600" kern="1200" dirty="0">
                <a:solidFill>
                  <a:schemeClr val="bg1"/>
                </a:solidFill>
                <a:ea typeface="+mn-ea"/>
                <a:cs typeface="+mn-cs"/>
              </a:rPr>
              <a:t>Information discovered affecting the beneficiary’s eligibility for the classification;</a:t>
            </a:r>
          </a:p>
          <a:p>
            <a:pPr marL="448056" lvl="1" indent="0" eaLnBrk="1" fontAlgn="auto" hangingPunct="1">
              <a:spcBef>
                <a:spcPct val="20000"/>
              </a:spcBef>
              <a:spcAft>
                <a:spcPts val="0"/>
              </a:spcAft>
              <a:buClr>
                <a:srgbClr val="7E97AD"/>
              </a:buClr>
              <a:buSzPct val="90000"/>
              <a:buFont typeface="Wingdings" pitchFamily="2" charset="2"/>
              <a:buNone/>
              <a:defRPr/>
            </a:pPr>
            <a:endParaRPr lang="en-US" sz="2600" kern="1200" dirty="0">
              <a:solidFill>
                <a:schemeClr val="bg1"/>
              </a:solidFill>
              <a:ea typeface="+mn-ea"/>
              <a:cs typeface="+mn-cs"/>
            </a:endParaRPr>
          </a:p>
          <a:p>
            <a:pPr marL="722376" lvl="1" indent="-274320" eaLnBrk="1" fontAlgn="auto" hangingPunct="1">
              <a:spcBef>
                <a:spcPct val="20000"/>
              </a:spcBef>
              <a:spcAft>
                <a:spcPts val="0"/>
              </a:spcAft>
              <a:buClr>
                <a:srgbClr val="7E97AD"/>
              </a:buClr>
              <a:buSzPct val="90000"/>
              <a:buFont typeface="Arial" panose="020B0604020202020204" pitchFamily="34" charset="0"/>
              <a:buChar char="•"/>
              <a:defRPr/>
            </a:pPr>
            <a:r>
              <a:rPr lang="en-US" sz="2600" kern="1200" dirty="0">
                <a:solidFill>
                  <a:schemeClr val="bg1"/>
                </a:solidFill>
                <a:ea typeface="+mn-ea"/>
                <a:cs typeface="+mn-cs"/>
              </a:rPr>
              <a:t>Information is discovered that the petitioner failed to disclose information pertaining IMBRA related crimes.</a:t>
            </a:r>
          </a:p>
          <a:p>
            <a:pPr>
              <a:defRPr/>
            </a:pPr>
            <a:endParaRPr lang="en-US" sz="2600" dirty="0" smtClean="0"/>
          </a:p>
        </p:txBody>
      </p:sp>
      <p:sp>
        <p:nvSpPr>
          <p:cNvPr id="2048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082470B-95D8-400C-A5DA-E497DEA84E16}" type="slidenum">
              <a:rPr lang="en-US" altLang="en-US" sz="1100" smtClean="0">
                <a:solidFill>
                  <a:srgbClr val="FFFFFF"/>
                </a:solidFill>
              </a:rPr>
              <a:pPr/>
              <a:t>44</a:t>
            </a:fld>
            <a:endParaRPr lang="en-US" altLang="en-US" sz="1100" smtClean="0">
              <a:solidFill>
                <a:srgbClr val="FFFFFF"/>
              </a:solidFill>
            </a:endParaRPr>
          </a:p>
        </p:txBody>
      </p:sp>
    </p:spTree>
    <p:extLst>
      <p:ext uri="{BB962C8B-B14F-4D97-AF65-F5344CB8AC3E}">
        <p14:creationId xmlns:p14="http://schemas.microsoft.com/office/powerpoint/2010/main" val="32853503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600" b="1" kern="1200" dirty="0">
                <a:solidFill>
                  <a:schemeClr val="bg1"/>
                </a:solidFill>
                <a:latin typeface="Franklin Gothic Book"/>
              </a:rPr>
              <a:t>I-129F Consular Returns</a:t>
            </a:r>
            <a:endParaRPr lang="en-US" dirty="0" smtClean="0">
              <a:solidFill>
                <a:schemeClr val="bg1"/>
              </a:solidFill>
            </a:endParaRPr>
          </a:p>
        </p:txBody>
      </p:sp>
      <p:sp>
        <p:nvSpPr>
          <p:cNvPr id="3" name="Content Placeholder 2"/>
          <p:cNvSpPr>
            <a:spLocks noGrp="1"/>
          </p:cNvSpPr>
          <p:nvPr>
            <p:ph idx="1"/>
          </p:nvPr>
        </p:nvSpPr>
        <p:spPr>
          <a:xfrm>
            <a:off x="368300" y="1165225"/>
            <a:ext cx="8229600" cy="4773613"/>
          </a:xfrm>
        </p:spPr>
        <p:txBody>
          <a:bodyPr/>
          <a:lstStyle/>
          <a:p>
            <a:pPr marL="420624" indent="-384048" eaLnBrk="1" fontAlgn="auto" hangingPunct="1">
              <a:lnSpc>
                <a:spcPct val="200000"/>
              </a:lnSpc>
              <a:spcBef>
                <a:spcPct val="20000"/>
              </a:spcBef>
              <a:spcAft>
                <a:spcPts val="0"/>
              </a:spcAft>
              <a:buClr>
                <a:srgbClr val="7E97AD"/>
              </a:buClr>
              <a:buSzPct val="80000"/>
              <a:buFont typeface="Wingdings 2"/>
              <a:buChar char=""/>
              <a:defRPr/>
            </a:pPr>
            <a:r>
              <a:rPr lang="en-US" altLang="en-US" sz="2400" kern="1200" dirty="0" smtClean="0">
                <a:solidFill>
                  <a:schemeClr val="bg1"/>
                </a:solidFill>
              </a:rPr>
              <a:t>There is no provision to revoke an approved I-129F. </a:t>
            </a:r>
          </a:p>
          <a:p>
            <a:pPr marL="420624" indent="-384048" eaLnBrk="1" fontAlgn="auto" hangingPunct="1">
              <a:spcBef>
                <a:spcPct val="20000"/>
              </a:spcBef>
              <a:spcAft>
                <a:spcPts val="0"/>
              </a:spcAft>
              <a:buClr>
                <a:srgbClr val="7E97AD"/>
              </a:buClr>
              <a:buSzPct val="80000"/>
              <a:buFont typeface="Wingdings 2"/>
              <a:buChar char=""/>
              <a:defRPr/>
            </a:pPr>
            <a:r>
              <a:rPr lang="en-US" sz="2400" kern="1200" dirty="0" smtClean="0">
                <a:solidFill>
                  <a:schemeClr val="bg1"/>
                </a:solidFill>
              </a:rPr>
              <a:t>The physical petition is returned from DOS.</a:t>
            </a:r>
          </a:p>
          <a:p>
            <a:pPr marL="420624" indent="-384048" eaLnBrk="1" fontAlgn="auto" hangingPunct="1">
              <a:spcBef>
                <a:spcPct val="20000"/>
              </a:spcBef>
              <a:spcAft>
                <a:spcPts val="0"/>
              </a:spcAft>
              <a:buClr>
                <a:srgbClr val="7E97AD"/>
              </a:buClr>
              <a:buSzPct val="80000"/>
              <a:buFont typeface="Wingdings 2"/>
              <a:buChar char=""/>
              <a:defRPr/>
            </a:pPr>
            <a:r>
              <a:rPr lang="en-US" sz="2400" kern="1200" dirty="0" smtClean="0">
                <a:solidFill>
                  <a:schemeClr val="bg1"/>
                </a:solidFill>
              </a:rPr>
              <a:t>Generally, in cases where the beneficiary is interviewed by DOS and the K1 nonimmigrant visa was not issued, the four-month validity period typically will have expired. </a:t>
            </a:r>
          </a:p>
          <a:p>
            <a:pPr marL="420624" indent="-384048" eaLnBrk="1" fontAlgn="auto" hangingPunct="1">
              <a:spcBef>
                <a:spcPct val="20000"/>
              </a:spcBef>
              <a:spcAft>
                <a:spcPts val="0"/>
              </a:spcAft>
              <a:buClr>
                <a:srgbClr val="7E97AD"/>
              </a:buClr>
              <a:buSzPct val="80000"/>
              <a:buFont typeface="Wingdings 2"/>
              <a:buChar char=""/>
              <a:defRPr/>
            </a:pPr>
            <a:r>
              <a:rPr lang="en-US" sz="2400" kern="1200" dirty="0" smtClean="0">
                <a:solidFill>
                  <a:schemeClr val="bg1"/>
                </a:solidFill>
              </a:rPr>
              <a:t>Form I-129F returned by DOS to USCIS as expired will be allowed to remain expired (8 C.F.R. 214.2(k)(5)). USCIS will not re-open expired K-1 nonimmigrant visa petitions unless there is a clear error regarding statutory eligibility in the record at the time of the original adjudication of the petition</a:t>
            </a:r>
            <a:r>
              <a:rPr lang="en-US" sz="2400" b="1" kern="1200" dirty="0" smtClean="0">
                <a:solidFill>
                  <a:schemeClr val="bg1"/>
                </a:solidFill>
              </a:rPr>
              <a:t>. </a:t>
            </a:r>
            <a:endParaRPr lang="en-US" sz="2400" kern="1200" dirty="0" smtClean="0">
              <a:solidFill>
                <a:schemeClr val="bg1"/>
              </a:solidFill>
            </a:endParaRPr>
          </a:p>
          <a:p>
            <a:pPr>
              <a:defRPr/>
            </a:pPr>
            <a:endParaRPr lang="en-US" dirty="0" smtClean="0"/>
          </a:p>
        </p:txBody>
      </p:sp>
      <p:sp>
        <p:nvSpPr>
          <p:cNvPr id="2150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C7B71E3-A9CE-47C5-A438-34AD67F95535}" type="slidenum">
              <a:rPr lang="en-US" altLang="en-US" sz="1100" smtClean="0">
                <a:solidFill>
                  <a:srgbClr val="FFFFFF"/>
                </a:solidFill>
              </a:rPr>
              <a:pPr/>
              <a:t>45</a:t>
            </a:fld>
            <a:endParaRPr lang="en-US" altLang="en-US" sz="1100" smtClean="0">
              <a:solidFill>
                <a:srgbClr val="FFFFFF"/>
              </a:solidFill>
            </a:endParaRPr>
          </a:p>
        </p:txBody>
      </p:sp>
    </p:spTree>
    <p:extLst>
      <p:ext uri="{BB962C8B-B14F-4D97-AF65-F5344CB8AC3E}">
        <p14:creationId xmlns:p14="http://schemas.microsoft.com/office/powerpoint/2010/main" val="28335030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363538"/>
            <a:ext cx="7469187" cy="1065212"/>
          </a:xfrm>
        </p:spPr>
        <p:txBody>
          <a:bodyPr/>
          <a:lstStyle/>
          <a:p>
            <a:pPr>
              <a:defRPr/>
            </a:pPr>
            <a:r>
              <a:rPr lang="en-US" altLang="en-US" sz="3600" b="1" kern="1200" dirty="0">
                <a:solidFill>
                  <a:schemeClr val="bg1"/>
                </a:solidFill>
                <a:latin typeface="Calibri" panose="020F0502020204030204" pitchFamily="34" charset="0"/>
              </a:rPr>
              <a:t>I-129F Consular Returns – Continued</a:t>
            </a:r>
            <a:r>
              <a:rPr lang="en-US" altLang="en-US" sz="3600" b="1" kern="1200" dirty="0">
                <a:solidFill>
                  <a:schemeClr val="bg1"/>
                </a:solidFill>
                <a:latin typeface="Franklin Gothic Book"/>
              </a:rPr>
              <a:t>:</a:t>
            </a:r>
            <a:br>
              <a:rPr lang="en-US" altLang="en-US" sz="3600" b="1" kern="1200" dirty="0">
                <a:solidFill>
                  <a:schemeClr val="bg1"/>
                </a:solidFill>
                <a:latin typeface="Franklin Gothic Book"/>
              </a:rPr>
            </a:br>
            <a:endParaRPr lang="en-US" sz="3600" dirty="0" smtClean="0">
              <a:solidFill>
                <a:schemeClr val="bg1"/>
              </a:solidFill>
            </a:endParaRPr>
          </a:p>
        </p:txBody>
      </p:sp>
      <p:sp>
        <p:nvSpPr>
          <p:cNvPr id="3" name="Content Placeholder 2"/>
          <p:cNvSpPr>
            <a:spLocks noGrp="1"/>
          </p:cNvSpPr>
          <p:nvPr>
            <p:ph idx="1"/>
          </p:nvPr>
        </p:nvSpPr>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altLang="en-US" sz="2600" kern="1200" dirty="0" smtClean="0">
                <a:solidFill>
                  <a:schemeClr val="bg1"/>
                </a:solidFill>
              </a:rPr>
              <a:t>A petition returned as a result of derogatory information will have typically expired by the time it is returned to USCIS.</a:t>
            </a:r>
          </a:p>
          <a:p>
            <a:pPr marL="420624" indent="-384048" eaLnBrk="1" fontAlgn="auto" hangingPunct="1">
              <a:spcBef>
                <a:spcPct val="20000"/>
              </a:spcBef>
              <a:spcAft>
                <a:spcPts val="0"/>
              </a:spcAft>
              <a:buClr>
                <a:srgbClr val="7E97AD"/>
              </a:buClr>
              <a:buSzPct val="80000"/>
              <a:buFont typeface="Wingdings 2"/>
              <a:buChar char=""/>
              <a:defRPr/>
            </a:pPr>
            <a:endParaRPr lang="en-US" altLang="en-US" sz="2600" kern="1200" dirty="0" smtClean="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altLang="en-US" sz="2600" kern="1200" dirty="0" smtClean="0">
                <a:solidFill>
                  <a:schemeClr val="bg1"/>
                </a:solidFill>
              </a:rPr>
              <a:t>The validity period in these cases is not extended and the petition is terminated. </a:t>
            </a:r>
          </a:p>
          <a:p>
            <a:pPr marL="36576" indent="0" eaLnBrk="1" fontAlgn="auto" hangingPunct="1">
              <a:spcBef>
                <a:spcPct val="20000"/>
              </a:spcBef>
              <a:spcAft>
                <a:spcPts val="0"/>
              </a:spcAft>
              <a:buClr>
                <a:srgbClr val="7E97AD"/>
              </a:buClr>
              <a:buSzPct val="80000"/>
              <a:buFont typeface="Wingdings" pitchFamily="2" charset="2"/>
              <a:buNone/>
              <a:defRPr/>
            </a:pPr>
            <a:endParaRPr lang="en-US" altLang="en-US" sz="2600" kern="1200" dirty="0" smtClean="0">
              <a:solidFill>
                <a:schemeClr val="bg1"/>
              </a:solidFill>
            </a:endParaRPr>
          </a:p>
          <a:p>
            <a:pPr marL="420624" indent="-384048" eaLnBrk="1" fontAlgn="auto" hangingPunct="1">
              <a:spcBef>
                <a:spcPct val="20000"/>
              </a:spcBef>
              <a:spcAft>
                <a:spcPts val="0"/>
              </a:spcAft>
              <a:buClr>
                <a:srgbClr val="7E97AD"/>
              </a:buClr>
              <a:buSzPct val="80000"/>
              <a:buFont typeface="Wingdings 2"/>
              <a:buChar char=""/>
              <a:defRPr/>
            </a:pPr>
            <a:r>
              <a:rPr lang="en-US" altLang="en-US" sz="2600" kern="1200" dirty="0" smtClean="0">
                <a:solidFill>
                  <a:schemeClr val="bg1"/>
                </a:solidFill>
              </a:rPr>
              <a:t>There is no appeal of the termination notice, but the petitioner may file a new Form I-129F.</a:t>
            </a:r>
          </a:p>
          <a:p>
            <a:pPr>
              <a:defRPr/>
            </a:pPr>
            <a:endParaRPr lang="en-US" dirty="0" smtClean="0"/>
          </a:p>
        </p:txBody>
      </p:sp>
      <p:sp>
        <p:nvSpPr>
          <p:cNvPr id="2253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8EC6F80-34E6-4BFD-B4F0-47E4946362BE}" type="slidenum">
              <a:rPr lang="en-US" altLang="en-US" sz="1100" smtClean="0">
                <a:solidFill>
                  <a:srgbClr val="FFFFFF"/>
                </a:solidFill>
              </a:rPr>
              <a:pPr/>
              <a:t>46</a:t>
            </a:fld>
            <a:endParaRPr lang="en-US" altLang="en-US" sz="1100" smtClean="0">
              <a:solidFill>
                <a:srgbClr val="FFFFFF"/>
              </a:solidFill>
            </a:endParaRPr>
          </a:p>
        </p:txBody>
      </p:sp>
    </p:spTree>
    <p:extLst>
      <p:ext uri="{BB962C8B-B14F-4D97-AF65-F5344CB8AC3E}">
        <p14:creationId xmlns:p14="http://schemas.microsoft.com/office/powerpoint/2010/main" val="1586617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dirty="0">
                <a:solidFill>
                  <a:schemeClr val="bg1"/>
                </a:solidFill>
              </a:rPr>
              <a:t>Petitioner Death or Withdrawal </a:t>
            </a:r>
            <a:endParaRPr lang="en-US" altLang="en-US" dirty="0" smtClean="0">
              <a:solidFill>
                <a:schemeClr val="bg1"/>
              </a:solidFill>
            </a:endParaRPr>
          </a:p>
        </p:txBody>
      </p:sp>
      <p:sp>
        <p:nvSpPr>
          <p:cNvPr id="3" name="Content Placeholder 2"/>
          <p:cNvSpPr>
            <a:spLocks noGrp="1"/>
          </p:cNvSpPr>
          <p:nvPr>
            <p:ph idx="1"/>
          </p:nvPr>
        </p:nvSpPr>
        <p:spPr>
          <a:xfrm>
            <a:off x="474663" y="1138238"/>
            <a:ext cx="8229600" cy="4694237"/>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altLang="en-US" sz="2800" kern="1200" dirty="0" smtClean="0">
                <a:solidFill>
                  <a:schemeClr val="bg1"/>
                </a:solidFill>
              </a:rPr>
              <a:t>In cases where the petitioner dies or requests withdrawal of the Form I-129F before the beneficiary arrives in the United States, the petition is automatically terminated. </a:t>
            </a:r>
          </a:p>
          <a:p>
            <a:pPr marL="420624" indent="-384048" eaLnBrk="1" fontAlgn="auto" hangingPunct="1">
              <a:spcBef>
                <a:spcPct val="20000"/>
              </a:spcBef>
              <a:spcAft>
                <a:spcPts val="0"/>
              </a:spcAft>
              <a:buClr>
                <a:srgbClr val="7E97AD"/>
              </a:buClr>
              <a:buSzPct val="80000"/>
              <a:buFont typeface="Wingdings 2"/>
              <a:buChar char=""/>
              <a:defRPr/>
            </a:pPr>
            <a:r>
              <a:rPr lang="en-US" altLang="en-US" sz="2800" kern="1200" dirty="0" smtClean="0">
                <a:solidFill>
                  <a:schemeClr val="bg1"/>
                </a:solidFill>
              </a:rPr>
              <a:t>Humanitarian benefits in cases where the petitioner dies are not available for an I-129F petition. </a:t>
            </a:r>
          </a:p>
          <a:p>
            <a:pPr marL="420624" indent="-384048" eaLnBrk="1" fontAlgn="auto" hangingPunct="1">
              <a:spcBef>
                <a:spcPct val="20000"/>
              </a:spcBef>
              <a:spcAft>
                <a:spcPts val="0"/>
              </a:spcAft>
              <a:buClr>
                <a:srgbClr val="7E97AD"/>
              </a:buClr>
              <a:buSzPct val="80000"/>
              <a:buFont typeface="Wingdings 2"/>
              <a:buChar char=""/>
              <a:defRPr/>
            </a:pPr>
            <a:r>
              <a:rPr lang="en-US" altLang="en-US" sz="2800" kern="1200" dirty="0" smtClean="0">
                <a:solidFill>
                  <a:schemeClr val="bg1"/>
                </a:solidFill>
              </a:rPr>
              <a:t>If the petitioner dies after the petitioner and beneficiary marry, the beneficiary will be treated as the beneficiary of a Form I-360.</a:t>
            </a:r>
          </a:p>
          <a:p>
            <a:pPr>
              <a:defRPr/>
            </a:pPr>
            <a:endParaRPr lang="en-US" dirty="0" smtClean="0"/>
          </a:p>
        </p:txBody>
      </p:sp>
      <p:sp>
        <p:nvSpPr>
          <p:cNvPr id="2355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23D8D91-F1C0-4451-B847-E1021A869F32}" type="slidenum">
              <a:rPr lang="en-US" altLang="en-US" sz="1100" smtClean="0">
                <a:solidFill>
                  <a:srgbClr val="FFFFFF"/>
                </a:solidFill>
              </a:rPr>
              <a:pPr/>
              <a:t>47</a:t>
            </a:fld>
            <a:endParaRPr lang="en-US" altLang="en-US" sz="1100" smtClean="0">
              <a:solidFill>
                <a:srgbClr val="FFFFFF"/>
              </a:solidFill>
            </a:endParaRPr>
          </a:p>
        </p:txBody>
      </p:sp>
    </p:spTree>
    <p:extLst>
      <p:ext uri="{BB962C8B-B14F-4D97-AF65-F5344CB8AC3E}">
        <p14:creationId xmlns:p14="http://schemas.microsoft.com/office/powerpoint/2010/main" val="3636362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C020BB8-4996-4584-90E4-E53781502B2F}" type="slidenum">
              <a:rPr lang="en-US" altLang="en-US" sz="1100" smtClean="0">
                <a:solidFill>
                  <a:srgbClr val="FFFFFF"/>
                </a:solidFill>
              </a:rPr>
              <a:pPr/>
              <a:t>48</a:t>
            </a:fld>
            <a:endParaRPr lang="en-US" altLang="en-US" sz="1100" smtClean="0">
              <a:solidFill>
                <a:srgbClr val="FFFFFF"/>
              </a:solidFill>
            </a:endParaRPr>
          </a:p>
        </p:txBody>
      </p:sp>
      <p:sp>
        <p:nvSpPr>
          <p:cNvPr id="5" name="Rectangle 4"/>
          <p:cNvSpPr/>
          <p:nvPr/>
        </p:nvSpPr>
        <p:spPr>
          <a:xfrm>
            <a:off x="887766" y="1690461"/>
            <a:ext cx="7418033" cy="2129814"/>
          </a:xfrm>
          <a:prstGeom prst="rect">
            <a:avLst/>
          </a:prstGeom>
        </p:spPr>
        <p:txBody>
          <a:bodyPr wrap="square">
            <a:spAutoFit/>
          </a:bodyPr>
          <a:lstStyle/>
          <a:p>
            <a:pPr>
              <a:spcBef>
                <a:spcPct val="20000"/>
              </a:spcBef>
              <a:buClr>
                <a:srgbClr val="7E97AD"/>
              </a:buClr>
              <a:buSzPct val="80000"/>
              <a:defRPr/>
            </a:pPr>
            <a:r>
              <a:rPr lang="en-US" sz="4000" dirty="0">
                <a:solidFill>
                  <a:srgbClr val="000063"/>
                </a:solidFill>
                <a:latin typeface="Arial" panose="020B0604020202020204" pitchFamily="34" charset="0"/>
                <a:cs typeface="Arial" panose="020B0604020202020204" pitchFamily="34" charset="0"/>
              </a:rPr>
              <a:t>Answers to…</a:t>
            </a:r>
          </a:p>
          <a:p>
            <a:pPr>
              <a:spcBef>
                <a:spcPct val="20000"/>
              </a:spcBef>
              <a:buClr>
                <a:srgbClr val="7E97AD"/>
              </a:buClr>
              <a:buSzPct val="80000"/>
              <a:defRPr/>
            </a:pPr>
            <a:r>
              <a:rPr lang="en-US" sz="4200" b="1" dirty="0">
                <a:ln w="5000" cmpd="sng">
                  <a:solidFill>
                    <a:srgbClr val="7E97AD">
                      <a:tint val="80000"/>
                      <a:shade val="99000"/>
                      <a:satMod val="500000"/>
                    </a:srgbClr>
                  </a:solidFill>
                  <a:prstDash val="solid"/>
                </a:ln>
                <a:solidFill>
                  <a:srgbClr val="000063"/>
                </a:solidFill>
                <a:latin typeface="Arial" panose="020B0604020202020204" pitchFamily="34" charset="0"/>
                <a:cs typeface="Arial" panose="020B0604020202020204" pitchFamily="34" charset="0"/>
              </a:rPr>
              <a:t>Your previously submitted </a:t>
            </a:r>
            <a:br>
              <a:rPr lang="en-US" sz="4200" b="1" dirty="0">
                <a:ln w="5000" cmpd="sng">
                  <a:solidFill>
                    <a:srgbClr val="7E97AD">
                      <a:tint val="80000"/>
                      <a:shade val="99000"/>
                      <a:satMod val="500000"/>
                    </a:srgbClr>
                  </a:solidFill>
                  <a:prstDash val="solid"/>
                </a:ln>
                <a:solidFill>
                  <a:srgbClr val="000063"/>
                </a:solidFill>
                <a:latin typeface="Arial" panose="020B0604020202020204" pitchFamily="34" charset="0"/>
                <a:cs typeface="Arial" panose="020B0604020202020204" pitchFamily="34" charset="0"/>
              </a:rPr>
            </a:br>
            <a:r>
              <a:rPr lang="en-US" sz="4200" b="1" dirty="0">
                <a:ln w="5000" cmpd="sng">
                  <a:solidFill>
                    <a:srgbClr val="7E97AD">
                      <a:tint val="80000"/>
                      <a:shade val="99000"/>
                      <a:satMod val="500000"/>
                    </a:srgbClr>
                  </a:solidFill>
                  <a:prstDash val="solid"/>
                </a:ln>
                <a:solidFill>
                  <a:srgbClr val="000063"/>
                </a:solidFill>
                <a:latin typeface="Arial" panose="020B0604020202020204" pitchFamily="34" charset="0"/>
                <a:cs typeface="Arial" panose="020B0604020202020204" pitchFamily="34" charset="0"/>
              </a:rPr>
              <a:t>K-1 question:</a:t>
            </a:r>
            <a:endParaRPr lang="en-US" sz="3200" dirty="0">
              <a:solidFill>
                <a:srgbClr val="000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930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328613"/>
            <a:ext cx="7469187" cy="1616075"/>
          </a:xfrm>
        </p:spPr>
        <p:txBody>
          <a:bodyPr/>
          <a:lstStyle/>
          <a:p>
            <a:pPr>
              <a:defRPr/>
            </a:pPr>
            <a:r>
              <a:rPr lang="en-US" sz="3600" kern="1200" dirty="0" smtClean="0">
                <a:solidFill>
                  <a:schemeClr val="bg1"/>
                </a:solidFill>
                <a:latin typeface="Arial" panose="020B0604020202020204" pitchFamily="34" charset="0"/>
                <a:cs typeface="Arial" panose="020B0604020202020204" pitchFamily="34" charset="0"/>
              </a:rPr>
              <a:t>What does CSC do with Form </a:t>
            </a:r>
            <a:br>
              <a:rPr lang="en-US" sz="3600" kern="1200" dirty="0" smtClean="0">
                <a:solidFill>
                  <a:schemeClr val="bg1"/>
                </a:solidFill>
                <a:latin typeface="Arial" panose="020B0604020202020204" pitchFamily="34" charset="0"/>
                <a:cs typeface="Arial" panose="020B0604020202020204" pitchFamily="34" charset="0"/>
              </a:rPr>
            </a:br>
            <a:r>
              <a:rPr lang="en-US" sz="3600" kern="1200" dirty="0" smtClean="0">
                <a:solidFill>
                  <a:schemeClr val="bg1"/>
                </a:solidFill>
                <a:latin typeface="Arial" panose="020B0604020202020204" pitchFamily="34" charset="0"/>
                <a:cs typeface="Arial" panose="020B0604020202020204" pitchFamily="34" charset="0"/>
              </a:rPr>
              <a:t>I-129F returned by the consulate for possible revocation?</a:t>
            </a:r>
            <a:endParaRPr lang="en-US" dirty="0" smtClean="0">
              <a:solidFill>
                <a:schemeClr val="bg1"/>
              </a:solidFill>
            </a:endParaRPr>
          </a:p>
        </p:txBody>
      </p:sp>
      <p:sp>
        <p:nvSpPr>
          <p:cNvPr id="3" name="Content Placeholder 2"/>
          <p:cNvSpPr>
            <a:spLocks noGrp="1"/>
          </p:cNvSpPr>
          <p:nvPr>
            <p:ph idx="1"/>
          </p:nvPr>
        </p:nvSpPr>
        <p:spPr>
          <a:xfrm>
            <a:off x="457200" y="2157413"/>
            <a:ext cx="8229600" cy="3968750"/>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altLang="en-US" sz="2600" kern="1200" dirty="0" smtClean="0">
                <a:solidFill>
                  <a:schemeClr val="bg1"/>
                </a:solidFill>
              </a:rPr>
              <a:t>There </a:t>
            </a:r>
            <a:r>
              <a:rPr lang="en-US" sz="2600" kern="1200" dirty="0" smtClean="0">
                <a:solidFill>
                  <a:schemeClr val="bg1"/>
                </a:solidFill>
              </a:rPr>
              <a:t>is no provision to revoke an approved Form I-129F.</a:t>
            </a:r>
          </a:p>
          <a:p>
            <a:pPr marL="420624" indent="-384048" eaLnBrk="1" fontAlgn="auto" hangingPunct="1">
              <a:spcBef>
                <a:spcPct val="20000"/>
              </a:spcBef>
              <a:spcAft>
                <a:spcPts val="0"/>
              </a:spcAft>
              <a:buClr>
                <a:srgbClr val="7E97AD"/>
              </a:buClr>
              <a:buSzPct val="80000"/>
              <a:buFont typeface="Wingdings 2"/>
              <a:buChar char=""/>
              <a:defRPr/>
            </a:pPr>
            <a:r>
              <a:rPr lang="en-US" altLang="en-US" sz="2600" kern="1200" dirty="0" smtClean="0">
                <a:solidFill>
                  <a:schemeClr val="bg1"/>
                </a:solidFill>
              </a:rPr>
              <a:t>The </a:t>
            </a:r>
            <a:r>
              <a:rPr lang="en-US" sz="2600" kern="1200" dirty="0" smtClean="0">
                <a:solidFill>
                  <a:schemeClr val="bg1"/>
                </a:solidFill>
              </a:rPr>
              <a:t>physical petition is returned from DOS:</a:t>
            </a:r>
          </a:p>
          <a:p>
            <a:pPr marL="722376" lvl="1" indent="-274320" eaLnBrk="1" fontAlgn="auto" hangingPunct="1">
              <a:spcBef>
                <a:spcPct val="20000"/>
              </a:spcBef>
              <a:spcAft>
                <a:spcPts val="0"/>
              </a:spcAft>
              <a:buClr>
                <a:srgbClr val="7E97AD"/>
              </a:buClr>
              <a:buSzPct val="90000"/>
              <a:buFont typeface="Wingdings 2"/>
              <a:buChar char=""/>
              <a:defRPr/>
            </a:pPr>
            <a:r>
              <a:rPr lang="en-US" sz="2200" kern="1200" dirty="0" smtClean="0">
                <a:solidFill>
                  <a:schemeClr val="bg1"/>
                </a:solidFill>
                <a:ea typeface="+mn-ea"/>
                <a:cs typeface="+mn-cs"/>
              </a:rPr>
              <a:t>Generally, in cases where the beneficiary is interviewed by DOS and the K1 nonimmigrant visa was not issued, the four-month validity period typically will have expired. </a:t>
            </a:r>
            <a:r>
              <a:rPr lang="en-US" sz="2200" b="1" kern="1200" dirty="0" smtClean="0">
                <a:solidFill>
                  <a:schemeClr val="bg1"/>
                </a:solidFill>
                <a:ea typeface="+mn-ea"/>
                <a:cs typeface="+mn-cs"/>
              </a:rPr>
              <a:t> </a:t>
            </a:r>
            <a:r>
              <a:rPr lang="en-US" sz="2200" kern="1200" dirty="0" smtClean="0">
                <a:solidFill>
                  <a:schemeClr val="bg1"/>
                </a:solidFill>
                <a:ea typeface="+mn-ea"/>
                <a:cs typeface="+mn-cs"/>
              </a:rPr>
              <a:t>All Form I-129F returned by DOS to USCIS as expired cases will be allowed to remain expired (8 C.F.R. 214.2(k)(5)). </a:t>
            </a:r>
            <a:r>
              <a:rPr lang="en-US" altLang="en-US" sz="2200" kern="1200" dirty="0" smtClean="0">
                <a:solidFill>
                  <a:schemeClr val="bg1"/>
                </a:solidFill>
                <a:ea typeface="+mn-ea"/>
                <a:cs typeface="+mn-cs"/>
              </a:rPr>
              <a:t>If </a:t>
            </a:r>
            <a:r>
              <a:rPr lang="en-US" sz="2200" kern="1200" dirty="0" smtClean="0">
                <a:solidFill>
                  <a:schemeClr val="bg1"/>
                </a:solidFill>
                <a:ea typeface="+mn-ea"/>
                <a:cs typeface="+mn-cs"/>
              </a:rPr>
              <a:t>a case is returned due to a correctable error in the adjudication, the case may be reopened and revalidated.</a:t>
            </a:r>
            <a:endParaRPr lang="en-US" altLang="en-US" sz="2200" kern="1200" dirty="0" smtClean="0">
              <a:solidFill>
                <a:schemeClr val="bg1"/>
              </a:solidFill>
              <a:ea typeface="+mn-ea"/>
              <a:cs typeface="+mn-cs"/>
            </a:endParaRPr>
          </a:p>
          <a:p>
            <a:pPr>
              <a:defRPr/>
            </a:pPr>
            <a:endParaRPr lang="en-US" dirty="0" smtClean="0"/>
          </a:p>
        </p:txBody>
      </p:sp>
      <p:sp>
        <p:nvSpPr>
          <p:cNvPr id="2560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94855DB-C3F0-4A57-A67F-282D1A82CA86}" type="slidenum">
              <a:rPr lang="en-US" altLang="en-US" sz="1100" smtClean="0">
                <a:solidFill>
                  <a:srgbClr val="FFFFFF"/>
                </a:solidFill>
              </a:rPr>
              <a:pPr/>
              <a:t>49</a:t>
            </a:fld>
            <a:endParaRPr lang="en-US" altLang="en-US" sz="1100" smtClean="0">
              <a:solidFill>
                <a:srgbClr val="FFFFFF"/>
              </a:solidFill>
            </a:endParaRPr>
          </a:p>
        </p:txBody>
      </p:sp>
    </p:spTree>
    <p:extLst>
      <p:ext uri="{BB962C8B-B14F-4D97-AF65-F5344CB8AC3E}">
        <p14:creationId xmlns:p14="http://schemas.microsoft.com/office/powerpoint/2010/main" val="29030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p:cNvSpPr>
            <a:spLocks noGrp="1"/>
          </p:cNvSpPr>
          <p:nvPr>
            <p:ph type="body" idx="1"/>
          </p:nvPr>
        </p:nvSpPr>
        <p:spPr bwMode="auto">
          <a:xfrm>
            <a:off x="685800" y="3867150"/>
            <a:ext cx="7772400" cy="150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800" smtClean="0">
                <a:solidFill>
                  <a:schemeClr val="bg1"/>
                </a:solidFill>
              </a:rPr>
              <a:t>The California Service Center reviews and processes all initial requests for DACA (I-821D/I-765)</a:t>
            </a:r>
          </a:p>
          <a:p>
            <a:r>
              <a:rPr lang="en-US" altLang="en-US" sz="2800" smtClean="0">
                <a:solidFill>
                  <a:schemeClr val="bg1"/>
                </a:solidFill>
              </a:rPr>
              <a:t>Requests to renew a previously approved DACA request are processed by the Nebraska Service Center</a:t>
            </a:r>
          </a:p>
        </p:txBody>
      </p:sp>
      <p:sp>
        <p:nvSpPr>
          <p:cNvPr id="5123"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E9841FD-7CC8-44CB-A004-6AD49477C5AA}" type="slidenum">
              <a:rPr lang="en-US" altLang="en-US" sz="1100" smtClean="0">
                <a:solidFill>
                  <a:srgbClr val="000063"/>
                </a:solidFill>
              </a:rPr>
              <a:pPr/>
              <a:t>5</a:t>
            </a:fld>
            <a:endParaRPr lang="en-US" altLang="en-US" sz="1100" smtClean="0">
              <a:solidFill>
                <a:srgbClr val="000063"/>
              </a:solidFill>
            </a:endParaRPr>
          </a:p>
        </p:txBody>
      </p:sp>
      <p:sp>
        <p:nvSpPr>
          <p:cNvPr id="6" name="Rectangle 6"/>
          <p:cNvSpPr txBox="1">
            <a:spLocks noChangeArrowheads="1"/>
          </p:cNvSpPr>
          <p:nvPr/>
        </p:nvSpPr>
        <p:spPr>
          <a:xfrm>
            <a:off x="4198938" y="1412875"/>
            <a:ext cx="4945062" cy="1150938"/>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defRPr/>
            </a:pPr>
            <a:r>
              <a:rPr lang="en-US" altLang="en-US" sz="3600" kern="0" dirty="0" smtClean="0">
                <a:solidFill>
                  <a:srgbClr val="002F80"/>
                </a:solidFill>
              </a:rPr>
              <a:t>Jurisdiction:</a:t>
            </a:r>
            <a:endParaRPr lang="en-US" sz="3600" dirty="0" smtClean="0">
              <a:solidFill>
                <a:srgbClr val="333333"/>
              </a:solidFill>
              <a:latin typeface="Arial" panose="020B0604020202020204" pitchFamily="34" charset="0"/>
              <a:cs typeface="Arial" panose="020B0604020202020204" pitchFamily="34" charset="0"/>
            </a:endParaRPr>
          </a:p>
        </p:txBody>
      </p:sp>
      <p:sp>
        <p:nvSpPr>
          <p:cNvPr id="9" name="Rectangle 6"/>
          <p:cNvSpPr txBox="1">
            <a:spLocks noChangeArrowheads="1"/>
          </p:cNvSpPr>
          <p:nvPr/>
        </p:nvSpPr>
        <p:spPr>
          <a:xfrm>
            <a:off x="161925" y="195263"/>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1020999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3637" y="2485748"/>
            <a:ext cx="7772400" cy="1500326"/>
          </a:xfrm>
          <a:extLst/>
        </p:spPr>
        <p:txBody>
          <a:bodyPr/>
          <a:lstStyle/>
          <a:p>
            <a:pPr>
              <a:defRPr/>
            </a:pPr>
            <a:r>
              <a:rPr lang="en-US" sz="4200" kern="1200" cap="none" dirty="0" smtClean="0">
                <a:ln w="5000" cmpd="sng">
                  <a:solidFill>
                    <a:srgbClr val="7E97AD">
                      <a:tint val="80000"/>
                      <a:shade val="99000"/>
                      <a:satMod val="500000"/>
                    </a:srgbClr>
                  </a:solidFill>
                  <a:prstDash val="solid"/>
                </a:ln>
                <a:solidFill>
                  <a:schemeClr val="bg1"/>
                </a:solidFill>
                <a:latin typeface="Arial" panose="020B0604020202020204" pitchFamily="34" charset="0"/>
                <a:cs typeface="Arial" panose="020B0604020202020204" pitchFamily="34" charset="0"/>
              </a:rPr>
              <a:t>Your previously submitted TPS questions:</a:t>
            </a:r>
            <a:endParaRPr lang="en-US" dirty="0" smtClean="0">
              <a:solidFill>
                <a:schemeClr val="bg1"/>
              </a:solidFill>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15950" y="363538"/>
            <a:ext cx="7772400" cy="2362200"/>
          </a:xfrm>
        </p:spPr>
        <p:txBody>
          <a:bodyPr/>
          <a:lstStyle/>
          <a:p>
            <a:pPr eaLnBrk="1" fontAlgn="auto" hangingPunct="1">
              <a:spcBef>
                <a:spcPct val="20000"/>
              </a:spcBef>
              <a:spcAft>
                <a:spcPts val="0"/>
              </a:spcAft>
              <a:buClr>
                <a:srgbClr val="7E97AD"/>
              </a:buClr>
              <a:buSzPct val="80000"/>
              <a:defRPr/>
            </a:pPr>
            <a:r>
              <a:rPr lang="en-US" sz="3200" kern="1200" dirty="0" smtClean="0">
                <a:solidFill>
                  <a:schemeClr val="bg1"/>
                </a:solidFill>
              </a:rPr>
              <a:t>Answers to…</a:t>
            </a:r>
          </a:p>
          <a:p>
            <a:pPr>
              <a:defRPr/>
            </a:pPr>
            <a:endParaRPr lang="en-US" dirty="0" smtClean="0">
              <a:solidFill>
                <a:schemeClr val="bg1"/>
              </a:solidFill>
            </a:endParaRPr>
          </a:p>
        </p:txBody>
      </p:sp>
      <p:sp>
        <p:nvSpPr>
          <p:cNvPr id="2662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1B15F16-92ED-4CC7-AA26-902FA93458A8}" type="slidenum">
              <a:rPr lang="en-US" altLang="en-US" sz="1100" smtClean="0">
                <a:solidFill>
                  <a:srgbClr val="FFFFFF"/>
                </a:solidFill>
              </a:rPr>
              <a:pPr/>
              <a:t>50</a:t>
            </a:fld>
            <a:endParaRPr lang="en-US" altLang="en-US" sz="1100" smtClean="0">
              <a:solidFill>
                <a:srgbClr val="FFFFFF"/>
              </a:solidFill>
            </a:endParaRPr>
          </a:p>
        </p:txBody>
      </p:sp>
    </p:spTree>
    <p:extLst>
      <p:ext uri="{BB962C8B-B14F-4D97-AF65-F5344CB8AC3E}">
        <p14:creationId xmlns:p14="http://schemas.microsoft.com/office/powerpoint/2010/main" val="15661082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913" y="0"/>
            <a:ext cx="7469187" cy="1447800"/>
          </a:xfrm>
        </p:spPr>
        <p:txBody>
          <a:bodyPr/>
          <a:lstStyle/>
          <a:p>
            <a:pPr>
              <a:defRPr/>
            </a:pPr>
            <a:r>
              <a:rPr lang="en-US" sz="4000" kern="1200" dirty="0" smtClean="0">
                <a:solidFill>
                  <a:schemeClr val="bg1"/>
                </a:solidFill>
                <a:latin typeface="Arial"/>
              </a:rPr>
              <a:t>When will we be able to file TPS applications online again?</a:t>
            </a:r>
            <a:endParaRPr lang="en-US" dirty="0" smtClean="0">
              <a:solidFill>
                <a:schemeClr val="bg1"/>
              </a:solidFill>
            </a:endParaRPr>
          </a:p>
        </p:txBody>
      </p:sp>
      <p:sp>
        <p:nvSpPr>
          <p:cNvPr id="6" name="Content Placeholder 5"/>
          <p:cNvSpPr>
            <a:spLocks noGrp="1"/>
          </p:cNvSpPr>
          <p:nvPr>
            <p:ph idx="1"/>
          </p:nvPr>
        </p:nvSpPr>
        <p:spPr>
          <a:xfrm>
            <a:off x="439738" y="1739900"/>
            <a:ext cx="8229600" cy="4322763"/>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altLang="en-US" sz="2800" kern="1200" dirty="0" smtClean="0">
                <a:solidFill>
                  <a:schemeClr val="bg1"/>
                </a:solidFill>
              </a:rPr>
              <a:t>USCIS </a:t>
            </a:r>
            <a:r>
              <a:rPr lang="en-US" sz="2800" kern="1200" dirty="0" smtClean="0">
                <a:solidFill>
                  <a:schemeClr val="bg1"/>
                </a:solidFill>
              </a:rPr>
              <a:t>currently in the process of moving filing for benefits to an online portal (ELIS).</a:t>
            </a:r>
          </a:p>
          <a:p>
            <a:pPr marL="420624" indent="-384048" eaLnBrk="1" fontAlgn="auto" hangingPunct="1">
              <a:spcBef>
                <a:spcPct val="20000"/>
              </a:spcBef>
              <a:spcAft>
                <a:spcPts val="0"/>
              </a:spcAft>
              <a:buClr>
                <a:srgbClr val="7E97AD"/>
              </a:buClr>
              <a:buSzPct val="80000"/>
              <a:buFont typeface="Wingdings 2"/>
              <a:buChar char=""/>
              <a:defRPr/>
            </a:pPr>
            <a:r>
              <a:rPr lang="en-US" altLang="en-US" sz="2800" kern="1200" dirty="0" smtClean="0">
                <a:solidFill>
                  <a:schemeClr val="bg1"/>
                </a:solidFill>
              </a:rPr>
              <a:t>There </a:t>
            </a:r>
            <a:r>
              <a:rPr lang="en-US" sz="2800" kern="1200" dirty="0" smtClean="0">
                <a:solidFill>
                  <a:schemeClr val="bg1"/>
                </a:solidFill>
              </a:rPr>
              <a:t>is no set time frame for the availability of online filing for TPS benefits processed by the California Service Center.</a:t>
            </a:r>
          </a:p>
          <a:p>
            <a:pPr marL="420624" indent="-384048" eaLnBrk="1" fontAlgn="auto" hangingPunct="1">
              <a:spcBef>
                <a:spcPct val="20000"/>
              </a:spcBef>
              <a:spcAft>
                <a:spcPts val="0"/>
              </a:spcAft>
              <a:buClr>
                <a:srgbClr val="7E97AD"/>
              </a:buClr>
              <a:buSzPct val="80000"/>
              <a:buFont typeface="Wingdings 2"/>
              <a:buChar char=""/>
              <a:defRPr/>
            </a:pPr>
            <a:r>
              <a:rPr lang="en-US" sz="2800" kern="1200" dirty="0" smtClean="0">
                <a:solidFill>
                  <a:schemeClr val="bg1"/>
                </a:solidFill>
              </a:rPr>
              <a:t>USCIS understands the public’s desire to file online and is working on a process as expeditiously as possible.</a:t>
            </a:r>
            <a:endParaRPr lang="en-US" sz="2800" kern="1200" dirty="0">
              <a:solidFill>
                <a:schemeClr val="bg1"/>
              </a:solidFill>
            </a:endParaRPr>
          </a:p>
        </p:txBody>
      </p:sp>
      <p:sp>
        <p:nvSpPr>
          <p:cNvPr id="2765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875C87AE-ECA3-4490-AF6B-7742400D784A}" type="slidenum">
              <a:rPr lang="en-US" altLang="en-US" sz="1100" smtClean="0">
                <a:solidFill>
                  <a:srgbClr val="FFFFFF"/>
                </a:solidFill>
              </a:rPr>
              <a:pPr/>
              <a:t>51</a:t>
            </a:fld>
            <a:endParaRPr lang="en-US" altLang="en-US" sz="1100" smtClean="0">
              <a:solidFill>
                <a:srgbClr val="FFFFFF"/>
              </a:solidFill>
            </a:endParaRPr>
          </a:p>
        </p:txBody>
      </p:sp>
    </p:spTree>
    <p:extLst>
      <p:ext uri="{BB962C8B-B14F-4D97-AF65-F5344CB8AC3E}">
        <p14:creationId xmlns:p14="http://schemas.microsoft.com/office/powerpoint/2010/main" val="615797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06363"/>
            <a:ext cx="7469187" cy="2024062"/>
          </a:xfrm>
        </p:spPr>
        <p:txBody>
          <a:bodyPr/>
          <a:lstStyle/>
          <a:p>
            <a:pPr>
              <a:defRPr/>
            </a:pPr>
            <a:r>
              <a:rPr lang="en-US" sz="3200" kern="1200" dirty="0" smtClean="0">
                <a:solidFill>
                  <a:schemeClr val="bg1"/>
                </a:solidFill>
                <a:latin typeface="Arial"/>
              </a:rPr>
              <a:t>What options do families have when their country of origin is not listed as a TPS country, but they are dealing with extreme dangers?</a:t>
            </a:r>
            <a:endParaRPr lang="en-US" dirty="0" smtClean="0">
              <a:solidFill>
                <a:schemeClr val="bg1"/>
              </a:solidFill>
            </a:endParaRPr>
          </a:p>
        </p:txBody>
      </p:sp>
      <p:sp>
        <p:nvSpPr>
          <p:cNvPr id="3" name="Content Placeholder 2"/>
          <p:cNvSpPr>
            <a:spLocks noGrp="1"/>
          </p:cNvSpPr>
          <p:nvPr>
            <p:ph idx="1"/>
          </p:nvPr>
        </p:nvSpPr>
        <p:spPr>
          <a:xfrm>
            <a:off x="0" y="2405063"/>
            <a:ext cx="7962900" cy="3835400"/>
          </a:xfrm>
        </p:spPr>
        <p:txBody>
          <a:bodyPr/>
          <a:lstStyle/>
          <a:p>
            <a:pPr marL="914400" lvl="1" indent="-274320" eaLnBrk="1" fontAlgn="auto" hangingPunct="1">
              <a:spcBef>
                <a:spcPct val="20000"/>
              </a:spcBef>
              <a:spcAft>
                <a:spcPts val="0"/>
              </a:spcAft>
              <a:buClr>
                <a:srgbClr val="7E97AD"/>
              </a:buClr>
              <a:buSzPct val="90000"/>
              <a:buFont typeface="Wingdings 2" panose="05020102010507070707" pitchFamily="18" charset="2"/>
              <a:buChar char=""/>
              <a:defRPr/>
            </a:pPr>
            <a:r>
              <a:rPr lang="en-US" sz="2600" kern="1200" dirty="0" smtClean="0">
                <a:solidFill>
                  <a:schemeClr val="bg1"/>
                </a:solidFill>
                <a:ea typeface="+mn-ea"/>
                <a:cs typeface="+mn-cs"/>
              </a:rPr>
              <a:t>Humanitarian benefits and relief to individuals affected by a variety of situations such as natural disasters or war may be available. The best practice is to check the USCIS website which contains a vast amount of resources and information.</a:t>
            </a:r>
          </a:p>
          <a:p>
            <a:pPr marL="640080" lvl="1" indent="0" eaLnBrk="1" fontAlgn="auto" hangingPunct="1">
              <a:spcBef>
                <a:spcPct val="20000"/>
              </a:spcBef>
              <a:spcAft>
                <a:spcPts val="0"/>
              </a:spcAft>
              <a:buClr>
                <a:srgbClr val="7E97AD"/>
              </a:buClr>
              <a:buSzPct val="90000"/>
              <a:buFont typeface="Wingdings" pitchFamily="2" charset="2"/>
              <a:buNone/>
              <a:defRPr/>
            </a:pPr>
            <a:endParaRPr lang="en-US" sz="2000" kern="1200" dirty="0" smtClean="0">
              <a:solidFill>
                <a:schemeClr val="bg1"/>
              </a:solidFill>
              <a:ea typeface="+mn-ea"/>
              <a:cs typeface="+mn-cs"/>
            </a:endParaRPr>
          </a:p>
          <a:p>
            <a:pPr lvl="4">
              <a:defRPr/>
            </a:pPr>
            <a:r>
              <a:rPr lang="en-US" sz="1800" u="sng" kern="1200" dirty="0" smtClean="0">
                <a:solidFill>
                  <a:schemeClr val="bg1"/>
                </a:solidFill>
              </a:rPr>
              <a:t>https://www.uscis.gov/humanitarian</a:t>
            </a:r>
            <a:endParaRPr lang="en-US" dirty="0" smtClean="0">
              <a:solidFill>
                <a:schemeClr val="bg1"/>
              </a:solidFill>
            </a:endParaRPr>
          </a:p>
        </p:txBody>
      </p:sp>
      <p:sp>
        <p:nvSpPr>
          <p:cNvPr id="2867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F93DC9B-A9CA-411C-9AD8-439EE37F3D96}" type="slidenum">
              <a:rPr lang="en-US" altLang="en-US" sz="1100" smtClean="0">
                <a:solidFill>
                  <a:srgbClr val="FFFFFF"/>
                </a:solidFill>
              </a:rPr>
              <a:pPr/>
              <a:t>52</a:t>
            </a:fld>
            <a:endParaRPr lang="en-US" altLang="en-US" sz="1100" smtClean="0">
              <a:solidFill>
                <a:srgbClr val="FFFFFF"/>
              </a:solidFill>
            </a:endParaRPr>
          </a:p>
        </p:txBody>
      </p:sp>
    </p:spTree>
    <p:extLst>
      <p:ext uri="{BB962C8B-B14F-4D97-AF65-F5344CB8AC3E}">
        <p14:creationId xmlns:p14="http://schemas.microsoft.com/office/powerpoint/2010/main" val="11522377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84163"/>
            <a:ext cx="7469187" cy="1730375"/>
          </a:xfrm>
        </p:spPr>
        <p:txBody>
          <a:bodyPr/>
          <a:lstStyle/>
          <a:p>
            <a:pPr>
              <a:defRPr/>
            </a:pPr>
            <a:r>
              <a:rPr lang="en-US" sz="3200" kern="1200" dirty="0" smtClean="0">
                <a:solidFill>
                  <a:schemeClr val="bg1"/>
                </a:solidFill>
                <a:latin typeface="Arial" panose="020B0604020202020204" pitchFamily="34" charset="0"/>
                <a:cs typeface="Arial" panose="020B0604020202020204" pitchFamily="34" charset="0"/>
              </a:rPr>
              <a:t>Can you please discuss documents issued by USCIS to verify “pending” and “approved” TPS and DACA cases?</a:t>
            </a:r>
            <a:endParaRPr lang="en-US" sz="3200" dirty="0" smtClean="0">
              <a:solidFill>
                <a:schemeClr val="bg1"/>
              </a:solidFill>
            </a:endParaRPr>
          </a:p>
        </p:txBody>
      </p:sp>
      <p:sp>
        <p:nvSpPr>
          <p:cNvPr id="3" name="Content Placeholder 2"/>
          <p:cNvSpPr>
            <a:spLocks noGrp="1"/>
          </p:cNvSpPr>
          <p:nvPr>
            <p:ph idx="1"/>
          </p:nvPr>
        </p:nvSpPr>
        <p:spPr>
          <a:xfrm>
            <a:off x="296863" y="2263775"/>
            <a:ext cx="8229600" cy="3586163"/>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altLang="en-US" sz="2400" kern="1200" dirty="0" smtClean="0">
                <a:solidFill>
                  <a:schemeClr val="bg1"/>
                </a:solidFill>
              </a:rPr>
              <a:t>When </a:t>
            </a:r>
            <a:r>
              <a:rPr lang="en-US" sz="2400" kern="1200" dirty="0" smtClean="0">
                <a:solidFill>
                  <a:schemeClr val="bg1"/>
                </a:solidFill>
              </a:rPr>
              <a:t>an application or request is submitted to USCIS, the applicant/requestor will receive a receipt notice that will serve as evidence of having filed Forms I-821 or </a:t>
            </a:r>
          </a:p>
          <a:p>
            <a:pPr marL="36576" indent="0" eaLnBrk="1" fontAlgn="auto" hangingPunct="1">
              <a:spcBef>
                <a:spcPct val="20000"/>
              </a:spcBef>
              <a:spcAft>
                <a:spcPts val="0"/>
              </a:spcAft>
              <a:buClr>
                <a:srgbClr val="7E97AD"/>
              </a:buClr>
              <a:buSzPct val="80000"/>
              <a:buFont typeface="Wingdings" pitchFamily="2" charset="2"/>
              <a:buNone/>
              <a:defRPr/>
            </a:pPr>
            <a:r>
              <a:rPr lang="en-US" sz="2400" kern="1200" dirty="0" smtClean="0">
                <a:solidFill>
                  <a:schemeClr val="bg1"/>
                </a:solidFill>
              </a:rPr>
              <a:t>     I-821D. This notice is proof that the case is pending.</a:t>
            </a:r>
          </a:p>
          <a:p>
            <a:pPr marL="420624" indent="-384048" eaLnBrk="1" fontAlgn="auto" hangingPunct="1">
              <a:spcBef>
                <a:spcPct val="20000"/>
              </a:spcBef>
              <a:spcAft>
                <a:spcPts val="0"/>
              </a:spcAft>
              <a:buClr>
                <a:srgbClr val="7E97AD"/>
              </a:buClr>
              <a:buSzPct val="80000"/>
              <a:buFont typeface="Wingdings 2"/>
              <a:buChar char=""/>
              <a:defRPr/>
            </a:pPr>
            <a:r>
              <a:rPr lang="en-US" altLang="en-US" sz="2400" kern="1200" dirty="0" smtClean="0">
                <a:solidFill>
                  <a:schemeClr val="bg1"/>
                </a:solidFill>
              </a:rPr>
              <a:t>Upon </a:t>
            </a:r>
            <a:r>
              <a:rPr lang="en-US" sz="2400" kern="1200" dirty="0" smtClean="0">
                <a:solidFill>
                  <a:schemeClr val="bg1"/>
                </a:solidFill>
              </a:rPr>
              <a:t>approval of an application or request, an approval notice (Form I-797) showing the approval of the </a:t>
            </a:r>
          </a:p>
          <a:p>
            <a:pPr marL="374713" lvl="1" indent="0" eaLnBrk="1" fontAlgn="auto" hangingPunct="1">
              <a:spcBef>
                <a:spcPct val="20000"/>
              </a:spcBef>
              <a:spcAft>
                <a:spcPts val="0"/>
              </a:spcAft>
              <a:buClr>
                <a:srgbClr val="7E97AD"/>
              </a:buClr>
              <a:buSzPct val="80000"/>
              <a:buFont typeface="Wingdings" pitchFamily="2" charset="2"/>
              <a:buNone/>
              <a:defRPr/>
            </a:pPr>
            <a:r>
              <a:rPr lang="en-US" sz="2400" kern="1200" dirty="0" smtClean="0">
                <a:solidFill>
                  <a:schemeClr val="bg1"/>
                </a:solidFill>
              </a:rPr>
              <a:t>Form I-821 or I-821D is produced and sent. This is  evidence that the case has been approved.</a:t>
            </a:r>
          </a:p>
          <a:p>
            <a:pPr>
              <a:defRPr/>
            </a:pPr>
            <a:endParaRPr lang="en-US" dirty="0" smtClean="0">
              <a:solidFill>
                <a:schemeClr val="bg1"/>
              </a:solidFill>
            </a:endParaRPr>
          </a:p>
        </p:txBody>
      </p:sp>
      <p:sp>
        <p:nvSpPr>
          <p:cNvPr id="2970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545492D-15F9-43C3-A051-92EA0289EE57}" type="slidenum">
              <a:rPr lang="en-US" altLang="en-US" sz="1100" smtClean="0">
                <a:solidFill>
                  <a:srgbClr val="FFFFFF"/>
                </a:solidFill>
              </a:rPr>
              <a:pPr/>
              <a:t>53</a:t>
            </a:fld>
            <a:endParaRPr lang="en-US" altLang="en-US" sz="1100" smtClean="0">
              <a:solidFill>
                <a:srgbClr val="FFFFFF"/>
              </a:solidFill>
            </a:endParaRPr>
          </a:p>
        </p:txBody>
      </p:sp>
    </p:spTree>
    <p:extLst>
      <p:ext uri="{BB962C8B-B14F-4D97-AF65-F5344CB8AC3E}">
        <p14:creationId xmlns:p14="http://schemas.microsoft.com/office/powerpoint/2010/main" val="25947665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04788"/>
            <a:ext cx="7469187" cy="1935162"/>
          </a:xfrm>
        </p:spPr>
        <p:txBody>
          <a:bodyPr/>
          <a:lstStyle/>
          <a:p>
            <a:pPr>
              <a:defRPr/>
            </a:pPr>
            <a:r>
              <a:rPr lang="en-US" sz="3200" kern="1200" dirty="0" smtClean="0">
                <a:solidFill>
                  <a:schemeClr val="bg1"/>
                </a:solidFill>
                <a:latin typeface="Arial" panose="020B0604020202020204" pitchFamily="34" charset="0"/>
                <a:cs typeface="Arial" panose="020B0604020202020204" pitchFamily="34" charset="0"/>
              </a:rPr>
              <a:t>Can you please discuss documents issued by USCIS to verify “pending” and “approved” TPS and DACA cases? -  Continued</a:t>
            </a:r>
            <a:endParaRPr lang="en-US" dirty="0" smtClean="0">
              <a:solidFill>
                <a:schemeClr val="bg1"/>
              </a:solidFill>
            </a:endParaRPr>
          </a:p>
        </p:txBody>
      </p:sp>
      <p:sp>
        <p:nvSpPr>
          <p:cNvPr id="3" name="Content Placeholder 2"/>
          <p:cNvSpPr>
            <a:spLocks noGrp="1"/>
          </p:cNvSpPr>
          <p:nvPr>
            <p:ph idx="1"/>
          </p:nvPr>
        </p:nvSpPr>
        <p:spPr>
          <a:xfrm>
            <a:off x="457200" y="2209800"/>
            <a:ext cx="8229600" cy="3916363"/>
          </a:xfrm>
        </p:spPr>
        <p:txBody>
          <a:bodyPr/>
          <a:lstStyle/>
          <a:p>
            <a:pPr marL="420624" indent="-384048" eaLnBrk="1" fontAlgn="auto" hangingPunct="1">
              <a:spcBef>
                <a:spcPct val="20000"/>
              </a:spcBef>
              <a:spcAft>
                <a:spcPts val="0"/>
              </a:spcAft>
              <a:buClr>
                <a:srgbClr val="7E97AD"/>
              </a:buClr>
              <a:buSzPct val="80000"/>
              <a:buFont typeface="Wingdings 2"/>
              <a:buChar char=""/>
              <a:defRPr/>
            </a:pPr>
            <a:r>
              <a:rPr lang="en-US" sz="2700" kern="1200" dirty="0" smtClean="0">
                <a:solidFill>
                  <a:schemeClr val="bg1"/>
                </a:solidFill>
              </a:rPr>
              <a:t>Additionally, a TPS “prima facie” eligible applicant gets a “C-19”  designated EAD initially, and if approved for TPS re-registration (assuming the country’s designation is extended), the TPS beneficiary will then get an “A-12” designated EAD. DACA recipients, including approved renewal requests, only receive EADs designated “C-33” after being granted DACA or having their DACA approved for renewal.  </a:t>
            </a:r>
          </a:p>
          <a:p>
            <a:pPr>
              <a:defRPr/>
            </a:pPr>
            <a:endParaRPr lang="en-US" dirty="0" smtClean="0"/>
          </a:p>
        </p:txBody>
      </p:sp>
      <p:sp>
        <p:nvSpPr>
          <p:cNvPr id="3072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FEACB25-7A67-473B-B63F-9B0F2A4C682B}" type="slidenum">
              <a:rPr lang="en-US" altLang="en-US" sz="1100" smtClean="0">
                <a:solidFill>
                  <a:srgbClr val="FFFFFF"/>
                </a:solidFill>
              </a:rPr>
              <a:pPr/>
              <a:t>54</a:t>
            </a:fld>
            <a:endParaRPr lang="en-US" altLang="en-US" sz="1100" smtClean="0">
              <a:solidFill>
                <a:srgbClr val="FFFFFF"/>
              </a:solidFill>
            </a:endParaRPr>
          </a:p>
        </p:txBody>
      </p:sp>
    </p:spTree>
    <p:extLst>
      <p:ext uri="{BB962C8B-B14F-4D97-AF65-F5344CB8AC3E}">
        <p14:creationId xmlns:p14="http://schemas.microsoft.com/office/powerpoint/2010/main" val="3502875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22313" y="2459038"/>
            <a:ext cx="7772400" cy="1873250"/>
          </a:xfrm>
        </p:spPr>
        <p:txBody>
          <a:bodyPr/>
          <a:lstStyle/>
          <a:p>
            <a:pPr eaLnBrk="1" fontAlgn="auto" hangingPunct="1">
              <a:spcBef>
                <a:spcPct val="20000"/>
              </a:spcBef>
              <a:spcAft>
                <a:spcPts val="0"/>
              </a:spcAft>
              <a:buClr>
                <a:srgbClr val="7E97AD"/>
              </a:buClr>
              <a:buSzPct val="80000"/>
              <a:defRPr/>
            </a:pPr>
            <a:endParaRPr lang="en-US" sz="3600" dirty="0" smtClean="0"/>
          </a:p>
          <a:p>
            <a:pPr eaLnBrk="1" fontAlgn="auto" hangingPunct="1">
              <a:spcBef>
                <a:spcPct val="20000"/>
              </a:spcBef>
              <a:spcAft>
                <a:spcPts val="0"/>
              </a:spcAft>
              <a:buClr>
                <a:srgbClr val="7E97AD"/>
              </a:buClr>
              <a:buSzPct val="80000"/>
              <a:defRPr/>
            </a:pPr>
            <a:endParaRPr lang="en-US" sz="3600" kern="1200" dirty="0" smtClean="0">
              <a:solidFill>
                <a:srgbClr val="000000"/>
              </a:solidFill>
            </a:endParaRPr>
          </a:p>
          <a:p>
            <a:pPr algn="ctr" eaLnBrk="1" fontAlgn="auto" hangingPunct="1">
              <a:spcBef>
                <a:spcPct val="20000"/>
              </a:spcBef>
              <a:spcAft>
                <a:spcPts val="0"/>
              </a:spcAft>
              <a:buClr>
                <a:srgbClr val="7E97AD"/>
              </a:buClr>
              <a:buSzPct val="80000"/>
              <a:defRPr/>
            </a:pPr>
            <a:r>
              <a:rPr lang="en-US" sz="4400" kern="1200" dirty="0" smtClean="0">
                <a:solidFill>
                  <a:schemeClr val="bg1"/>
                </a:solidFill>
              </a:rPr>
              <a:t>Thank you!</a:t>
            </a:r>
          </a:p>
          <a:p>
            <a:pPr>
              <a:defRPr/>
            </a:pPr>
            <a:r>
              <a:rPr lang="en-US" dirty="0" smtClean="0"/>
              <a:t>u!</a:t>
            </a:r>
          </a:p>
          <a:p>
            <a:pPr>
              <a:defRPr/>
            </a:pPr>
            <a:endParaRPr lang="en-US" dirty="0" smtClean="0"/>
          </a:p>
        </p:txBody>
      </p:sp>
      <p:sp>
        <p:nvSpPr>
          <p:cNvPr id="31747"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9F974D9-04AF-47BB-A3F1-39319AA6424E}" type="slidenum">
              <a:rPr lang="en-US" altLang="en-US" sz="1100" smtClean="0">
                <a:solidFill>
                  <a:srgbClr val="FFFFFF"/>
                </a:solidFill>
              </a:rPr>
              <a:pPr/>
              <a:t>55</a:t>
            </a:fld>
            <a:endParaRPr lang="en-US" altLang="en-US" sz="1100" smtClean="0">
              <a:solidFill>
                <a:srgbClr val="FFFFFF"/>
              </a:solidFill>
            </a:endParaRPr>
          </a:p>
        </p:txBody>
      </p:sp>
    </p:spTree>
    <p:extLst>
      <p:ext uri="{BB962C8B-B14F-4D97-AF65-F5344CB8AC3E}">
        <p14:creationId xmlns:p14="http://schemas.microsoft.com/office/powerpoint/2010/main" val="2408724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descr="DHS_cis_V_lg.jpg                                               0006CE4ETweety                         BB62E6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2141538"/>
            <a:ext cx="79168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1667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15913" y="0"/>
            <a:ext cx="7913687" cy="1050925"/>
          </a:xfrm>
        </p:spPr>
        <p:txBody>
          <a:bodyPr/>
          <a:lstStyle/>
          <a:p>
            <a:pPr algn="ctr"/>
            <a:r>
              <a:rPr lang="en-US" altLang="en-US" sz="3200" b="1" dirty="0" smtClean="0"/>
              <a:t>I-765 Update</a:t>
            </a:r>
          </a:p>
        </p:txBody>
      </p:sp>
      <p:sp>
        <p:nvSpPr>
          <p:cNvPr id="18435" name="Content Placeholder 2"/>
          <p:cNvSpPr>
            <a:spLocks noGrp="1"/>
          </p:cNvSpPr>
          <p:nvPr>
            <p:ph idx="1"/>
          </p:nvPr>
        </p:nvSpPr>
        <p:spPr/>
        <p:txBody>
          <a:bodyPr/>
          <a:lstStyle/>
          <a:p>
            <a:r>
              <a:rPr lang="en-US" altLang="en-US" dirty="0" smtClean="0"/>
              <a:t>The student I-765 workload has been transferred to the Potomac Service Center.  </a:t>
            </a:r>
          </a:p>
          <a:p>
            <a:r>
              <a:rPr lang="en-US" altLang="en-US" dirty="0" smtClean="0"/>
              <a:t>This includes applications filed under Title 8 of the Code of Federal Regulations 214.2(f) and </a:t>
            </a:r>
            <a:r>
              <a:rPr lang="en-US" altLang="en-US" dirty="0" err="1" smtClean="0"/>
              <a:t>274a.12</a:t>
            </a:r>
            <a:r>
              <a:rPr lang="en-US" altLang="en-US" dirty="0" smtClean="0"/>
              <a:t>(c)(3), (c)(5) and (c)(6).  </a:t>
            </a:r>
          </a:p>
          <a:p>
            <a:r>
              <a:rPr lang="en-US" altLang="en-US" dirty="0" smtClean="0"/>
              <a:t>Very few remain at the California Service Center. </a:t>
            </a:r>
          </a:p>
        </p:txBody>
      </p:sp>
      <p:sp>
        <p:nvSpPr>
          <p:cNvPr id="1843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48BC80B-85EA-4DF8-A66E-00B69C8BB538}" type="slidenum">
              <a:rPr lang="en-US" altLang="en-US" sz="1100" smtClean="0">
                <a:solidFill>
                  <a:srgbClr val="000063"/>
                </a:solidFill>
              </a:rPr>
              <a:pPr/>
              <a:t>57</a:t>
            </a:fld>
            <a:endParaRPr lang="en-US" altLang="en-US" sz="1100" smtClean="0">
              <a:solidFill>
                <a:srgbClr val="000063"/>
              </a:solidFill>
            </a:endParaRPr>
          </a:p>
        </p:txBody>
      </p:sp>
    </p:spTree>
    <p:extLst>
      <p:ext uri="{BB962C8B-B14F-4D97-AF65-F5344CB8AC3E}">
        <p14:creationId xmlns:p14="http://schemas.microsoft.com/office/powerpoint/2010/main" val="3990877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15913" y="0"/>
            <a:ext cx="8066087" cy="1050925"/>
          </a:xfrm>
        </p:spPr>
        <p:txBody>
          <a:bodyPr/>
          <a:lstStyle/>
          <a:p>
            <a:pPr algn="ctr"/>
            <a:r>
              <a:rPr lang="en-US" altLang="en-US" sz="3200" b="1" smtClean="0"/>
              <a:t>I-539 Filing Tips</a:t>
            </a:r>
          </a:p>
        </p:txBody>
      </p:sp>
      <p:sp>
        <p:nvSpPr>
          <p:cNvPr id="14339" name="Content Placeholder 2"/>
          <p:cNvSpPr>
            <a:spLocks noGrp="1"/>
          </p:cNvSpPr>
          <p:nvPr>
            <p:ph idx="1"/>
          </p:nvPr>
        </p:nvSpPr>
        <p:spPr/>
        <p:txBody>
          <a:bodyPr/>
          <a:lstStyle/>
          <a:p>
            <a:pPr marL="342900" lvl="1" indent="-342900">
              <a:spcBef>
                <a:spcPct val="60000"/>
              </a:spcBef>
              <a:defRPr/>
            </a:pPr>
            <a:r>
              <a:rPr lang="en-US" altLang="en-US" sz="2200" dirty="0" smtClean="0">
                <a:ea typeface="MS PGothic" pitchFamily="34" charset="-128"/>
                <a:cs typeface="+mn-cs"/>
              </a:rPr>
              <a:t>All questions on the application must be answered. If any item does not apply, the applicant may write “N/A”.  </a:t>
            </a:r>
          </a:p>
          <a:p>
            <a:pPr marL="342900" lvl="1" indent="-342900">
              <a:spcBef>
                <a:spcPct val="60000"/>
              </a:spcBef>
              <a:defRPr/>
            </a:pPr>
            <a:r>
              <a:rPr lang="en-US" sz="2200" dirty="0" smtClean="0">
                <a:ea typeface="MS PGothic" pitchFamily="34" charset="-128"/>
                <a:cs typeface="+mn-cs"/>
              </a:rPr>
              <a:t>The applicant’s full legal name, as shown on his or her passport, should be used unless a legal name change has occurred.  Proof of a legal name change must be provided.</a:t>
            </a:r>
          </a:p>
          <a:p>
            <a:pPr marL="342900" lvl="1" indent="-342900">
              <a:spcBef>
                <a:spcPct val="60000"/>
              </a:spcBef>
              <a:defRPr/>
            </a:pPr>
            <a:r>
              <a:rPr lang="en-US" sz="2200" dirty="0" smtClean="0">
                <a:ea typeface="MS PGothic" pitchFamily="34" charset="-128"/>
              </a:rPr>
              <a:t>The applicant must provide his or her current </a:t>
            </a:r>
            <a:r>
              <a:rPr lang="en-US" sz="2200" dirty="0">
                <a:ea typeface="MS PGothic" pitchFamily="34" charset="-128"/>
              </a:rPr>
              <a:t>mailing address in the United </a:t>
            </a:r>
            <a:r>
              <a:rPr lang="en-US" sz="2200" dirty="0" smtClean="0">
                <a:ea typeface="MS PGothic" pitchFamily="34" charset="-128"/>
              </a:rPr>
              <a:t>States.  Foreign addresses may not be used for this purpose.</a:t>
            </a:r>
            <a:endParaRPr lang="en-US" sz="2200" dirty="0">
              <a:ea typeface="MS PGothic" pitchFamily="34" charset="-128"/>
            </a:endParaRPr>
          </a:p>
          <a:p>
            <a:pPr marL="342900" lvl="1" indent="-342900">
              <a:spcBef>
                <a:spcPct val="60000"/>
              </a:spcBef>
              <a:defRPr/>
            </a:pPr>
            <a:r>
              <a:rPr lang="en-US" altLang="en-US" sz="2200" dirty="0" smtClean="0">
                <a:ea typeface="MS PGothic" pitchFamily="34" charset="-128"/>
              </a:rPr>
              <a:t>The </a:t>
            </a:r>
            <a:r>
              <a:rPr lang="en-US" altLang="en-US" sz="2200" dirty="0">
                <a:ea typeface="MS PGothic" pitchFamily="34" charset="-128"/>
              </a:rPr>
              <a:t>application must be properly signed in the signature box.   </a:t>
            </a:r>
          </a:p>
          <a:p>
            <a:pPr marL="233363" lvl="1" indent="-233363">
              <a:spcBef>
                <a:spcPct val="60000"/>
              </a:spcBef>
              <a:buFont typeface="Wingdings" pitchFamily="2" charset="2"/>
              <a:buChar char="Ø"/>
              <a:defRPr/>
            </a:pPr>
            <a:endParaRPr lang="en-US" sz="1600" b="1" dirty="0" smtClean="0">
              <a:ea typeface="ＭＳ Ｐゴシック" pitchFamily="34" charset="-128"/>
            </a:endParaRPr>
          </a:p>
          <a:p>
            <a:pPr marL="233363" lvl="1" indent="-233363">
              <a:spcBef>
                <a:spcPct val="60000"/>
              </a:spcBef>
              <a:buFont typeface="Wingdings" pitchFamily="2" charset="2"/>
              <a:buChar char="Ø"/>
              <a:defRPr/>
            </a:pPr>
            <a:endParaRPr lang="en-US" sz="1600" b="1" dirty="0" smtClean="0">
              <a:ea typeface="ＭＳ Ｐゴシック" pitchFamily="34" charset="-128"/>
            </a:endParaRPr>
          </a:p>
          <a:p>
            <a:pPr marL="233363" lvl="1" indent="-233363">
              <a:spcBef>
                <a:spcPct val="60000"/>
              </a:spcBef>
              <a:buFont typeface="Wingdings" pitchFamily="2" charset="2"/>
              <a:buChar char="Ø"/>
              <a:defRPr/>
            </a:pPr>
            <a:endParaRPr lang="en-US" sz="1600" b="1" dirty="0" smtClean="0">
              <a:ea typeface="ＭＳ Ｐゴシック" pitchFamily="34" charset="-128"/>
            </a:endParaRPr>
          </a:p>
          <a:p>
            <a:pPr marL="233363" lvl="1" indent="-233363">
              <a:spcBef>
                <a:spcPct val="60000"/>
              </a:spcBef>
              <a:buFont typeface="Wingdings" pitchFamily="2" charset="2"/>
              <a:buChar char="Ø"/>
              <a:defRPr/>
            </a:pPr>
            <a:endParaRPr lang="en-US" sz="1600" dirty="0" smtClean="0">
              <a:ea typeface="ＭＳ Ｐゴシック" pitchFamily="34" charset="-128"/>
            </a:endParaRPr>
          </a:p>
          <a:p>
            <a:pPr marL="233363" lvl="1" indent="-233363">
              <a:spcBef>
                <a:spcPct val="60000"/>
              </a:spcBef>
              <a:buFont typeface="Wingdings" pitchFamily="2" charset="2"/>
              <a:buChar char="Ø"/>
              <a:defRPr/>
            </a:pPr>
            <a:endParaRPr lang="en-US" sz="1600" b="1" dirty="0">
              <a:ea typeface="ＭＳ Ｐゴシック" pitchFamily="34" charset="-128"/>
            </a:endParaRPr>
          </a:p>
          <a:p>
            <a:pPr marL="233363" lvl="1" indent="-233363">
              <a:spcBef>
                <a:spcPct val="60000"/>
              </a:spcBef>
              <a:buFont typeface="Wingdings" pitchFamily="2" charset="2"/>
              <a:buChar char="Ø"/>
              <a:defRPr/>
            </a:pPr>
            <a:endParaRPr lang="en-US" altLang="en-US" sz="1600" dirty="0">
              <a:ea typeface="MS PGothic" pitchFamily="34" charset="-128"/>
              <a:cs typeface="+mn-cs"/>
            </a:endParaRPr>
          </a:p>
          <a:p>
            <a:pPr marL="233363" lvl="1" indent="-233363">
              <a:spcBef>
                <a:spcPct val="60000"/>
              </a:spcBef>
              <a:buFont typeface="Wingdings" pitchFamily="2" charset="2"/>
              <a:buChar char="Ø"/>
              <a:defRPr/>
            </a:pPr>
            <a:endParaRPr lang="en-US" altLang="en-US" sz="1600" dirty="0">
              <a:ea typeface="MS PGothic" pitchFamily="34" charset="-128"/>
              <a:cs typeface="+mn-cs"/>
            </a:endParaRPr>
          </a:p>
          <a:p>
            <a:pPr>
              <a:defRPr/>
            </a:pPr>
            <a:endParaRPr lang="en-US" altLang="en-US" dirty="0" smtClean="0"/>
          </a:p>
        </p:txBody>
      </p:sp>
      <p:sp>
        <p:nvSpPr>
          <p:cNvPr id="512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AED7290-53E8-4F23-90CF-2A08FAD2E102}" type="slidenum">
              <a:rPr lang="en-US" altLang="en-US" sz="1100" smtClean="0">
                <a:solidFill>
                  <a:srgbClr val="000063"/>
                </a:solidFill>
              </a:rPr>
              <a:pPr/>
              <a:t>58</a:t>
            </a:fld>
            <a:endParaRPr lang="en-US" altLang="en-US" sz="1100" smtClean="0">
              <a:solidFill>
                <a:srgbClr val="000063"/>
              </a:solidFill>
            </a:endParaRPr>
          </a:p>
        </p:txBody>
      </p:sp>
    </p:spTree>
    <p:extLst>
      <p:ext uri="{BB962C8B-B14F-4D97-AF65-F5344CB8AC3E}">
        <p14:creationId xmlns:p14="http://schemas.microsoft.com/office/powerpoint/2010/main" val="36749284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3400" y="228600"/>
            <a:ext cx="8294687" cy="1050925"/>
          </a:xfrm>
        </p:spPr>
        <p:txBody>
          <a:bodyPr/>
          <a:lstStyle/>
          <a:p>
            <a:pPr algn="ctr"/>
            <a:r>
              <a:rPr lang="en-US" altLang="en-US" sz="3200" b="1" dirty="0" smtClean="0"/>
              <a:t>Documents to Be Included With the Application</a:t>
            </a:r>
          </a:p>
        </p:txBody>
      </p:sp>
      <p:sp>
        <p:nvSpPr>
          <p:cNvPr id="6147" name="Content Placeholder 2"/>
          <p:cNvSpPr>
            <a:spLocks noGrp="1"/>
          </p:cNvSpPr>
          <p:nvPr>
            <p:ph idx="1"/>
          </p:nvPr>
        </p:nvSpPr>
        <p:spPr>
          <a:xfrm>
            <a:off x="457200" y="1752601"/>
            <a:ext cx="8229600" cy="4191000"/>
          </a:xfrm>
        </p:spPr>
        <p:txBody>
          <a:bodyPr/>
          <a:lstStyle/>
          <a:p>
            <a:pPr marL="342900" lvl="1" indent="-342900">
              <a:spcBef>
                <a:spcPct val="60000"/>
              </a:spcBef>
            </a:pPr>
            <a:r>
              <a:rPr lang="en-US" altLang="en-US" sz="2200" dirty="0" smtClean="0">
                <a:solidFill>
                  <a:srgbClr val="000063"/>
                </a:solidFill>
                <a:ea typeface="MS PGothic" pitchFamily="34" charset="-128"/>
              </a:rPr>
              <a:t>The applicant’s statement explaining reason for request.</a:t>
            </a:r>
          </a:p>
          <a:p>
            <a:pPr marL="342900" lvl="1" indent="-342900">
              <a:spcBef>
                <a:spcPct val="60000"/>
              </a:spcBef>
            </a:pPr>
            <a:r>
              <a:rPr lang="en-US" altLang="en-US" sz="2200" dirty="0" smtClean="0">
                <a:solidFill>
                  <a:srgbClr val="000063"/>
                </a:solidFill>
                <a:ea typeface="MS PGothic" pitchFamily="34" charset="-128"/>
              </a:rPr>
              <a:t>Copies of each applicant’s valid passport.</a:t>
            </a:r>
          </a:p>
          <a:p>
            <a:pPr marL="342900" lvl="1" indent="-342900">
              <a:spcBef>
                <a:spcPct val="60000"/>
              </a:spcBef>
            </a:pPr>
            <a:r>
              <a:rPr lang="en-US" altLang="en-US" sz="2200" dirty="0" smtClean="0">
                <a:solidFill>
                  <a:srgbClr val="000063"/>
                </a:solidFill>
                <a:ea typeface="MS PGothic" pitchFamily="34" charset="-128"/>
              </a:rPr>
              <a:t>Each applicant’s Form I-94 or printout from </a:t>
            </a:r>
            <a:r>
              <a:rPr lang="en-US" altLang="en-US" sz="2200" dirty="0" smtClean="0">
                <a:solidFill>
                  <a:srgbClr val="000063"/>
                </a:solidFill>
                <a:ea typeface="MS PGothic" pitchFamily="34" charset="-128"/>
                <a:hlinkClick r:id="rId3"/>
              </a:rPr>
              <a:t>www.cbp.gov/i94</a:t>
            </a:r>
            <a:r>
              <a:rPr lang="en-US" altLang="en-US" sz="2200" dirty="0" smtClean="0">
                <a:solidFill>
                  <a:srgbClr val="000063"/>
                </a:solidFill>
                <a:ea typeface="MS PGothic" pitchFamily="34" charset="-128"/>
              </a:rPr>
              <a:t>.</a:t>
            </a:r>
          </a:p>
          <a:p>
            <a:pPr marL="342900" lvl="1" indent="-342900">
              <a:spcBef>
                <a:spcPct val="60000"/>
              </a:spcBef>
            </a:pPr>
            <a:r>
              <a:rPr lang="en-US" altLang="en-US" sz="2200" dirty="0" smtClean="0">
                <a:solidFill>
                  <a:srgbClr val="002060"/>
                </a:solidFill>
                <a:ea typeface="MS PGothic" pitchFamily="34" charset="-128"/>
              </a:rPr>
              <a:t>Proof of the relationship between co-applicants. </a:t>
            </a:r>
          </a:p>
          <a:p>
            <a:pPr marL="342900" lvl="1" indent="-342900">
              <a:spcBef>
                <a:spcPct val="60000"/>
              </a:spcBef>
            </a:pPr>
            <a:r>
              <a:rPr lang="en-US" altLang="en-US" sz="2200" dirty="0" smtClean="0">
                <a:solidFill>
                  <a:srgbClr val="002060"/>
                </a:solidFill>
                <a:ea typeface="MS PGothic" pitchFamily="34" charset="-128"/>
              </a:rPr>
              <a:t>Financial evidence. </a:t>
            </a:r>
          </a:p>
          <a:p>
            <a:pPr marL="342900" lvl="1" indent="-342900">
              <a:spcBef>
                <a:spcPct val="60000"/>
              </a:spcBef>
            </a:pPr>
            <a:r>
              <a:rPr lang="en-US" altLang="en-US" sz="2200" dirty="0" smtClean="0">
                <a:solidFill>
                  <a:srgbClr val="000063"/>
                </a:solidFill>
                <a:ea typeface="MS PGothic" pitchFamily="34" charset="-128"/>
              </a:rPr>
              <a:t>English translations for all foreign language documents.</a:t>
            </a:r>
          </a:p>
          <a:p>
            <a:endParaRPr lang="en-US" altLang="en-US" dirty="0" smtClean="0"/>
          </a:p>
        </p:txBody>
      </p:sp>
      <p:sp>
        <p:nvSpPr>
          <p:cNvPr id="614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BB234E8-FE6C-4275-A728-DA5868E19641}" type="slidenum">
              <a:rPr lang="en-US" altLang="en-US" sz="1100" smtClean="0">
                <a:solidFill>
                  <a:srgbClr val="000063"/>
                </a:solidFill>
              </a:rPr>
              <a:pPr/>
              <a:t>59</a:t>
            </a:fld>
            <a:endParaRPr lang="en-US" altLang="en-US" sz="1100" smtClean="0">
              <a:solidFill>
                <a:srgbClr val="000063"/>
              </a:solidFill>
            </a:endParaRPr>
          </a:p>
        </p:txBody>
      </p:sp>
    </p:spTree>
    <p:extLst>
      <p:ext uri="{BB962C8B-B14F-4D97-AF65-F5344CB8AC3E}">
        <p14:creationId xmlns:p14="http://schemas.microsoft.com/office/powerpoint/2010/main" val="3286001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7CD3594-FEC3-4794-9B7E-255058F41602}" type="slidenum">
              <a:rPr lang="en-US" altLang="en-US" sz="1100" smtClean="0">
                <a:solidFill>
                  <a:srgbClr val="000063"/>
                </a:solidFill>
              </a:rPr>
              <a:pPr/>
              <a:t>6</a:t>
            </a:fld>
            <a:endParaRPr lang="en-US" altLang="en-US" sz="1100" smtClean="0">
              <a:solidFill>
                <a:srgbClr val="000063"/>
              </a:solidFill>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375"/>
            <a:ext cx="4719638"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6"/>
          <p:cNvSpPr txBox="1">
            <a:spLocks noChangeArrowheads="1"/>
          </p:cNvSpPr>
          <p:nvPr/>
        </p:nvSpPr>
        <p:spPr bwMode="auto">
          <a:xfrm>
            <a:off x="4876800" y="1647825"/>
            <a:ext cx="4198938" cy="3805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spcAft>
                <a:spcPts val="600"/>
              </a:spcAft>
              <a:buFont typeface="Wingdings" pitchFamily="2" charset="2"/>
              <a:buNone/>
              <a:defRPr/>
            </a:pPr>
            <a:r>
              <a:rPr lang="en-US" altLang="en-US" sz="4200" kern="0" dirty="0" smtClean="0">
                <a:solidFill>
                  <a:srgbClr val="002F80"/>
                </a:solidFill>
                <a:latin typeface="Times New Roman"/>
              </a:rPr>
              <a:t>Processing Times:</a:t>
            </a:r>
          </a:p>
          <a:p>
            <a:pPr marL="173038" indent="-173038">
              <a:defRPr/>
            </a:pPr>
            <a:r>
              <a:rPr lang="en-US" altLang="en-US" kern="0" dirty="0">
                <a:solidFill>
                  <a:srgbClr val="333333"/>
                </a:solidFill>
              </a:rPr>
              <a:t>Form </a:t>
            </a:r>
            <a:r>
              <a:rPr lang="en-US" altLang="en-US" kern="0" dirty="0" smtClean="0">
                <a:solidFill>
                  <a:srgbClr val="333333"/>
                </a:solidFill>
              </a:rPr>
              <a:t>I-821D </a:t>
            </a:r>
          </a:p>
          <a:p>
            <a:pPr marL="519113" lvl="1" indent="-171450">
              <a:defRPr/>
            </a:pPr>
            <a:r>
              <a:rPr lang="en-US" altLang="en-US" sz="2200" kern="0" dirty="0" smtClean="0">
                <a:solidFill>
                  <a:srgbClr val="333333"/>
                </a:solidFill>
              </a:rPr>
              <a:t>6 months</a:t>
            </a:r>
          </a:p>
          <a:p>
            <a:pPr marL="347663" lvl="1" indent="0">
              <a:buFont typeface="Wingdings" pitchFamily="2" charset="2"/>
              <a:buNone/>
              <a:defRPr/>
            </a:pPr>
            <a:endParaRPr lang="en-US" altLang="en-US" sz="1000" kern="0" dirty="0" smtClean="0">
              <a:solidFill>
                <a:srgbClr val="333333"/>
              </a:solidFill>
            </a:endParaRPr>
          </a:p>
          <a:p>
            <a:pPr marL="173038" indent="-173038">
              <a:defRPr/>
            </a:pPr>
            <a:r>
              <a:rPr lang="en-US" altLang="en-US" kern="0" dirty="0" smtClean="0">
                <a:solidFill>
                  <a:srgbClr val="333333"/>
                </a:solidFill>
              </a:rPr>
              <a:t>Form I-765</a:t>
            </a:r>
          </a:p>
          <a:p>
            <a:pPr marL="519113" lvl="1" indent="-171450">
              <a:defRPr/>
            </a:pPr>
            <a:r>
              <a:rPr lang="en-US" altLang="en-US" sz="2200" kern="0" dirty="0" smtClean="0">
                <a:solidFill>
                  <a:srgbClr val="333333"/>
                </a:solidFill>
              </a:rPr>
              <a:t>90 days after Form I-821D decision </a:t>
            </a:r>
          </a:p>
          <a:p>
            <a:pPr marL="347663" lvl="1" indent="0">
              <a:buFont typeface="Wingdings" pitchFamily="2" charset="2"/>
              <a:buNone/>
              <a:defRPr/>
            </a:pPr>
            <a:endParaRPr lang="en-US" altLang="en-US" sz="1800" kern="0" dirty="0" smtClean="0">
              <a:solidFill>
                <a:srgbClr val="333333"/>
              </a:solidFill>
            </a:endParaRPr>
          </a:p>
        </p:txBody>
      </p:sp>
      <p:sp>
        <p:nvSpPr>
          <p:cNvPr id="8" name="Rectangle 6"/>
          <p:cNvSpPr txBox="1">
            <a:spLocks noChangeArrowheads="1"/>
          </p:cNvSpPr>
          <p:nvPr/>
        </p:nvSpPr>
        <p:spPr>
          <a:xfrm>
            <a:off x="161925" y="144463"/>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1816306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04800"/>
            <a:ext cx="8294687" cy="1050925"/>
          </a:xfrm>
        </p:spPr>
        <p:txBody>
          <a:bodyPr/>
          <a:lstStyle/>
          <a:p>
            <a:pPr algn="ctr"/>
            <a:r>
              <a:rPr lang="en-US" altLang="en-US" sz="3200" b="1" dirty="0" smtClean="0"/>
              <a:t>Documents to Be Included With the Application (continued)</a:t>
            </a:r>
            <a:endParaRPr lang="en-US" altLang="en-US" sz="3200" dirty="0" smtClean="0">
              <a:solidFill>
                <a:schemeClr val="bg1"/>
              </a:solidFill>
            </a:endParaRPr>
          </a:p>
        </p:txBody>
      </p:sp>
      <p:sp>
        <p:nvSpPr>
          <p:cNvPr id="10243" name="Content Placeholder 2"/>
          <p:cNvSpPr>
            <a:spLocks noGrp="1"/>
          </p:cNvSpPr>
          <p:nvPr>
            <p:ph idx="1"/>
          </p:nvPr>
        </p:nvSpPr>
        <p:spPr>
          <a:xfrm>
            <a:off x="609600" y="1752600"/>
            <a:ext cx="8229600" cy="3886200"/>
          </a:xfrm>
        </p:spPr>
        <p:txBody>
          <a:bodyPr/>
          <a:lstStyle/>
          <a:p>
            <a:pPr marL="342900" lvl="1" indent="-342900">
              <a:spcBef>
                <a:spcPct val="60000"/>
              </a:spcBef>
              <a:defRPr/>
            </a:pPr>
            <a:r>
              <a:rPr lang="en-US" altLang="en-US" sz="2200" dirty="0" smtClean="0">
                <a:solidFill>
                  <a:srgbClr val="000063"/>
                </a:solidFill>
                <a:ea typeface="MS PGothic" pitchFamily="34" charset="-128"/>
              </a:rPr>
              <a:t>For Fs and Ms:  </a:t>
            </a:r>
          </a:p>
          <a:p>
            <a:pPr marL="681038" lvl="2" indent="-342900">
              <a:spcBef>
                <a:spcPct val="60000"/>
              </a:spcBef>
              <a:buFont typeface="Arial" panose="020B0604020202020204" pitchFamily="34" charset="0"/>
              <a:buChar char="•"/>
              <a:defRPr/>
            </a:pPr>
            <a:r>
              <a:rPr lang="en-US" altLang="en-US" sz="2200" dirty="0" smtClean="0">
                <a:solidFill>
                  <a:srgbClr val="000063"/>
                </a:solidFill>
                <a:ea typeface="MS PGothic" pitchFamily="34" charset="-128"/>
              </a:rPr>
              <a:t>Properly signed SEVIS I-20s for all applicants. </a:t>
            </a:r>
            <a:endParaRPr lang="en-US" altLang="en-US" sz="2200" dirty="0">
              <a:solidFill>
                <a:srgbClr val="000063"/>
              </a:solidFill>
              <a:ea typeface="MS PGothic" pitchFamily="34" charset="-128"/>
            </a:endParaRPr>
          </a:p>
          <a:p>
            <a:pPr marL="681038" lvl="2" indent="-342900">
              <a:spcBef>
                <a:spcPct val="60000"/>
              </a:spcBef>
              <a:buFont typeface="Arial" panose="020B0604020202020204" pitchFamily="34" charset="0"/>
              <a:buChar char="•"/>
              <a:defRPr/>
            </a:pPr>
            <a:r>
              <a:rPr lang="en-US" altLang="en-US" sz="2200" dirty="0" smtClean="0">
                <a:solidFill>
                  <a:srgbClr val="000063"/>
                </a:solidFill>
                <a:ea typeface="MS PGothic" pitchFamily="34" charset="-128"/>
              </a:rPr>
              <a:t>SEVIS </a:t>
            </a:r>
            <a:r>
              <a:rPr lang="en-US" altLang="en-US" sz="2200" dirty="0">
                <a:solidFill>
                  <a:srgbClr val="000063"/>
                </a:solidFill>
                <a:ea typeface="MS PGothic" pitchFamily="34" charset="-128"/>
              </a:rPr>
              <a:t>I-901 fee if </a:t>
            </a:r>
            <a:r>
              <a:rPr lang="en-US" altLang="en-US" sz="2200" dirty="0" smtClean="0">
                <a:solidFill>
                  <a:srgbClr val="000063"/>
                </a:solidFill>
                <a:ea typeface="MS PGothic" pitchFamily="34" charset="-128"/>
              </a:rPr>
              <a:t>required.</a:t>
            </a:r>
            <a:endParaRPr lang="en-US" altLang="en-US" sz="2200" dirty="0">
              <a:solidFill>
                <a:srgbClr val="000063"/>
              </a:solidFill>
              <a:ea typeface="MS PGothic" pitchFamily="34" charset="-128"/>
            </a:endParaRPr>
          </a:p>
          <a:p>
            <a:pPr marL="342900" lvl="1" indent="-342900">
              <a:spcBef>
                <a:spcPct val="60000"/>
              </a:spcBef>
              <a:defRPr/>
            </a:pPr>
            <a:r>
              <a:rPr lang="en-US" altLang="en-US" sz="2200" dirty="0" smtClean="0">
                <a:solidFill>
                  <a:srgbClr val="000063"/>
                </a:solidFill>
                <a:ea typeface="MS PGothic" pitchFamily="34" charset="-128"/>
              </a:rPr>
              <a:t>For Js:  Properly signed DS-2019s for all applicants.</a:t>
            </a:r>
          </a:p>
          <a:p>
            <a:pPr marL="681038" lvl="2" indent="-342900">
              <a:spcBef>
                <a:spcPct val="60000"/>
              </a:spcBef>
              <a:defRPr/>
            </a:pPr>
            <a:endParaRPr lang="en-US" altLang="en-US" sz="2400" dirty="0" smtClean="0">
              <a:solidFill>
                <a:srgbClr val="000063"/>
              </a:solidFill>
              <a:ea typeface="MS PGothic" pitchFamily="34" charset="-128"/>
            </a:endParaRPr>
          </a:p>
          <a:p>
            <a:pPr marL="0" lvl="1" indent="0">
              <a:spcBef>
                <a:spcPct val="60000"/>
              </a:spcBef>
              <a:buFont typeface="Wingdings" pitchFamily="2" charset="2"/>
              <a:buNone/>
              <a:defRPr/>
            </a:pPr>
            <a:r>
              <a:rPr lang="en-US" altLang="en-US" sz="2400" dirty="0" smtClean="0">
                <a:solidFill>
                  <a:srgbClr val="002060"/>
                </a:solidFill>
                <a:ea typeface="MS PGothic" pitchFamily="34" charset="-128"/>
              </a:rPr>
              <a:t> </a:t>
            </a:r>
            <a:endParaRPr lang="en-US" altLang="en-US" sz="2400" dirty="0" smtClean="0"/>
          </a:p>
        </p:txBody>
      </p:sp>
      <p:sp>
        <p:nvSpPr>
          <p:cNvPr id="717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548F393-D75D-4CDB-BF60-00B38C540B0B}" type="slidenum">
              <a:rPr lang="en-US" altLang="en-US" sz="1100" smtClean="0">
                <a:solidFill>
                  <a:srgbClr val="000063"/>
                </a:solidFill>
              </a:rPr>
              <a:pPr/>
              <a:t>60</a:t>
            </a:fld>
            <a:endParaRPr lang="en-US" altLang="en-US" sz="1100" smtClean="0">
              <a:solidFill>
                <a:srgbClr val="000063"/>
              </a:solidFill>
            </a:endParaRPr>
          </a:p>
        </p:txBody>
      </p:sp>
    </p:spTree>
    <p:extLst>
      <p:ext uri="{BB962C8B-B14F-4D97-AF65-F5344CB8AC3E}">
        <p14:creationId xmlns:p14="http://schemas.microsoft.com/office/powerpoint/2010/main" val="5259055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381000"/>
            <a:ext cx="8218487" cy="1050925"/>
          </a:xfrm>
        </p:spPr>
        <p:txBody>
          <a:bodyPr/>
          <a:lstStyle/>
          <a:p>
            <a:pPr algn="ctr"/>
            <a:r>
              <a:rPr lang="en-US" altLang="en-US" sz="3200" b="1" dirty="0" smtClean="0"/>
              <a:t>Documents to Be Included With the Application (continued)</a:t>
            </a:r>
            <a:endParaRPr lang="en-US" altLang="en-US" sz="3200" dirty="0" smtClean="0"/>
          </a:p>
        </p:txBody>
      </p:sp>
      <p:sp>
        <p:nvSpPr>
          <p:cNvPr id="8195" name="Content Placeholder 2"/>
          <p:cNvSpPr>
            <a:spLocks noGrp="1"/>
          </p:cNvSpPr>
          <p:nvPr>
            <p:ph idx="1"/>
          </p:nvPr>
        </p:nvSpPr>
        <p:spPr>
          <a:xfrm>
            <a:off x="457200" y="1905000"/>
            <a:ext cx="8229600" cy="4191000"/>
          </a:xfrm>
        </p:spPr>
        <p:txBody>
          <a:bodyPr/>
          <a:lstStyle/>
          <a:p>
            <a:pPr marL="342900" lvl="1" indent="-342900">
              <a:spcBef>
                <a:spcPct val="60000"/>
              </a:spcBef>
            </a:pPr>
            <a:r>
              <a:rPr lang="en-US" altLang="en-US" sz="2200" dirty="0" smtClean="0">
                <a:ea typeface="MS PGothic" pitchFamily="34" charset="-128"/>
              </a:rPr>
              <a:t>For dependents: </a:t>
            </a:r>
          </a:p>
          <a:p>
            <a:pPr marL="681038" lvl="2" indent="-342900">
              <a:spcBef>
                <a:spcPct val="60000"/>
              </a:spcBef>
              <a:buFont typeface="Arial" charset="0"/>
              <a:buChar char="•"/>
            </a:pPr>
            <a:r>
              <a:rPr lang="en-US" altLang="en-US" sz="2200" dirty="0" smtClean="0">
                <a:ea typeface="MS PGothic" pitchFamily="34" charset="-128"/>
              </a:rPr>
              <a:t>Evidence of the principal alien’s status (Form I-797, Form I-94, admission stamp in passport, etc.).</a:t>
            </a:r>
          </a:p>
          <a:p>
            <a:pPr marL="681038" lvl="2" indent="-342900">
              <a:spcBef>
                <a:spcPct val="60000"/>
              </a:spcBef>
              <a:buFont typeface="Arial" charset="0"/>
              <a:buChar char="•"/>
            </a:pPr>
            <a:r>
              <a:rPr lang="en-US" altLang="en-US" sz="2200" dirty="0" smtClean="0">
                <a:ea typeface="MS PGothic" pitchFamily="34" charset="-128"/>
              </a:rPr>
              <a:t>Evidence that the principal alien is maintaining his or her status (pay records, W-2 forms, etc.).</a:t>
            </a:r>
          </a:p>
          <a:p>
            <a:pPr marL="681038" lvl="2" indent="-342900">
              <a:spcBef>
                <a:spcPct val="60000"/>
              </a:spcBef>
              <a:buFont typeface="Arial" charset="0"/>
              <a:buChar char="•"/>
            </a:pPr>
            <a:r>
              <a:rPr lang="en-US" altLang="en-US" sz="2200" dirty="0" smtClean="0">
                <a:ea typeface="MS PGothic" pitchFamily="34" charset="-128"/>
              </a:rPr>
              <a:t>Evidence of each applicant’s relationship to the principal alien.</a:t>
            </a:r>
          </a:p>
        </p:txBody>
      </p:sp>
      <p:sp>
        <p:nvSpPr>
          <p:cNvPr id="819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8C33EB3-F0EA-478A-81A4-DDB3D26DCADA}" type="slidenum">
              <a:rPr lang="en-US" altLang="en-US" sz="1100" smtClean="0">
                <a:solidFill>
                  <a:srgbClr val="000063"/>
                </a:solidFill>
              </a:rPr>
              <a:pPr/>
              <a:t>61</a:t>
            </a:fld>
            <a:endParaRPr lang="en-US" altLang="en-US" sz="1100" smtClean="0">
              <a:solidFill>
                <a:srgbClr val="000063"/>
              </a:solidFill>
            </a:endParaRPr>
          </a:p>
        </p:txBody>
      </p:sp>
    </p:spTree>
    <p:extLst>
      <p:ext uri="{BB962C8B-B14F-4D97-AF65-F5344CB8AC3E}">
        <p14:creationId xmlns:p14="http://schemas.microsoft.com/office/powerpoint/2010/main" val="1787684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04800"/>
            <a:ext cx="8294687" cy="1050925"/>
          </a:xfrm>
        </p:spPr>
        <p:txBody>
          <a:bodyPr/>
          <a:lstStyle/>
          <a:p>
            <a:pPr algn="ctr"/>
            <a:r>
              <a:rPr lang="en-US" altLang="en-US" sz="3200" b="1" dirty="0" smtClean="0"/>
              <a:t>Documents to Be Included With the Application (continued)</a:t>
            </a:r>
          </a:p>
        </p:txBody>
      </p:sp>
      <p:sp>
        <p:nvSpPr>
          <p:cNvPr id="9219" name="Content Placeholder 2"/>
          <p:cNvSpPr>
            <a:spLocks noGrp="1"/>
          </p:cNvSpPr>
          <p:nvPr>
            <p:ph idx="1"/>
          </p:nvPr>
        </p:nvSpPr>
        <p:spPr>
          <a:xfrm>
            <a:off x="457200" y="1828801"/>
            <a:ext cx="8229600" cy="4191000"/>
          </a:xfrm>
        </p:spPr>
        <p:txBody>
          <a:bodyPr/>
          <a:lstStyle/>
          <a:p>
            <a:pPr marL="692150" lvl="3" indent="-342900">
              <a:spcBef>
                <a:spcPct val="60000"/>
              </a:spcBef>
              <a:buFont typeface="Arial" charset="0"/>
              <a:buChar char="•"/>
            </a:pPr>
            <a:r>
              <a:rPr lang="en-US" altLang="en-US" sz="2200" dirty="0" smtClean="0">
                <a:solidFill>
                  <a:srgbClr val="000063"/>
                </a:solidFill>
                <a:ea typeface="MS PGothic" pitchFamily="34" charset="-128"/>
              </a:rPr>
              <a:t>If the principal alien is no longer employed, a letter from the principal alien’s employer indicating the last date of employment and the principal alien’s most recent pay records should be submitted. </a:t>
            </a:r>
          </a:p>
          <a:p>
            <a:endParaRPr lang="en-US" altLang="en-US" dirty="0" smtClean="0"/>
          </a:p>
        </p:txBody>
      </p:sp>
      <p:sp>
        <p:nvSpPr>
          <p:cNvPr id="922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C2FCA86-5F3F-4820-9F0A-3C48ED76A096}" type="slidenum">
              <a:rPr lang="en-US" altLang="en-US" sz="1100" smtClean="0">
                <a:solidFill>
                  <a:srgbClr val="000063"/>
                </a:solidFill>
              </a:rPr>
              <a:pPr/>
              <a:t>62</a:t>
            </a:fld>
            <a:endParaRPr lang="en-US" altLang="en-US" sz="1100" smtClean="0">
              <a:solidFill>
                <a:srgbClr val="000063"/>
              </a:solidFill>
            </a:endParaRPr>
          </a:p>
        </p:txBody>
      </p:sp>
    </p:spTree>
    <p:extLst>
      <p:ext uri="{BB962C8B-B14F-4D97-AF65-F5344CB8AC3E}">
        <p14:creationId xmlns:p14="http://schemas.microsoft.com/office/powerpoint/2010/main" val="39745270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5913" y="0"/>
            <a:ext cx="8218487" cy="1050925"/>
          </a:xfrm>
        </p:spPr>
        <p:txBody>
          <a:bodyPr/>
          <a:lstStyle/>
          <a:p>
            <a:pPr algn="ctr"/>
            <a:r>
              <a:rPr lang="en-US" altLang="en-US" sz="3200" b="1" smtClean="0"/>
              <a:t>Common Application Rejection Reasons</a:t>
            </a:r>
          </a:p>
        </p:txBody>
      </p:sp>
      <p:sp>
        <p:nvSpPr>
          <p:cNvPr id="10243" name="Content Placeholder 2"/>
          <p:cNvSpPr>
            <a:spLocks noGrp="1"/>
          </p:cNvSpPr>
          <p:nvPr>
            <p:ph idx="1"/>
          </p:nvPr>
        </p:nvSpPr>
        <p:spPr/>
        <p:txBody>
          <a:bodyPr/>
          <a:lstStyle/>
          <a:p>
            <a:r>
              <a:rPr lang="en-US" altLang="en-US" smtClean="0"/>
              <a:t>These are common reasons why the Lockbox rejects applications: </a:t>
            </a:r>
          </a:p>
          <a:p>
            <a:pPr lvl="1">
              <a:buFont typeface="Arial" charset="0"/>
              <a:buChar char="•"/>
            </a:pPr>
            <a:r>
              <a:rPr lang="en-US" altLang="en-US" sz="2200" smtClean="0"/>
              <a:t>Fee issues.</a:t>
            </a:r>
          </a:p>
          <a:p>
            <a:pPr lvl="1">
              <a:buFont typeface="Arial" charset="0"/>
              <a:buChar char="•"/>
            </a:pPr>
            <a:r>
              <a:rPr lang="en-US" altLang="en-US" sz="2200" smtClean="0"/>
              <a:t>Missing signature.</a:t>
            </a:r>
          </a:p>
          <a:p>
            <a:pPr lvl="1">
              <a:buFont typeface="Arial" charset="0"/>
              <a:buChar char="•"/>
            </a:pPr>
            <a:r>
              <a:rPr lang="en-US" altLang="en-US" sz="2200" smtClean="0"/>
              <a:t>Outdated version of the application.</a:t>
            </a:r>
          </a:p>
          <a:p>
            <a:endParaRPr lang="en-US" altLang="en-US" smtClean="0"/>
          </a:p>
        </p:txBody>
      </p:sp>
      <p:sp>
        <p:nvSpPr>
          <p:cNvPr id="1024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3F8C273-385B-48CE-B65F-44A8C0FE7269}" type="slidenum">
              <a:rPr lang="en-US" altLang="en-US" sz="1100" smtClean="0">
                <a:solidFill>
                  <a:srgbClr val="000063"/>
                </a:solidFill>
              </a:rPr>
              <a:pPr/>
              <a:t>63</a:t>
            </a:fld>
            <a:endParaRPr lang="en-US" altLang="en-US" sz="1100" smtClean="0">
              <a:solidFill>
                <a:srgbClr val="000063"/>
              </a:solidFill>
            </a:endParaRPr>
          </a:p>
        </p:txBody>
      </p:sp>
    </p:spTree>
    <p:extLst>
      <p:ext uri="{BB962C8B-B14F-4D97-AF65-F5344CB8AC3E}">
        <p14:creationId xmlns:p14="http://schemas.microsoft.com/office/powerpoint/2010/main" val="17721484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304800"/>
            <a:ext cx="8066087" cy="1050925"/>
          </a:xfrm>
        </p:spPr>
        <p:txBody>
          <a:bodyPr/>
          <a:lstStyle/>
          <a:p>
            <a:pPr algn="ctr"/>
            <a:r>
              <a:rPr lang="en-US" altLang="en-US" sz="3200" b="1" dirty="0" smtClean="0"/>
              <a:t>Designated School Official (DSO) Assistance in the Filing Process</a:t>
            </a:r>
          </a:p>
        </p:txBody>
      </p:sp>
      <p:sp>
        <p:nvSpPr>
          <p:cNvPr id="11267" name="Content Placeholder 2"/>
          <p:cNvSpPr>
            <a:spLocks noGrp="1"/>
          </p:cNvSpPr>
          <p:nvPr>
            <p:ph idx="1"/>
          </p:nvPr>
        </p:nvSpPr>
        <p:spPr>
          <a:xfrm>
            <a:off x="457200" y="1600201"/>
            <a:ext cx="8229600" cy="4343400"/>
          </a:xfrm>
        </p:spPr>
        <p:txBody>
          <a:bodyPr/>
          <a:lstStyle/>
          <a:p>
            <a:r>
              <a:rPr lang="en-US" altLang="en-US" dirty="0" smtClean="0"/>
              <a:t>To help facilitate the filing process, DSOs can:</a:t>
            </a:r>
          </a:p>
          <a:p>
            <a:pPr lvl="1">
              <a:buFont typeface="Arial" charset="0"/>
              <a:buChar char="•"/>
            </a:pPr>
            <a:r>
              <a:rPr lang="en-US" altLang="en-US" sz="2200" dirty="0" smtClean="0"/>
              <a:t>Make sure that the Student and Exchange Visitor Information System (SEVIS) is updated correctly before the application is filed.  </a:t>
            </a:r>
          </a:p>
          <a:p>
            <a:pPr lvl="1">
              <a:buFont typeface="Arial" charset="0"/>
              <a:buChar char="•"/>
            </a:pPr>
            <a:r>
              <a:rPr lang="en-US" altLang="en-US" sz="2200" dirty="0" smtClean="0"/>
              <a:t>Review the application and supporting evidence before the student submits it.  </a:t>
            </a:r>
          </a:p>
          <a:p>
            <a:pPr lvl="1">
              <a:buFont typeface="Arial" charset="0"/>
              <a:buChar char="•"/>
            </a:pPr>
            <a:r>
              <a:rPr lang="en-US" altLang="en-US" sz="2200" dirty="0" smtClean="0"/>
              <a:t>Remind students of the timelines for filing their applications. </a:t>
            </a:r>
          </a:p>
          <a:p>
            <a:endParaRPr lang="en-US" altLang="en-US" dirty="0" smtClean="0"/>
          </a:p>
        </p:txBody>
      </p:sp>
      <p:sp>
        <p:nvSpPr>
          <p:cNvPr id="1126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4321741-470E-46CE-9402-9962FCF26D8A}" type="slidenum">
              <a:rPr lang="en-US" altLang="en-US" sz="1100" smtClean="0">
                <a:solidFill>
                  <a:srgbClr val="000063"/>
                </a:solidFill>
              </a:rPr>
              <a:pPr/>
              <a:t>64</a:t>
            </a:fld>
            <a:endParaRPr lang="en-US" altLang="en-US" sz="1100" smtClean="0">
              <a:solidFill>
                <a:srgbClr val="000063"/>
              </a:solidFill>
            </a:endParaRPr>
          </a:p>
        </p:txBody>
      </p:sp>
    </p:spTree>
    <p:extLst>
      <p:ext uri="{BB962C8B-B14F-4D97-AF65-F5344CB8AC3E}">
        <p14:creationId xmlns:p14="http://schemas.microsoft.com/office/powerpoint/2010/main" val="23452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15913" y="0"/>
            <a:ext cx="8218487" cy="1050925"/>
          </a:xfrm>
        </p:spPr>
        <p:txBody>
          <a:bodyPr/>
          <a:lstStyle/>
          <a:p>
            <a:pPr algn="ctr"/>
            <a:r>
              <a:rPr lang="en-US" altLang="en-US" sz="3200" b="1" smtClean="0"/>
              <a:t>Post-Application Submission Requests</a:t>
            </a:r>
          </a:p>
        </p:txBody>
      </p:sp>
      <p:sp>
        <p:nvSpPr>
          <p:cNvPr id="12291" name="Content Placeholder 2"/>
          <p:cNvSpPr>
            <a:spLocks noGrp="1"/>
          </p:cNvSpPr>
          <p:nvPr>
            <p:ph idx="1"/>
          </p:nvPr>
        </p:nvSpPr>
        <p:spPr/>
        <p:txBody>
          <a:bodyPr/>
          <a:lstStyle/>
          <a:p>
            <a:r>
              <a:rPr lang="en-US" altLang="en-US" smtClean="0"/>
              <a:t>Services such as address changes for all forms are processed within 5 to 10 business days. </a:t>
            </a:r>
          </a:p>
          <a:p>
            <a:r>
              <a:rPr lang="en-US" altLang="en-US" smtClean="0"/>
              <a:t>The procedure for expedite requests may be found on the USCIS website.  </a:t>
            </a:r>
          </a:p>
          <a:p>
            <a:endParaRPr lang="en-US" altLang="en-US" smtClean="0"/>
          </a:p>
        </p:txBody>
      </p:sp>
      <p:sp>
        <p:nvSpPr>
          <p:cNvPr id="1229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90E770E-9CA1-4704-99F5-BA34603C07FE}" type="slidenum">
              <a:rPr lang="en-US" altLang="en-US" sz="1100" smtClean="0">
                <a:solidFill>
                  <a:srgbClr val="000063"/>
                </a:solidFill>
              </a:rPr>
              <a:pPr/>
              <a:t>65</a:t>
            </a:fld>
            <a:endParaRPr lang="en-US" altLang="en-US" sz="1100" smtClean="0">
              <a:solidFill>
                <a:srgbClr val="000063"/>
              </a:solidFill>
            </a:endParaRPr>
          </a:p>
        </p:txBody>
      </p:sp>
    </p:spTree>
    <p:extLst>
      <p:ext uri="{BB962C8B-B14F-4D97-AF65-F5344CB8AC3E}">
        <p14:creationId xmlns:p14="http://schemas.microsoft.com/office/powerpoint/2010/main" val="3724077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15913" y="0"/>
            <a:ext cx="8142287" cy="1050925"/>
          </a:xfrm>
        </p:spPr>
        <p:txBody>
          <a:bodyPr/>
          <a:lstStyle/>
          <a:p>
            <a:pPr algn="ctr"/>
            <a:r>
              <a:rPr lang="en-US" altLang="en-US" sz="3200" b="1" smtClean="0"/>
              <a:t>Common I-765 Filing Errors</a:t>
            </a:r>
          </a:p>
        </p:txBody>
      </p:sp>
      <p:sp>
        <p:nvSpPr>
          <p:cNvPr id="19459" name="Content Placeholder 2"/>
          <p:cNvSpPr>
            <a:spLocks noGrp="1"/>
          </p:cNvSpPr>
          <p:nvPr>
            <p:ph idx="1"/>
          </p:nvPr>
        </p:nvSpPr>
        <p:spPr/>
        <p:txBody>
          <a:bodyPr/>
          <a:lstStyle/>
          <a:p>
            <a:r>
              <a:rPr lang="en-US" altLang="en-US" smtClean="0"/>
              <a:t>Common mistakes are:</a:t>
            </a:r>
          </a:p>
          <a:p>
            <a:pPr lvl="1">
              <a:buFont typeface="Arial" charset="0"/>
              <a:buChar char="•"/>
            </a:pPr>
            <a:r>
              <a:rPr lang="en-US" altLang="en-US" sz="2200" smtClean="0"/>
              <a:t>Not consulting with a DSO before filing the application. </a:t>
            </a:r>
          </a:p>
          <a:p>
            <a:pPr lvl="1">
              <a:buFont typeface="Arial" charset="0"/>
              <a:buChar char="•"/>
            </a:pPr>
            <a:r>
              <a:rPr lang="en-US" altLang="en-US" sz="2200" smtClean="0"/>
              <a:t>No OPT or STEM request in SEVIS prior to the filing of the application.</a:t>
            </a:r>
          </a:p>
          <a:p>
            <a:pPr lvl="1">
              <a:buFont typeface="Arial" charset="0"/>
              <a:buChar char="•"/>
            </a:pPr>
            <a:r>
              <a:rPr lang="en-US" altLang="en-US" sz="2200" smtClean="0"/>
              <a:t>Not submitting the required evidence.</a:t>
            </a:r>
          </a:p>
          <a:p>
            <a:pPr lvl="1">
              <a:buFont typeface="Arial" charset="0"/>
              <a:buChar char="•"/>
            </a:pPr>
            <a:r>
              <a:rPr lang="en-US" altLang="en-US" sz="2200" smtClean="0"/>
              <a:t>Untimely filing.</a:t>
            </a:r>
          </a:p>
          <a:p>
            <a:pPr lvl="1">
              <a:buFont typeface="Arial" charset="0"/>
              <a:buChar char="•"/>
            </a:pPr>
            <a:r>
              <a:rPr lang="en-US" altLang="en-US" sz="2200" smtClean="0"/>
              <a:t>Submitting unacceptable photos.</a:t>
            </a:r>
          </a:p>
          <a:p>
            <a:endParaRPr lang="en-US" altLang="en-US" smtClean="0"/>
          </a:p>
        </p:txBody>
      </p:sp>
      <p:sp>
        <p:nvSpPr>
          <p:cNvPr id="1946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BD25113-FFA8-4D0C-9BC5-1566460E625D}" type="slidenum">
              <a:rPr lang="en-US" altLang="en-US" sz="1100" smtClean="0">
                <a:solidFill>
                  <a:srgbClr val="000063"/>
                </a:solidFill>
              </a:rPr>
              <a:pPr/>
              <a:t>66</a:t>
            </a:fld>
            <a:endParaRPr lang="en-US" altLang="en-US" sz="1100" smtClean="0">
              <a:solidFill>
                <a:srgbClr val="000063"/>
              </a:solidFill>
            </a:endParaRPr>
          </a:p>
        </p:txBody>
      </p:sp>
    </p:spTree>
    <p:extLst>
      <p:ext uri="{BB962C8B-B14F-4D97-AF65-F5344CB8AC3E}">
        <p14:creationId xmlns:p14="http://schemas.microsoft.com/office/powerpoint/2010/main" val="22338444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15913" y="0"/>
            <a:ext cx="8066087" cy="1050925"/>
          </a:xfrm>
        </p:spPr>
        <p:txBody>
          <a:bodyPr/>
          <a:lstStyle/>
          <a:p>
            <a:pPr algn="ctr"/>
            <a:r>
              <a:rPr lang="en-US" altLang="en-US" sz="3200" b="1" smtClean="0"/>
              <a:t>New I-765 STEM Regulations</a:t>
            </a:r>
          </a:p>
        </p:txBody>
      </p:sp>
      <p:sp>
        <p:nvSpPr>
          <p:cNvPr id="20483" name="Content Placeholder 2"/>
          <p:cNvSpPr>
            <a:spLocks noGrp="1"/>
          </p:cNvSpPr>
          <p:nvPr>
            <p:ph idx="1"/>
          </p:nvPr>
        </p:nvSpPr>
        <p:spPr/>
        <p:txBody>
          <a:bodyPr/>
          <a:lstStyle/>
          <a:p>
            <a:r>
              <a:rPr lang="en-US" altLang="en-US" dirty="0" smtClean="0"/>
              <a:t>As of May 10, 2016, STEM OPT I-765s are no longer adjudicated under the previous regulations and must be adjudicated under the new regulations.  After August 8, 2016, USCIS is no longer accepting applications requesting the additional 7-months for students currently on 17-month STEM OPT. All STEM OPT requests are now adjudicated as requests for a 24-month STEM OPT extension.   </a:t>
            </a:r>
          </a:p>
          <a:p>
            <a:pPr marL="0" indent="0">
              <a:buNone/>
            </a:pPr>
            <a:endParaRPr lang="en-US" altLang="en-US" dirty="0" smtClean="0"/>
          </a:p>
        </p:txBody>
      </p:sp>
      <p:sp>
        <p:nvSpPr>
          <p:cNvPr id="2048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B61DCF6-7B71-46D4-8F59-532509DF8891}" type="slidenum">
              <a:rPr lang="en-US" altLang="en-US" sz="1100" smtClean="0">
                <a:solidFill>
                  <a:srgbClr val="000063"/>
                </a:solidFill>
              </a:rPr>
              <a:pPr/>
              <a:t>67</a:t>
            </a:fld>
            <a:endParaRPr lang="en-US" altLang="en-US" sz="1100" smtClean="0">
              <a:solidFill>
                <a:srgbClr val="000063"/>
              </a:solidFill>
            </a:endParaRPr>
          </a:p>
        </p:txBody>
      </p:sp>
    </p:spTree>
    <p:extLst>
      <p:ext uri="{BB962C8B-B14F-4D97-AF65-F5344CB8AC3E}">
        <p14:creationId xmlns:p14="http://schemas.microsoft.com/office/powerpoint/2010/main" val="26025744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913" y="0"/>
            <a:ext cx="8066087" cy="1050925"/>
          </a:xfrm>
        </p:spPr>
        <p:txBody>
          <a:bodyPr/>
          <a:lstStyle/>
          <a:p>
            <a:pPr algn="ctr"/>
            <a:r>
              <a:rPr lang="en-US" altLang="en-US" sz="3200" b="1" smtClean="0"/>
              <a:t>E-Verify </a:t>
            </a:r>
          </a:p>
        </p:txBody>
      </p:sp>
      <p:sp>
        <p:nvSpPr>
          <p:cNvPr id="21507" name="Content Placeholder 2"/>
          <p:cNvSpPr>
            <a:spLocks noGrp="1"/>
          </p:cNvSpPr>
          <p:nvPr>
            <p:ph idx="1"/>
          </p:nvPr>
        </p:nvSpPr>
        <p:spPr/>
        <p:txBody>
          <a:bodyPr/>
          <a:lstStyle/>
          <a:p>
            <a:r>
              <a:rPr lang="en-US" altLang="en-US" dirty="0" smtClean="0"/>
              <a:t>All inquiries regarding checks of E-Verify numbers for STEM applications should be referred to the Potomac Service Center.</a:t>
            </a:r>
          </a:p>
          <a:p>
            <a:r>
              <a:rPr lang="en-US" altLang="en-US" dirty="0" smtClean="0"/>
              <a:t>DSOs may contact Potomac Service Center at </a:t>
            </a:r>
            <a:r>
              <a:rPr lang="en-US" u="sng" dirty="0" smtClean="0">
                <a:hlinkClick r:id="rId3"/>
              </a:rPr>
              <a:t>PSC.StudentEAD@uscis.dhs.gov</a:t>
            </a:r>
            <a:r>
              <a:rPr lang="en-US" dirty="0" smtClean="0"/>
              <a:t> for </a:t>
            </a:r>
            <a:r>
              <a:rPr lang="en-US" altLang="en-US" dirty="0" smtClean="0"/>
              <a:t>all student-related I-765s inquiries. </a:t>
            </a:r>
          </a:p>
        </p:txBody>
      </p:sp>
      <p:sp>
        <p:nvSpPr>
          <p:cNvPr id="2150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81FFE58-2A96-4A53-9FB3-A262056FD9A6}" type="slidenum">
              <a:rPr lang="en-US" altLang="en-US" sz="1100" smtClean="0">
                <a:solidFill>
                  <a:srgbClr val="000063"/>
                </a:solidFill>
              </a:rPr>
              <a:pPr/>
              <a:t>68</a:t>
            </a:fld>
            <a:endParaRPr lang="en-US" altLang="en-US" sz="1100" smtClean="0">
              <a:solidFill>
                <a:srgbClr val="000063"/>
              </a:solidFill>
            </a:endParaRPr>
          </a:p>
        </p:txBody>
      </p:sp>
    </p:spTree>
    <p:extLst>
      <p:ext uri="{BB962C8B-B14F-4D97-AF65-F5344CB8AC3E}">
        <p14:creationId xmlns:p14="http://schemas.microsoft.com/office/powerpoint/2010/main" val="16436415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15913" y="0"/>
            <a:ext cx="8066087" cy="1050925"/>
          </a:xfrm>
        </p:spPr>
        <p:txBody>
          <a:bodyPr/>
          <a:lstStyle/>
          <a:p>
            <a:pPr algn="ctr"/>
            <a:r>
              <a:rPr lang="en-US" altLang="en-US" sz="3200" b="1" smtClean="0"/>
              <a:t>EAD Correction Requests</a:t>
            </a:r>
          </a:p>
        </p:txBody>
      </p:sp>
      <p:sp>
        <p:nvSpPr>
          <p:cNvPr id="23555" name="Content Placeholder 2"/>
          <p:cNvSpPr>
            <a:spLocks noGrp="1"/>
          </p:cNvSpPr>
          <p:nvPr>
            <p:ph idx="1"/>
          </p:nvPr>
        </p:nvSpPr>
        <p:spPr/>
        <p:txBody>
          <a:bodyPr/>
          <a:lstStyle/>
          <a:p>
            <a:r>
              <a:rPr lang="en-US" altLang="en-US" dirty="0" smtClean="0"/>
              <a:t>The student must return the incorrect card when requesting correction of the error with evidence to support the requested correction.  </a:t>
            </a:r>
          </a:p>
          <a:p>
            <a:r>
              <a:rPr lang="en-US" altLang="en-US" dirty="0" smtClean="0"/>
              <a:t>The Nebraska Service Center is processing correction requests for EADs issued by the Potomac Service Center.</a:t>
            </a:r>
          </a:p>
          <a:p>
            <a:pPr marL="233363" lvl="1" indent="-233363">
              <a:spcBef>
                <a:spcPct val="60000"/>
              </a:spcBef>
            </a:pPr>
            <a:r>
              <a:rPr lang="en-US" altLang="en-US" sz="2200" dirty="0"/>
              <a:t>Advise students to include an explanation for requesting a replacement EAD.</a:t>
            </a:r>
          </a:p>
          <a:p>
            <a:endParaRPr lang="en-US" altLang="en-US" dirty="0" smtClean="0"/>
          </a:p>
        </p:txBody>
      </p:sp>
      <p:sp>
        <p:nvSpPr>
          <p:cNvPr id="2355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6C38AA7-B8E2-4474-BF54-335FB6F49999}" type="slidenum">
              <a:rPr lang="en-US" altLang="en-US" sz="1100" smtClean="0">
                <a:solidFill>
                  <a:srgbClr val="000063"/>
                </a:solidFill>
              </a:rPr>
              <a:pPr/>
              <a:t>69</a:t>
            </a:fld>
            <a:endParaRPr lang="en-US" altLang="en-US" sz="1100" smtClean="0">
              <a:solidFill>
                <a:srgbClr val="000063"/>
              </a:solidFill>
            </a:endParaRPr>
          </a:p>
        </p:txBody>
      </p:sp>
    </p:spTree>
    <p:extLst>
      <p:ext uri="{BB962C8B-B14F-4D97-AF65-F5344CB8AC3E}">
        <p14:creationId xmlns:p14="http://schemas.microsoft.com/office/powerpoint/2010/main" val="50242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D6C8D5FF-8FCA-4D3E-A709-3E8B7A3E494B}" type="slidenum">
              <a:rPr lang="en-US" altLang="en-US" sz="1100" smtClean="0">
                <a:solidFill>
                  <a:srgbClr val="000063"/>
                </a:solidFill>
              </a:rPr>
              <a:pPr/>
              <a:t>7</a:t>
            </a:fld>
            <a:endParaRPr lang="en-US" altLang="en-US" sz="1100" smtClean="0">
              <a:solidFill>
                <a:srgbClr val="000063"/>
              </a:solidFill>
            </a:endParaRPr>
          </a:p>
        </p:txBody>
      </p:sp>
      <p:pic>
        <p:nvPicPr>
          <p:cNvPr id="7171" name="Picture 3"/>
          <p:cNvPicPr>
            <a:picLocks noChangeAspect="1"/>
          </p:cNvPicPr>
          <p:nvPr/>
        </p:nvPicPr>
        <p:blipFill>
          <a:blip r:embed="rId3">
            <a:extLst>
              <a:ext uri="{28A0092B-C50C-407E-A947-70E740481C1C}">
                <a14:useLocalDpi xmlns:a14="http://schemas.microsoft.com/office/drawing/2010/main" val="0"/>
              </a:ext>
            </a:extLst>
          </a:blip>
          <a:srcRect r="33034"/>
          <a:stretch>
            <a:fillRect/>
          </a:stretch>
        </p:blipFill>
        <p:spPr bwMode="auto">
          <a:xfrm>
            <a:off x="50800" y="2560638"/>
            <a:ext cx="50387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6"/>
          <p:cNvSpPr txBox="1">
            <a:spLocks noChangeArrowheads="1"/>
          </p:cNvSpPr>
          <p:nvPr/>
        </p:nvSpPr>
        <p:spPr bwMode="auto">
          <a:xfrm>
            <a:off x="5146675" y="2471738"/>
            <a:ext cx="3835400" cy="3127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173038" indent="-173038">
              <a:defRPr/>
            </a:pPr>
            <a:r>
              <a:rPr lang="en-US" altLang="en-US" kern="0" dirty="0" smtClean="0">
                <a:solidFill>
                  <a:srgbClr val="333333"/>
                </a:solidFill>
              </a:rPr>
              <a:t>No Appeal or Motion rights</a:t>
            </a:r>
          </a:p>
          <a:p>
            <a:pPr marL="173038" indent="-173038">
              <a:defRPr/>
            </a:pPr>
            <a:r>
              <a:rPr lang="en-US" altLang="en-US" kern="0" dirty="0" smtClean="0">
                <a:solidFill>
                  <a:srgbClr val="333333"/>
                </a:solidFill>
              </a:rPr>
              <a:t>Submit case inquiry</a:t>
            </a:r>
          </a:p>
          <a:p>
            <a:pPr marL="519113" lvl="1" indent="-171450">
              <a:defRPr/>
            </a:pPr>
            <a:r>
              <a:rPr lang="en-US" altLang="en-US" sz="2200" kern="0" dirty="0" smtClean="0">
                <a:solidFill>
                  <a:srgbClr val="333333"/>
                </a:solidFill>
              </a:rPr>
              <a:t>National Customer Service Center:              I-800-375-5283</a:t>
            </a:r>
          </a:p>
        </p:txBody>
      </p:sp>
      <p:sp>
        <p:nvSpPr>
          <p:cNvPr id="2" name="Rectangle 1"/>
          <p:cNvSpPr/>
          <p:nvPr/>
        </p:nvSpPr>
        <p:spPr>
          <a:xfrm>
            <a:off x="4064057" y="1538704"/>
            <a:ext cx="2098651" cy="738664"/>
          </a:xfrm>
          <a:prstGeom prst="rect">
            <a:avLst/>
          </a:prstGeom>
        </p:spPr>
        <p:txBody>
          <a:bodyPr wrap="none">
            <a:spAutoFit/>
          </a:bodyPr>
          <a:lstStyle/>
          <a:p>
            <a:pPr eaLnBrk="0" fontAlgn="base" hangingPunct="0">
              <a:spcBef>
                <a:spcPct val="0"/>
              </a:spcBef>
              <a:spcAft>
                <a:spcPct val="0"/>
              </a:spcAft>
              <a:buFont typeface="Wingdings" pitchFamily="2" charset="2"/>
              <a:buNone/>
              <a:defRPr/>
            </a:pPr>
            <a:r>
              <a:rPr lang="en-US" altLang="en-US" sz="4200" kern="0" dirty="0">
                <a:solidFill>
                  <a:srgbClr val="002F80"/>
                </a:solidFill>
                <a:latin typeface="Times New Roman"/>
              </a:rPr>
              <a:t>Inquiries</a:t>
            </a:r>
            <a:endParaRPr lang="en-US" altLang="en-US" sz="4200" strike="sngStrike" kern="0" dirty="0">
              <a:solidFill>
                <a:srgbClr val="002F80"/>
              </a:solidFill>
              <a:latin typeface="Times New Roman"/>
            </a:endParaRPr>
          </a:p>
        </p:txBody>
      </p:sp>
      <p:sp>
        <p:nvSpPr>
          <p:cNvPr id="10" name="Rectangle 6"/>
          <p:cNvSpPr txBox="1">
            <a:spLocks noChangeArrowheads="1"/>
          </p:cNvSpPr>
          <p:nvPr/>
        </p:nvSpPr>
        <p:spPr>
          <a:xfrm>
            <a:off x="161925" y="263525"/>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18324053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381000"/>
            <a:ext cx="8218487" cy="1050925"/>
          </a:xfrm>
        </p:spPr>
        <p:txBody>
          <a:bodyPr/>
          <a:lstStyle/>
          <a:p>
            <a:pPr algn="ctr"/>
            <a:r>
              <a:rPr lang="en-US" altLang="en-US" sz="3200" b="1" dirty="0" smtClean="0"/>
              <a:t>M-1 Program Completed While the I-539 is Pending</a:t>
            </a:r>
          </a:p>
        </p:txBody>
      </p:sp>
      <p:sp>
        <p:nvSpPr>
          <p:cNvPr id="13315" name="Content Placeholder 2"/>
          <p:cNvSpPr>
            <a:spLocks noGrp="1"/>
          </p:cNvSpPr>
          <p:nvPr>
            <p:ph idx="1"/>
          </p:nvPr>
        </p:nvSpPr>
        <p:spPr>
          <a:xfrm>
            <a:off x="457200" y="1905001"/>
            <a:ext cx="8229600" cy="4038600"/>
          </a:xfrm>
        </p:spPr>
        <p:txBody>
          <a:bodyPr/>
          <a:lstStyle/>
          <a:p>
            <a:pPr marL="0" indent="0">
              <a:buNone/>
            </a:pPr>
            <a:r>
              <a:rPr lang="en-US" altLang="en-US" dirty="0" smtClean="0"/>
              <a:t>Q:  </a:t>
            </a:r>
            <a:r>
              <a:rPr lang="en-US" altLang="en-US" dirty="0"/>
              <a:t>What does USCIS want applicants to do if they have an application pending for an M extension of status or reinstatement of status and they have finished their program? Withdraw the application</a:t>
            </a:r>
            <a:r>
              <a:rPr lang="en-US" altLang="en-US" dirty="0" smtClean="0"/>
              <a:t>?</a:t>
            </a:r>
          </a:p>
          <a:p>
            <a:pPr marL="0" indent="0">
              <a:buNone/>
            </a:pPr>
            <a:endParaRPr lang="en-US" altLang="en-US" dirty="0" smtClean="0"/>
          </a:p>
          <a:p>
            <a:pPr marL="0" indent="0">
              <a:buNone/>
            </a:pPr>
            <a:r>
              <a:rPr lang="en-US" altLang="en-US" i="1" dirty="0"/>
              <a:t>A</a:t>
            </a:r>
            <a:r>
              <a:rPr lang="en-US" altLang="en-US" dirty="0" smtClean="0"/>
              <a:t>: </a:t>
            </a:r>
            <a:r>
              <a:rPr lang="en-US" altLang="en-US" i="1" dirty="0" smtClean="0"/>
              <a:t>If a student completes the M-1 program while his or her I-539 application for extension of stay, change of status to M-1, or reinstatement is pending, the student has the option of withdrawing the application.</a:t>
            </a:r>
          </a:p>
          <a:p>
            <a:endParaRPr lang="en-US" altLang="en-US" dirty="0" smtClean="0"/>
          </a:p>
          <a:p>
            <a:endParaRPr lang="en-US" altLang="en-US" dirty="0" smtClean="0"/>
          </a:p>
        </p:txBody>
      </p:sp>
      <p:sp>
        <p:nvSpPr>
          <p:cNvPr id="13316"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E8A4899-C4BB-491D-9FA8-357DFC724CF1}" type="slidenum">
              <a:rPr lang="en-US" altLang="en-US" sz="1100" smtClean="0">
                <a:solidFill>
                  <a:srgbClr val="000063"/>
                </a:solidFill>
              </a:rPr>
              <a:pPr/>
              <a:t>70</a:t>
            </a:fld>
            <a:endParaRPr lang="en-US" altLang="en-US" sz="1100" smtClean="0">
              <a:solidFill>
                <a:srgbClr val="000063"/>
              </a:solidFill>
            </a:endParaRPr>
          </a:p>
        </p:txBody>
      </p:sp>
    </p:spTree>
    <p:extLst>
      <p:ext uri="{BB962C8B-B14F-4D97-AF65-F5344CB8AC3E}">
        <p14:creationId xmlns:p14="http://schemas.microsoft.com/office/powerpoint/2010/main" val="8825874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15913" y="0"/>
            <a:ext cx="8218487" cy="1050925"/>
          </a:xfrm>
        </p:spPr>
        <p:txBody>
          <a:bodyPr/>
          <a:lstStyle/>
          <a:p>
            <a:pPr algn="ctr"/>
            <a:r>
              <a:rPr lang="en-US" altLang="en-US" sz="3200" b="1" smtClean="0"/>
              <a:t>I-539 for Post-Completion OPT (M-1)</a:t>
            </a:r>
          </a:p>
        </p:txBody>
      </p:sp>
      <p:sp>
        <p:nvSpPr>
          <p:cNvPr id="14339" name="Content Placeholder 2"/>
          <p:cNvSpPr>
            <a:spLocks noGrp="1"/>
          </p:cNvSpPr>
          <p:nvPr>
            <p:ph idx="1"/>
          </p:nvPr>
        </p:nvSpPr>
        <p:spPr>
          <a:xfrm>
            <a:off x="457200" y="1143000"/>
            <a:ext cx="8229600" cy="4800601"/>
          </a:xfrm>
        </p:spPr>
        <p:txBody>
          <a:bodyPr/>
          <a:lstStyle/>
          <a:p>
            <a:pPr marL="0" indent="0">
              <a:buNone/>
            </a:pPr>
            <a:r>
              <a:rPr lang="en-US" altLang="en-US" dirty="0" smtClean="0"/>
              <a:t>Q:  </a:t>
            </a:r>
            <a:r>
              <a:rPr lang="en-US" altLang="en-US" dirty="0"/>
              <a:t>A few M students have a one year I-20 and must file for an extension at the same time as they file for M-1 practical training. In the past the applicant could request the extension to cover the OPT period and the academic extension on the I-539. Can you please let me know if this is still something a student can request? The extension in SEVIS is for the academic period only.</a:t>
            </a:r>
          </a:p>
          <a:p>
            <a:pPr marL="0" indent="0">
              <a:buNone/>
            </a:pPr>
            <a:r>
              <a:rPr lang="en-US" altLang="en-US" i="1" dirty="0" smtClean="0"/>
              <a:t>A</a:t>
            </a:r>
            <a:r>
              <a:rPr lang="en-US" altLang="en-US" dirty="0" smtClean="0"/>
              <a:t>: </a:t>
            </a:r>
            <a:r>
              <a:rPr lang="en-US" altLang="en-US" i="1" dirty="0" smtClean="0"/>
              <a:t>An M-1 student who needs to extend his or her stay in order to complete the M-1 program must file an I-539 for the extension period.</a:t>
            </a:r>
          </a:p>
          <a:p>
            <a:pPr marL="0" indent="0">
              <a:buNone/>
            </a:pPr>
            <a:r>
              <a:rPr lang="en-US" altLang="en-US" i="1" dirty="0" smtClean="0"/>
              <a:t>- In the case of a student whose Form I-94, Arrival/Departure Record, covers the requested OPT period, an I-539 is not required for OPT purposes. </a:t>
            </a:r>
          </a:p>
        </p:txBody>
      </p:sp>
      <p:sp>
        <p:nvSpPr>
          <p:cNvPr id="14340"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A1870BE-F7FA-4E80-A772-5B4F679C863C}" type="slidenum">
              <a:rPr lang="en-US" altLang="en-US" sz="1100" smtClean="0">
                <a:solidFill>
                  <a:srgbClr val="000063"/>
                </a:solidFill>
              </a:rPr>
              <a:pPr/>
              <a:t>71</a:t>
            </a:fld>
            <a:endParaRPr lang="en-US" altLang="en-US" sz="1100" smtClean="0">
              <a:solidFill>
                <a:srgbClr val="000063"/>
              </a:solidFill>
            </a:endParaRPr>
          </a:p>
        </p:txBody>
      </p:sp>
    </p:spTree>
    <p:extLst>
      <p:ext uri="{BB962C8B-B14F-4D97-AF65-F5344CB8AC3E}">
        <p14:creationId xmlns:p14="http://schemas.microsoft.com/office/powerpoint/2010/main" val="1344506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15913" y="0"/>
            <a:ext cx="8142287" cy="1050925"/>
          </a:xfrm>
        </p:spPr>
        <p:txBody>
          <a:bodyPr/>
          <a:lstStyle/>
          <a:p>
            <a:pPr algn="ctr"/>
            <a:r>
              <a:rPr lang="en-US" altLang="en-US" sz="3200" b="1" smtClean="0"/>
              <a:t>J Issues</a:t>
            </a:r>
          </a:p>
        </p:txBody>
      </p:sp>
      <p:sp>
        <p:nvSpPr>
          <p:cNvPr id="15363" name="Content Placeholder 2"/>
          <p:cNvSpPr>
            <a:spLocks noGrp="1"/>
          </p:cNvSpPr>
          <p:nvPr>
            <p:ph idx="1"/>
          </p:nvPr>
        </p:nvSpPr>
        <p:spPr>
          <a:xfrm>
            <a:off x="457200" y="1371600"/>
            <a:ext cx="8229600" cy="4754563"/>
          </a:xfrm>
        </p:spPr>
        <p:txBody>
          <a:bodyPr/>
          <a:lstStyle/>
          <a:p>
            <a:pPr marL="0" indent="0">
              <a:buNone/>
            </a:pPr>
            <a:r>
              <a:rPr lang="en-US" altLang="en-US" dirty="0" smtClean="0"/>
              <a:t>Q: </a:t>
            </a:r>
            <a:r>
              <a:rPr lang="en-US" altLang="en-US" dirty="0"/>
              <a:t>What is the point of a travel signature valid for 1 year? (in the DS-2019</a:t>
            </a:r>
            <a:r>
              <a:rPr lang="en-US" altLang="en-US" dirty="0" smtClean="0"/>
              <a:t>)</a:t>
            </a:r>
          </a:p>
          <a:p>
            <a:pPr marL="0" indent="0">
              <a:buNone/>
            </a:pPr>
            <a:r>
              <a:rPr lang="en-US" altLang="en-US" i="1" dirty="0" smtClean="0"/>
              <a:t>A</a:t>
            </a:r>
            <a:r>
              <a:rPr lang="en-US" altLang="en-US" dirty="0" smtClean="0"/>
              <a:t>: </a:t>
            </a:r>
            <a:r>
              <a:rPr lang="en-US" altLang="en-US" i="1" dirty="0" smtClean="0"/>
              <a:t>All questions regarding the DS-2019, including questions regarding travel signatures, should be referred to the program’s Responsible Officer.</a:t>
            </a:r>
          </a:p>
          <a:p>
            <a:pPr marL="0" indent="0">
              <a:buNone/>
            </a:pPr>
            <a:endParaRPr lang="en-US" altLang="en-US" i="1" dirty="0" smtClean="0"/>
          </a:p>
          <a:p>
            <a:pPr marL="0" indent="0">
              <a:buNone/>
            </a:pPr>
            <a:r>
              <a:rPr lang="en-US" altLang="en-US" dirty="0" smtClean="0"/>
              <a:t>Q</a:t>
            </a:r>
            <a:r>
              <a:rPr lang="en-US" altLang="en-US" i="1" dirty="0" smtClean="0"/>
              <a:t>: </a:t>
            </a:r>
            <a:r>
              <a:rPr lang="en-US" altLang="en-US" dirty="0"/>
              <a:t>Are J-1s required to notify whether they could give a lecture outside their sponsored institution if unpaid?</a:t>
            </a:r>
          </a:p>
          <a:p>
            <a:pPr marL="0" indent="0">
              <a:buNone/>
            </a:pPr>
            <a:r>
              <a:rPr lang="en-US" altLang="en-US" i="1" dirty="0" smtClean="0"/>
              <a:t>A: Questions regarding employment restrictions, including providing services for employers other than the sponsoring employer, should be referred to the sponsoring agency. </a:t>
            </a:r>
          </a:p>
        </p:txBody>
      </p:sp>
      <p:sp>
        <p:nvSpPr>
          <p:cNvPr id="15364"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48321B9-BB96-44F6-BB3D-CAE063DC289D}" type="slidenum">
              <a:rPr lang="en-US" altLang="en-US" sz="1100" smtClean="0">
                <a:solidFill>
                  <a:srgbClr val="000063"/>
                </a:solidFill>
              </a:rPr>
              <a:pPr/>
              <a:t>72</a:t>
            </a:fld>
            <a:endParaRPr lang="en-US" altLang="en-US" sz="1100" smtClean="0">
              <a:solidFill>
                <a:srgbClr val="000063"/>
              </a:solidFill>
            </a:endParaRPr>
          </a:p>
        </p:txBody>
      </p:sp>
    </p:spTree>
    <p:extLst>
      <p:ext uri="{BB962C8B-B14F-4D97-AF65-F5344CB8AC3E}">
        <p14:creationId xmlns:p14="http://schemas.microsoft.com/office/powerpoint/2010/main" val="33363778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15913" y="0"/>
            <a:ext cx="8142287" cy="1050925"/>
          </a:xfrm>
        </p:spPr>
        <p:txBody>
          <a:bodyPr/>
          <a:lstStyle/>
          <a:p>
            <a:pPr algn="ctr"/>
            <a:r>
              <a:rPr lang="en-US" altLang="en-US" sz="3200" b="1" dirty="0" smtClean="0"/>
              <a:t>J Issues (continued) </a:t>
            </a:r>
          </a:p>
        </p:txBody>
      </p:sp>
      <p:sp>
        <p:nvSpPr>
          <p:cNvPr id="16387" name="Content Placeholder 2"/>
          <p:cNvSpPr>
            <a:spLocks noGrp="1"/>
          </p:cNvSpPr>
          <p:nvPr>
            <p:ph idx="1"/>
          </p:nvPr>
        </p:nvSpPr>
        <p:spPr/>
        <p:txBody>
          <a:bodyPr/>
          <a:lstStyle/>
          <a:p>
            <a:pPr marL="0" indent="0">
              <a:buNone/>
            </a:pPr>
            <a:r>
              <a:rPr lang="en-US" altLang="en-US" dirty="0"/>
              <a:t>Q:  If a J-1 holder has received a waiver of the 2 year home residence requirement and travels outside the U.S. and returns before the end date of J-1 status, is he or she subject to 212e again</a:t>
            </a:r>
            <a:r>
              <a:rPr lang="en-US" altLang="en-US" dirty="0" smtClean="0"/>
              <a:t>?</a:t>
            </a:r>
          </a:p>
          <a:p>
            <a:pPr marL="0" indent="0">
              <a:buNone/>
            </a:pPr>
            <a:endParaRPr lang="en-US" altLang="en-US" dirty="0"/>
          </a:p>
          <a:p>
            <a:pPr marL="0" lvl="1" indent="0">
              <a:spcBef>
                <a:spcPct val="60000"/>
              </a:spcBef>
              <a:buNone/>
            </a:pPr>
            <a:r>
              <a:rPr lang="en-US" altLang="en-US" sz="2200" i="1" dirty="0"/>
              <a:t>A:  A J-1 who receives a waiver of the two-year foreign residence requirement, then departs the United States and returns before the end of his or her J-1 status to continue with the same program is not subject to 212(e) again.  </a:t>
            </a:r>
            <a:endParaRPr lang="en-US" altLang="en-US" dirty="0" smtClean="0"/>
          </a:p>
          <a:p>
            <a:endParaRPr lang="en-US" altLang="en-US" dirty="0" smtClean="0"/>
          </a:p>
        </p:txBody>
      </p:sp>
      <p:sp>
        <p:nvSpPr>
          <p:cNvPr id="16388"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A4DD90B-E1B8-446F-9FDE-2D84F49DA484}" type="slidenum">
              <a:rPr lang="en-US" altLang="en-US" sz="1100" smtClean="0">
                <a:solidFill>
                  <a:srgbClr val="000063"/>
                </a:solidFill>
              </a:rPr>
              <a:pPr/>
              <a:t>73</a:t>
            </a:fld>
            <a:endParaRPr lang="en-US" altLang="en-US" sz="1100" smtClean="0">
              <a:solidFill>
                <a:srgbClr val="000063"/>
              </a:solidFill>
            </a:endParaRPr>
          </a:p>
        </p:txBody>
      </p:sp>
    </p:spTree>
    <p:extLst>
      <p:ext uri="{BB962C8B-B14F-4D97-AF65-F5344CB8AC3E}">
        <p14:creationId xmlns:p14="http://schemas.microsoft.com/office/powerpoint/2010/main" val="1863468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J Issues (continued) </a:t>
            </a:r>
          </a:p>
        </p:txBody>
      </p:sp>
      <p:sp>
        <p:nvSpPr>
          <p:cNvPr id="3" name="Content Placeholder 2"/>
          <p:cNvSpPr>
            <a:spLocks noGrp="1"/>
          </p:cNvSpPr>
          <p:nvPr>
            <p:ph idx="1"/>
          </p:nvPr>
        </p:nvSpPr>
        <p:spPr/>
        <p:txBody>
          <a:bodyPr/>
          <a:lstStyle/>
          <a:p>
            <a:pPr marL="0" indent="0">
              <a:buNone/>
            </a:pPr>
            <a:r>
              <a:rPr lang="en-US" dirty="0"/>
              <a:t>Q:  If a J-1 holder in the above situation applies for a J-1 visa abroad and returns before the end date, is he or she subject again</a:t>
            </a:r>
            <a:r>
              <a:rPr lang="en-US" dirty="0" smtClean="0"/>
              <a:t>?</a:t>
            </a:r>
          </a:p>
          <a:p>
            <a:pPr marL="0" indent="0">
              <a:buNone/>
            </a:pPr>
            <a:endParaRPr lang="en-US" dirty="0"/>
          </a:p>
          <a:p>
            <a:pPr marL="0" indent="0">
              <a:buNone/>
            </a:pPr>
            <a:r>
              <a:rPr lang="en-US" i="1" dirty="0"/>
              <a:t>A</a:t>
            </a:r>
            <a:r>
              <a:rPr lang="en-US" dirty="0"/>
              <a:t>:  </a:t>
            </a:r>
            <a:r>
              <a:rPr lang="en-US" i="1" dirty="0"/>
              <a:t>A J-1 who receives a waiver of the two-year foreign residence requirement, then departs the United States and returns to participate in a different program which is subject to 212(e) is subject to 212(e) again. </a:t>
            </a:r>
          </a:p>
        </p:txBody>
      </p:sp>
      <p:sp>
        <p:nvSpPr>
          <p:cNvPr id="4" name="Slide Number Placeholder 3"/>
          <p:cNvSpPr>
            <a:spLocks noGrp="1"/>
          </p:cNvSpPr>
          <p:nvPr>
            <p:ph type="sldNum" sz="quarter" idx="10"/>
          </p:nvPr>
        </p:nvSpPr>
        <p:spPr/>
        <p:txBody>
          <a:bodyPr/>
          <a:lstStyle/>
          <a:p>
            <a:pPr>
              <a:defRPr/>
            </a:pPr>
            <a:fld id="{588A2A78-5DFF-4EC5-97EB-D81F47CADE57}" type="slidenum">
              <a:rPr lang="en-US" smtClean="0">
                <a:solidFill>
                  <a:srgbClr val="000063"/>
                </a:solidFill>
              </a:rPr>
              <a:pPr>
                <a:defRPr/>
              </a:pPr>
              <a:t>74</a:t>
            </a:fld>
            <a:endParaRPr lang="en-US" dirty="0">
              <a:solidFill>
                <a:srgbClr val="000063"/>
              </a:solidFill>
            </a:endParaRPr>
          </a:p>
        </p:txBody>
      </p:sp>
    </p:spTree>
    <p:extLst>
      <p:ext uri="{BB962C8B-B14F-4D97-AF65-F5344CB8AC3E}">
        <p14:creationId xmlns:p14="http://schemas.microsoft.com/office/powerpoint/2010/main" val="13409822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15913" y="0"/>
            <a:ext cx="8142287" cy="1050925"/>
          </a:xfrm>
        </p:spPr>
        <p:txBody>
          <a:bodyPr/>
          <a:lstStyle/>
          <a:p>
            <a:pPr algn="ctr"/>
            <a:r>
              <a:rPr lang="en-US" altLang="en-US" sz="3200" b="1" dirty="0" smtClean="0"/>
              <a:t>SEVIS Issues </a:t>
            </a:r>
          </a:p>
        </p:txBody>
      </p:sp>
      <p:sp>
        <p:nvSpPr>
          <p:cNvPr id="17411" name="Content Placeholder 2"/>
          <p:cNvSpPr>
            <a:spLocks noGrp="1"/>
          </p:cNvSpPr>
          <p:nvPr>
            <p:ph idx="1"/>
          </p:nvPr>
        </p:nvSpPr>
        <p:spPr/>
        <p:txBody>
          <a:bodyPr/>
          <a:lstStyle/>
          <a:p>
            <a:pPr marL="0" indent="0">
              <a:buNone/>
            </a:pPr>
            <a:r>
              <a:rPr lang="en-US" altLang="en-US" dirty="0"/>
              <a:t>Q:  What’s the reason for not indicating USCIS decisions into SEVIS (i.e. OPT, etc</a:t>
            </a:r>
            <a:r>
              <a:rPr lang="en-US" altLang="en-US" dirty="0" smtClean="0"/>
              <a:t>.)?</a:t>
            </a:r>
          </a:p>
          <a:p>
            <a:pPr marL="0" indent="0">
              <a:buNone/>
            </a:pPr>
            <a:endParaRPr lang="en-US" altLang="en-US" dirty="0"/>
          </a:p>
          <a:p>
            <a:pPr marL="0" indent="0">
              <a:buNone/>
            </a:pPr>
            <a:r>
              <a:rPr lang="en-US" altLang="en-US" i="1" dirty="0" smtClean="0"/>
              <a:t>A</a:t>
            </a:r>
            <a:r>
              <a:rPr lang="en-US" altLang="en-US" dirty="0" smtClean="0"/>
              <a:t>:  </a:t>
            </a:r>
            <a:r>
              <a:rPr lang="en-US" altLang="en-US" i="1" dirty="0" smtClean="0"/>
              <a:t>All inquiries regarding USCIS decisions that do not appear in SEVIS should be referred to the SEVIS Help Desk at 1-800-892-4829.</a:t>
            </a:r>
          </a:p>
        </p:txBody>
      </p:sp>
      <p:sp>
        <p:nvSpPr>
          <p:cNvPr id="1741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427B234-D968-49D5-B347-8332FC453669}" type="slidenum">
              <a:rPr lang="en-US" altLang="en-US" sz="1100" smtClean="0">
                <a:solidFill>
                  <a:srgbClr val="000063"/>
                </a:solidFill>
              </a:rPr>
              <a:pPr/>
              <a:t>75</a:t>
            </a:fld>
            <a:endParaRPr lang="en-US" altLang="en-US" sz="1100" smtClean="0">
              <a:solidFill>
                <a:srgbClr val="000063"/>
              </a:solidFill>
            </a:endParaRPr>
          </a:p>
        </p:txBody>
      </p:sp>
    </p:spTree>
    <p:extLst>
      <p:ext uri="{BB962C8B-B14F-4D97-AF65-F5344CB8AC3E}">
        <p14:creationId xmlns:p14="http://schemas.microsoft.com/office/powerpoint/2010/main" val="4777473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81000"/>
            <a:ext cx="8305800" cy="1050925"/>
          </a:xfrm>
        </p:spPr>
        <p:txBody>
          <a:bodyPr/>
          <a:lstStyle/>
          <a:p>
            <a:pPr algn="ctr"/>
            <a:r>
              <a:rPr lang="en-US" altLang="en-US" sz="3200" b="1" dirty="0" smtClean="0"/>
              <a:t>STEM OPT Students Placed at Third-Party Worksites</a:t>
            </a:r>
          </a:p>
        </p:txBody>
      </p:sp>
      <p:sp>
        <p:nvSpPr>
          <p:cNvPr id="22531" name="Content Placeholder 2"/>
          <p:cNvSpPr>
            <a:spLocks noGrp="1"/>
          </p:cNvSpPr>
          <p:nvPr>
            <p:ph idx="1"/>
          </p:nvPr>
        </p:nvSpPr>
        <p:spPr>
          <a:xfrm>
            <a:off x="762000" y="1905000"/>
            <a:ext cx="7924800" cy="3916363"/>
          </a:xfrm>
        </p:spPr>
        <p:txBody>
          <a:bodyPr/>
          <a:lstStyle/>
          <a:p>
            <a:pPr marL="0" indent="0">
              <a:buNone/>
            </a:pPr>
            <a:r>
              <a:rPr lang="en-US" altLang="en-US" dirty="0"/>
              <a:t>Q:  I-983 </a:t>
            </a:r>
            <a:r>
              <a:rPr lang="en-US" altLang="en-US" dirty="0" smtClean="0"/>
              <a:t>instructions placed </a:t>
            </a:r>
            <a:r>
              <a:rPr lang="en-US" altLang="en-US" dirty="0"/>
              <a:t>on third party </a:t>
            </a:r>
            <a:r>
              <a:rPr lang="en-US" altLang="en-US" dirty="0" smtClean="0"/>
              <a:t>worksite, can it be </a:t>
            </a:r>
            <a:r>
              <a:rPr lang="en-US" altLang="en-US" dirty="0"/>
              <a:t>under </a:t>
            </a:r>
            <a:r>
              <a:rPr lang="en-US" altLang="en-US" dirty="0" smtClean="0"/>
              <a:t>the on-site </a:t>
            </a:r>
            <a:r>
              <a:rPr lang="en-US" altLang="en-US" dirty="0"/>
              <a:t>supervision of sponsoring </a:t>
            </a:r>
            <a:r>
              <a:rPr lang="en-US" altLang="en-US" dirty="0" smtClean="0"/>
              <a:t>employer?</a:t>
            </a:r>
            <a:endParaRPr lang="en-US" altLang="en-US" dirty="0"/>
          </a:p>
          <a:p>
            <a:pPr marL="0" indent="0">
              <a:buNone/>
            </a:pPr>
            <a:endParaRPr lang="en-US" altLang="en-US" i="1" dirty="0" smtClean="0"/>
          </a:p>
          <a:p>
            <a:pPr marL="0" indent="0">
              <a:buNone/>
            </a:pPr>
            <a:r>
              <a:rPr lang="en-US" altLang="en-US" i="1" dirty="0" smtClean="0"/>
              <a:t>A:  Form I-983 is not a USCIS form; it is an Immigration and Customs Enforcement form.  </a:t>
            </a:r>
          </a:p>
        </p:txBody>
      </p:sp>
      <p:sp>
        <p:nvSpPr>
          <p:cNvPr id="22532" name="Slide Number Placeholder 3"/>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F45109C-8EF1-4CD3-8B1B-B97DACA8EABA}" type="slidenum">
              <a:rPr lang="en-US" altLang="en-US" sz="1100" smtClean="0">
                <a:solidFill>
                  <a:srgbClr val="000063"/>
                </a:solidFill>
              </a:rPr>
              <a:pPr/>
              <a:t>76</a:t>
            </a:fld>
            <a:endParaRPr lang="en-US" altLang="en-US" sz="1100" smtClean="0">
              <a:solidFill>
                <a:srgbClr val="000063"/>
              </a:solidFill>
            </a:endParaRPr>
          </a:p>
        </p:txBody>
      </p:sp>
    </p:spTree>
    <p:extLst>
      <p:ext uri="{BB962C8B-B14F-4D97-AF65-F5344CB8AC3E}">
        <p14:creationId xmlns:p14="http://schemas.microsoft.com/office/powerpoint/2010/main" val="21832907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17" descr="DHS_cis_V_lg.jpg                                               0006CE4ETweety                         BB62E6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9" y="2141538"/>
            <a:ext cx="79168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3273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625" y="398528"/>
            <a:ext cx="7469187" cy="1050925"/>
          </a:xfrm>
        </p:spPr>
        <p:txBody>
          <a:bodyPr/>
          <a:lstStyle/>
          <a:p>
            <a:r>
              <a:rPr lang="en-US" dirty="0" smtClean="0">
                <a:cs typeface="Times New Roman"/>
              </a:rPr>
              <a:t>USCIS Disclaimer</a:t>
            </a:r>
            <a:endParaRPr lang="en-US" dirty="0">
              <a:cs typeface="Times New Roman"/>
            </a:endParaRPr>
          </a:p>
        </p:txBody>
      </p:sp>
      <p:sp>
        <p:nvSpPr>
          <p:cNvPr id="3" name="Content Placeholder 2"/>
          <p:cNvSpPr>
            <a:spLocks noGrp="1"/>
          </p:cNvSpPr>
          <p:nvPr>
            <p:ph idx="1"/>
          </p:nvPr>
        </p:nvSpPr>
        <p:spPr>
          <a:xfrm>
            <a:off x="800100" y="1680320"/>
            <a:ext cx="7856220" cy="3806079"/>
          </a:xfrm>
        </p:spPr>
        <p:txBody>
          <a:bodyPr/>
          <a:lstStyle/>
          <a:p>
            <a:pPr marL="0" indent="0" algn="just">
              <a:buNone/>
            </a:pPr>
            <a:r>
              <a:rPr lang="en-US" sz="2100" dirty="0"/>
              <a:t>We understand that you will be taking notes today of the statements made by USCIS managers and officers.  The materials being presented today are for informational purposes only and are not legal </a:t>
            </a:r>
            <a:r>
              <a:rPr lang="en-US" sz="2100" dirty="0" smtClean="0"/>
              <a:t>advice.  </a:t>
            </a:r>
            <a:r>
              <a:rPr lang="en-US" sz="2100" dirty="0"/>
              <a:t>The information disseminated today and statements made by USCIS personnel are intended solely for the purpose of providing public outreach to the agency’s </a:t>
            </a:r>
            <a:r>
              <a:rPr lang="en-US" sz="2100" dirty="0" smtClean="0"/>
              <a:t>stakeholders.  </a:t>
            </a:r>
            <a:r>
              <a:rPr lang="en-US" sz="2100" dirty="0"/>
              <a:t>It is not intended to, does not, and may not be relied upon to create any right or benefit, substantive or procedural, enforceable at law or by any individual or other party in removal proceedings, in litigation with the United States, or in any other form or manner.</a:t>
            </a:r>
            <a:endParaRPr lang="en-US" sz="2100" dirty="0">
              <a:cs typeface="Arial"/>
            </a:endParaRPr>
          </a:p>
        </p:txBody>
      </p:sp>
    </p:spTree>
    <p:extLst>
      <p:ext uri="{BB962C8B-B14F-4D97-AF65-F5344CB8AC3E}">
        <p14:creationId xmlns:p14="http://schemas.microsoft.com/office/powerpoint/2010/main" val="33326406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50720"/>
            <a:ext cx="9144000" cy="1731264"/>
          </a:xfrm>
        </p:spPr>
        <p:txBody>
          <a:bodyPr/>
          <a:lstStyle/>
          <a:p>
            <a:pPr algn="ctr">
              <a:lnSpc>
                <a:spcPts val="5400"/>
              </a:lnSpc>
            </a:pPr>
            <a:r>
              <a:rPr lang="en-US" sz="4400" spc="400" dirty="0" smtClean="0">
                <a:latin typeface="+mn-lt"/>
              </a:rPr>
              <a:t>California Service Center</a:t>
            </a:r>
            <a:r>
              <a:rPr lang="en-US" sz="4400" dirty="0" smtClean="0">
                <a:latin typeface="+mn-lt"/>
              </a:rPr>
              <a:t/>
            </a:r>
            <a:br>
              <a:rPr lang="en-US" sz="4400" dirty="0" smtClean="0">
                <a:latin typeface="+mn-lt"/>
              </a:rPr>
            </a:br>
            <a:r>
              <a:rPr lang="en-US" sz="4400" dirty="0" smtClean="0">
                <a:latin typeface="+mn-lt"/>
              </a:rPr>
              <a:t>Employment Branch Overview</a:t>
            </a:r>
            <a:endParaRPr lang="en-US" sz="4400" dirty="0">
              <a:latin typeface="+mn-lt"/>
            </a:endParaRPr>
          </a:p>
        </p:txBody>
      </p:sp>
    </p:spTree>
    <p:extLst>
      <p:ext uri="{BB962C8B-B14F-4D97-AF65-F5344CB8AC3E}">
        <p14:creationId xmlns:p14="http://schemas.microsoft.com/office/powerpoint/2010/main" val="277427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2CBDA2C-6518-48DE-A876-D017F654BD4C}" type="slidenum">
              <a:rPr lang="en-US" altLang="en-US" sz="1100" smtClean="0">
                <a:solidFill>
                  <a:srgbClr val="000063"/>
                </a:solidFill>
              </a:rPr>
              <a:pPr/>
              <a:t>8</a:t>
            </a:fld>
            <a:endParaRPr lang="en-US" altLang="en-US" sz="1100" smtClean="0">
              <a:solidFill>
                <a:srgbClr val="000063"/>
              </a:solidFill>
            </a:endParaRP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3313"/>
            <a:ext cx="47053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6"/>
          <p:cNvSpPr txBox="1">
            <a:spLocks noChangeArrowheads="1"/>
          </p:cNvSpPr>
          <p:nvPr/>
        </p:nvSpPr>
        <p:spPr bwMode="auto">
          <a:xfrm>
            <a:off x="4916488" y="1608138"/>
            <a:ext cx="3992562" cy="460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173038" indent="-173038">
              <a:spcBef>
                <a:spcPts val="600"/>
              </a:spcBef>
              <a:defRPr/>
            </a:pPr>
            <a:r>
              <a:rPr lang="en-US" altLang="en-US" kern="0" dirty="0" smtClean="0">
                <a:solidFill>
                  <a:srgbClr val="333333"/>
                </a:solidFill>
              </a:rPr>
              <a:t>Only </a:t>
            </a:r>
            <a:r>
              <a:rPr lang="en-US" altLang="en-US" kern="0" dirty="0" smtClean="0">
                <a:solidFill>
                  <a:srgbClr val="000063"/>
                </a:solidFill>
              </a:rPr>
              <a:t>after receiving deferred </a:t>
            </a:r>
            <a:r>
              <a:rPr lang="en-US" altLang="en-US" kern="0" dirty="0" smtClean="0">
                <a:solidFill>
                  <a:srgbClr val="333333"/>
                </a:solidFill>
              </a:rPr>
              <a:t>action</a:t>
            </a:r>
          </a:p>
          <a:p>
            <a:pPr marL="519113" lvl="1" indent="-171450">
              <a:defRPr/>
            </a:pPr>
            <a:r>
              <a:rPr lang="en-US" altLang="en-US" sz="2200" kern="0" dirty="0" smtClean="0">
                <a:solidFill>
                  <a:srgbClr val="333333"/>
                </a:solidFill>
              </a:rPr>
              <a:t>Do not file I-821D &amp; I-131 concurrently</a:t>
            </a:r>
          </a:p>
          <a:p>
            <a:pPr marL="173038" indent="-173038">
              <a:defRPr/>
            </a:pPr>
            <a:r>
              <a:rPr lang="en-US" altLang="en-US" kern="0" dirty="0" smtClean="0">
                <a:solidFill>
                  <a:srgbClr val="333333"/>
                </a:solidFill>
              </a:rPr>
              <a:t>File I-131, Application for Travel Document </a:t>
            </a:r>
          </a:p>
          <a:p>
            <a:pPr marL="519113" lvl="1" indent="-171450">
              <a:defRPr/>
            </a:pPr>
            <a:r>
              <a:rPr lang="en-US" altLang="en-US" sz="2200" kern="0" dirty="0" smtClean="0">
                <a:solidFill>
                  <a:srgbClr val="333333"/>
                </a:solidFill>
              </a:rPr>
              <a:t>Fee $360</a:t>
            </a:r>
          </a:p>
          <a:p>
            <a:pPr marL="519113" lvl="1" indent="-171450">
              <a:defRPr/>
            </a:pPr>
            <a:r>
              <a:rPr lang="en-US" altLang="en-US" sz="2200" kern="0" dirty="0" smtClean="0">
                <a:solidFill>
                  <a:srgbClr val="333333"/>
                </a:solidFill>
              </a:rPr>
              <a:t>“Advance Parole”</a:t>
            </a:r>
          </a:p>
          <a:p>
            <a:pPr marL="519113" lvl="1" indent="-171450">
              <a:defRPr/>
            </a:pPr>
            <a:r>
              <a:rPr lang="en-US" altLang="en-US" sz="2200" kern="0" dirty="0" smtClean="0">
                <a:solidFill>
                  <a:srgbClr val="333333"/>
                </a:solidFill>
              </a:rPr>
              <a:t>Humanitarian, educational or employment purposes</a:t>
            </a:r>
          </a:p>
          <a:p>
            <a:pPr marL="519113" lvl="1" indent="-171450">
              <a:defRPr/>
            </a:pPr>
            <a:r>
              <a:rPr lang="en-US" altLang="en-US" sz="2200" kern="0" dirty="0" smtClean="0">
                <a:solidFill>
                  <a:srgbClr val="333333"/>
                </a:solidFill>
              </a:rPr>
              <a:t>Processed at NSC</a:t>
            </a:r>
          </a:p>
        </p:txBody>
      </p:sp>
      <p:sp>
        <p:nvSpPr>
          <p:cNvPr id="2" name="Rectangle 1"/>
          <p:cNvSpPr/>
          <p:nvPr/>
        </p:nvSpPr>
        <p:spPr>
          <a:xfrm>
            <a:off x="1885950" y="917575"/>
            <a:ext cx="4846638" cy="584200"/>
          </a:xfrm>
          <a:prstGeom prst="rect">
            <a:avLst/>
          </a:prstGeom>
        </p:spPr>
        <p:txBody>
          <a:bodyPr wrap="none">
            <a:spAutoFit/>
          </a:bodyPr>
          <a:lstStyle/>
          <a:p>
            <a:pPr algn="ctr" eaLnBrk="0" fontAlgn="base" hangingPunct="0">
              <a:spcBef>
                <a:spcPct val="0"/>
              </a:spcBef>
              <a:spcAft>
                <a:spcPct val="0"/>
              </a:spcAft>
              <a:buFont typeface="Wingdings" pitchFamily="2" charset="2"/>
              <a:buNone/>
              <a:defRPr/>
            </a:pPr>
            <a:r>
              <a:rPr lang="en-US" altLang="en-US" sz="3200" kern="0" dirty="0">
                <a:solidFill>
                  <a:srgbClr val="002F80"/>
                </a:solidFill>
                <a:latin typeface="Times New Roman"/>
              </a:rPr>
              <a:t>Travel with advance parole?</a:t>
            </a:r>
          </a:p>
        </p:txBody>
      </p:sp>
      <p:sp>
        <p:nvSpPr>
          <p:cNvPr id="9" name="Rectangle 6"/>
          <p:cNvSpPr txBox="1">
            <a:spLocks noChangeArrowheads="1"/>
          </p:cNvSpPr>
          <p:nvPr/>
        </p:nvSpPr>
        <p:spPr>
          <a:xfrm>
            <a:off x="161925" y="212725"/>
            <a:ext cx="8820150" cy="704850"/>
          </a:xfrm>
          <a:prstGeom prst="rect">
            <a:avLst/>
          </a:prstGeom>
          <a:noFill/>
        </p:spPr>
        <p:txBody>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pPr algn="ctr">
              <a:defRPr/>
            </a:pPr>
            <a:r>
              <a:rPr lang="en-US" altLang="en-US" kern="0" dirty="0" smtClean="0">
                <a:solidFill>
                  <a:srgbClr val="002F80"/>
                </a:solidFill>
              </a:rPr>
              <a:t>Deferred Action for Childhood Arrivals</a:t>
            </a:r>
          </a:p>
        </p:txBody>
      </p:sp>
    </p:spTree>
    <p:extLst>
      <p:ext uri="{BB962C8B-B14F-4D97-AF65-F5344CB8AC3E}">
        <p14:creationId xmlns:p14="http://schemas.microsoft.com/office/powerpoint/2010/main" val="20580475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18119" y="733076"/>
            <a:ext cx="7469187" cy="1136271"/>
          </a:xfrm>
        </p:spPr>
        <p:txBody>
          <a:bodyPr>
            <a:normAutofit fontScale="90000"/>
          </a:bodyPr>
          <a:lstStyle/>
          <a:p>
            <a:pPr eaLnBrk="1" hangingPunct="1"/>
            <a:r>
              <a:rPr lang="en-US" altLang="en-US" sz="4900" dirty="0" smtClean="0">
                <a:solidFill>
                  <a:srgbClr val="002F80"/>
                </a:solidFill>
              </a:rPr>
              <a:t>Employment Branch Update</a:t>
            </a:r>
            <a:br>
              <a:rPr lang="en-US" altLang="en-US" sz="4900" dirty="0" smtClean="0">
                <a:solidFill>
                  <a:srgbClr val="002F80"/>
                </a:solidFill>
              </a:rPr>
            </a:br>
            <a:r>
              <a:rPr lang="en-US" altLang="en-US" dirty="0" smtClean="0"/>
              <a:t>	</a:t>
            </a:r>
            <a:endParaRPr lang="en-US" altLang="en-US" strike="sngStrike" dirty="0" smtClean="0"/>
          </a:p>
        </p:txBody>
      </p:sp>
      <p:sp>
        <p:nvSpPr>
          <p:cNvPr id="2" name="Content Placeholder 1"/>
          <p:cNvSpPr>
            <a:spLocks noGrp="1"/>
          </p:cNvSpPr>
          <p:nvPr>
            <p:ph idx="1"/>
          </p:nvPr>
        </p:nvSpPr>
        <p:spPr>
          <a:xfrm>
            <a:off x="515566" y="1845655"/>
            <a:ext cx="8229600" cy="4039580"/>
          </a:xfrm>
        </p:spPr>
        <p:txBody>
          <a:bodyPr/>
          <a:lstStyle/>
          <a:p>
            <a:endParaRPr lang="en-US" dirty="0" smtClean="0"/>
          </a:p>
          <a:p>
            <a:r>
              <a:rPr lang="en-US" sz="2300" dirty="0" smtClean="0"/>
              <a:t>Restructuring effective in February 2016 </a:t>
            </a:r>
          </a:p>
          <a:p>
            <a:r>
              <a:rPr lang="en-US" sz="2300" dirty="0" smtClean="0"/>
              <a:t>Creation of the second Employment Branch</a:t>
            </a:r>
          </a:p>
          <a:p>
            <a:r>
              <a:rPr lang="en-US" sz="2300" dirty="0" smtClean="0"/>
              <a:t>Employment Branch 1 (EB1) with 2 Sections (EB1-1 &amp; EB1-2)</a:t>
            </a:r>
          </a:p>
          <a:p>
            <a:r>
              <a:rPr lang="en-US" sz="2300" dirty="0" smtClean="0"/>
              <a:t>Employment Branch 2 (EB2) with 3 Sections (EB2-1, EB2-2, &amp; EB2-3)</a:t>
            </a:r>
          </a:p>
          <a:p>
            <a:pPr marL="0" indent="0">
              <a:buNone/>
            </a:pPr>
            <a:r>
              <a:rPr lang="en-US" dirty="0" smtClean="0"/>
              <a:t> </a:t>
            </a:r>
            <a:endParaRPr lang="en-US" dirty="0"/>
          </a:p>
        </p:txBody>
      </p:sp>
    </p:spTree>
    <p:extLst>
      <p:ext uri="{BB962C8B-B14F-4D97-AF65-F5344CB8AC3E}">
        <p14:creationId xmlns:p14="http://schemas.microsoft.com/office/powerpoint/2010/main" val="34574085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8144" y="820133"/>
            <a:ext cx="4195504" cy="789211"/>
          </a:xfrm>
        </p:spPr>
        <p:txBody>
          <a:bodyPr/>
          <a:lstStyle/>
          <a:p>
            <a:r>
              <a:rPr lang="en-US" altLang="en-US" dirty="0" smtClean="0">
                <a:solidFill>
                  <a:srgbClr val="002F80"/>
                </a:solidFill>
              </a:rPr>
              <a:t>EB1-1 Workloads</a:t>
            </a:r>
            <a:endParaRPr lang="en-US" dirty="0" smtClean="0">
              <a:solidFill>
                <a:srgbClr val="002F80"/>
              </a:solidFill>
            </a:endParaRPr>
          </a:p>
        </p:txBody>
      </p:sp>
      <p:sp>
        <p:nvSpPr>
          <p:cNvPr id="5123" name="Content Placeholder 2"/>
          <p:cNvSpPr>
            <a:spLocks noGrp="1"/>
          </p:cNvSpPr>
          <p:nvPr>
            <p:ph idx="1"/>
          </p:nvPr>
        </p:nvSpPr>
        <p:spPr bwMode="auto">
          <a:xfrm>
            <a:off x="579748" y="1870436"/>
            <a:ext cx="8344796" cy="4067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763" lvl="1" indent="0">
              <a:buNone/>
              <a:tabLst>
                <a:tab pos="341313" algn="l"/>
              </a:tabLst>
            </a:pPr>
            <a:r>
              <a:rPr lang="en-US" altLang="en-US" sz="2200" b="1" dirty="0" smtClean="0"/>
              <a:t>I-129</a:t>
            </a:r>
            <a:r>
              <a:rPr lang="en-US" altLang="en-US" sz="2200" dirty="0" smtClean="0"/>
              <a:t> – Petition for a Nonimmigrant Worker</a:t>
            </a:r>
          </a:p>
          <a:p>
            <a:pPr marL="4763" lvl="1" indent="0">
              <a:spcBef>
                <a:spcPts val="0"/>
              </a:spcBef>
              <a:buNone/>
              <a:tabLst>
                <a:tab pos="341313" algn="l"/>
              </a:tabLst>
            </a:pPr>
            <a:endParaRPr lang="en-US" altLang="en-US" sz="1600" i="1" dirty="0" smtClean="0"/>
          </a:p>
          <a:p>
            <a:pPr marL="571500" lvl="4" indent="-223838">
              <a:spcBef>
                <a:spcPts val="0"/>
              </a:spcBef>
              <a:buClrTx/>
              <a:tabLst>
                <a:tab pos="280988" algn="l"/>
              </a:tabLst>
            </a:pPr>
            <a:r>
              <a:rPr lang="en-US" altLang="en-US" b="1" dirty="0" smtClean="0"/>
              <a:t>E-1/E-2</a:t>
            </a:r>
            <a:r>
              <a:rPr lang="en-US" altLang="en-US" dirty="0" smtClean="0"/>
              <a:t>: Treaty Trader / Treaty Investor; </a:t>
            </a:r>
            <a:r>
              <a:rPr lang="en-US" altLang="en-US" i="1" dirty="0" smtClean="0"/>
              <a:t>CSC </a:t>
            </a:r>
            <a:r>
              <a:rPr lang="en-US" altLang="en-US" i="1" dirty="0"/>
              <a:t>has sole </a:t>
            </a:r>
            <a:r>
              <a:rPr lang="en-US" altLang="en-US" i="1" dirty="0" smtClean="0"/>
              <a:t>jurisdiction</a:t>
            </a:r>
          </a:p>
          <a:p>
            <a:pPr marL="571500" lvl="4" indent="-223838">
              <a:buClrTx/>
              <a:tabLst>
                <a:tab pos="280988" algn="l"/>
              </a:tabLst>
            </a:pPr>
            <a:r>
              <a:rPr lang="en-US" altLang="en-US" b="1" dirty="0" smtClean="0"/>
              <a:t>H-3</a:t>
            </a:r>
            <a:r>
              <a:rPr lang="en-US" altLang="en-US" dirty="0" smtClean="0"/>
              <a:t>: Trainee</a:t>
            </a:r>
          </a:p>
          <a:p>
            <a:pPr marL="571500" lvl="4" indent="-223838">
              <a:buClrTx/>
              <a:tabLst>
                <a:tab pos="280988" algn="l"/>
              </a:tabLst>
            </a:pPr>
            <a:r>
              <a:rPr lang="en-US" altLang="en-US" b="1" dirty="0"/>
              <a:t>L-1A/L-1B</a:t>
            </a:r>
            <a:r>
              <a:rPr lang="en-US" altLang="en-US" dirty="0"/>
              <a:t>: Intracompany Transferee – </a:t>
            </a:r>
            <a:r>
              <a:rPr lang="en-US" altLang="en-US" dirty="0" smtClean="0"/>
              <a:t>Manager/Executive / </a:t>
            </a:r>
            <a:r>
              <a:rPr lang="en-US" altLang="en-US" dirty="0"/>
              <a:t>Specialized Knowledge </a:t>
            </a:r>
            <a:endParaRPr lang="en-US" altLang="en-US" dirty="0" smtClean="0"/>
          </a:p>
          <a:p>
            <a:pPr marL="571500" lvl="4" indent="-223838">
              <a:buClrTx/>
              <a:tabLst>
                <a:tab pos="280988" algn="l"/>
              </a:tabLst>
            </a:pPr>
            <a:r>
              <a:rPr lang="en-US" altLang="en-US" b="1" dirty="0" smtClean="0"/>
              <a:t>O-1</a:t>
            </a:r>
            <a:r>
              <a:rPr lang="en-US" altLang="en-US" dirty="0" smtClean="0"/>
              <a:t>: Persons with Extraordinary Ability</a:t>
            </a:r>
          </a:p>
          <a:p>
            <a:pPr marL="571500" lvl="4" indent="-223838">
              <a:buClrTx/>
              <a:tabLst>
                <a:tab pos="280988" algn="l"/>
              </a:tabLst>
            </a:pPr>
            <a:r>
              <a:rPr lang="en-US" altLang="en-US" b="1" dirty="0" smtClean="0"/>
              <a:t>P-1/P-2/P-3</a:t>
            </a:r>
            <a:r>
              <a:rPr lang="en-US" altLang="en-US" dirty="0" smtClean="0"/>
              <a:t>: Internationally Recognized </a:t>
            </a:r>
            <a:r>
              <a:rPr lang="en-US" altLang="en-US" dirty="0"/>
              <a:t>A</a:t>
            </a:r>
            <a:r>
              <a:rPr lang="en-US" altLang="en-US" dirty="0" smtClean="0"/>
              <a:t>thletes or Entertainers / Artist/Entertainer in a </a:t>
            </a:r>
            <a:r>
              <a:rPr lang="en-US" altLang="en-US" dirty="0"/>
              <a:t>R</a:t>
            </a:r>
            <a:r>
              <a:rPr lang="en-US" altLang="en-US" dirty="0" smtClean="0"/>
              <a:t>eciprocal </a:t>
            </a:r>
            <a:r>
              <a:rPr lang="en-US" altLang="en-US" dirty="0"/>
              <a:t>E</a:t>
            </a:r>
            <a:r>
              <a:rPr lang="en-US" altLang="en-US" dirty="0" smtClean="0"/>
              <a:t>xchange Program / Culturally Unique Artist/Entertainer</a:t>
            </a:r>
            <a:endParaRPr lang="en-US" altLang="en-US" dirty="0"/>
          </a:p>
          <a:p>
            <a:pPr marL="571500" lvl="4" indent="-223838">
              <a:buClrTx/>
              <a:tabLst>
                <a:tab pos="280988" algn="l"/>
              </a:tabLst>
            </a:pPr>
            <a:r>
              <a:rPr lang="en-US" altLang="en-US" b="1" dirty="0" smtClean="0"/>
              <a:t>Q-1</a:t>
            </a:r>
            <a:r>
              <a:rPr lang="en-US" altLang="en-US" dirty="0" smtClean="0"/>
              <a:t>: International Cultural Exchange Program Participant</a:t>
            </a:r>
          </a:p>
          <a:p>
            <a:pPr marL="347662" lvl="1" indent="0">
              <a:buNone/>
            </a:pPr>
            <a:endParaRPr lang="en-US" altLang="en-US" sz="2000" dirty="0" smtClean="0"/>
          </a:p>
          <a:p>
            <a:pPr marL="347662" lvl="1" indent="0">
              <a:buNone/>
            </a:pPr>
            <a:r>
              <a:rPr lang="en-US" altLang="en-US" sz="2000" dirty="0" smtClean="0"/>
              <a:t>		</a:t>
            </a:r>
            <a:endParaRPr lang="en-US" altLang="en-US" sz="2000" i="1" dirty="0" smtClean="0"/>
          </a:p>
          <a:p>
            <a:endParaRPr lang="en-US" dirty="0" smtClean="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7919" y="390144"/>
            <a:ext cx="2689463" cy="179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5882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bwMode="auto">
          <a:xfrm>
            <a:off x="445636" y="1499617"/>
            <a:ext cx="8229600" cy="5713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763" lvl="1" indent="0">
              <a:buClrTx/>
              <a:buNone/>
            </a:pPr>
            <a:r>
              <a:rPr lang="en-US" altLang="en-US" sz="2000" b="1" dirty="0"/>
              <a:t>I-129</a:t>
            </a:r>
            <a:r>
              <a:rPr lang="en-US" altLang="en-US" sz="2000" dirty="0"/>
              <a:t> – Petition for a Nonimmigrant Worker:</a:t>
            </a:r>
          </a:p>
          <a:p>
            <a:pPr marL="290513" lvl="3" indent="-285750">
              <a:buClrTx/>
            </a:pPr>
            <a:r>
              <a:rPr lang="en-US" altLang="en-US" dirty="0"/>
              <a:t>H-2A </a:t>
            </a:r>
            <a:r>
              <a:rPr lang="en-US" altLang="en-US" sz="1800" dirty="0"/>
              <a:t>Agricultural workers (</a:t>
            </a:r>
            <a:r>
              <a:rPr lang="en-US" altLang="en-US" i="1" dirty="0"/>
              <a:t>CSC has sole jurisdiction)</a:t>
            </a:r>
          </a:p>
          <a:p>
            <a:pPr marL="290513" lvl="3" indent="-285750">
              <a:buClrTx/>
            </a:pPr>
            <a:r>
              <a:rPr lang="en-US" altLang="en-US" dirty="0"/>
              <a:t>H-2B </a:t>
            </a:r>
            <a:r>
              <a:rPr lang="en-US" altLang="en-US" sz="1800" dirty="0"/>
              <a:t>Non-Agricultural </a:t>
            </a:r>
            <a:r>
              <a:rPr lang="en-US" altLang="en-US" sz="1800" dirty="0" smtClean="0"/>
              <a:t>workers </a:t>
            </a:r>
            <a:r>
              <a:rPr lang="en-US" altLang="en-US" i="1" dirty="0" smtClean="0"/>
              <a:t>(CSC &amp; VSC shared jurisdiction)</a:t>
            </a:r>
            <a:endParaRPr lang="en-US" altLang="en-US" i="1" dirty="0"/>
          </a:p>
          <a:p>
            <a:pPr marL="4763" lvl="3" indent="0">
              <a:spcBef>
                <a:spcPts val="0"/>
              </a:spcBef>
              <a:buClrTx/>
              <a:buNone/>
            </a:pPr>
            <a:endParaRPr lang="en-US" altLang="en-US" sz="1800" dirty="0"/>
          </a:p>
          <a:p>
            <a:pPr marL="292100" lvl="1" indent="-285750">
              <a:buClrTx/>
            </a:pPr>
            <a:r>
              <a:rPr lang="en-US" altLang="en-US" sz="1800" dirty="0"/>
              <a:t>R - Religious Worker  (</a:t>
            </a:r>
            <a:r>
              <a:rPr lang="en-US" altLang="en-US" i="1" dirty="0"/>
              <a:t>CSC has sole jurisdiction)</a:t>
            </a:r>
          </a:p>
          <a:p>
            <a:pPr marL="230188" lvl="1">
              <a:spcBef>
                <a:spcPts val="0"/>
              </a:spcBef>
              <a:buClrTx/>
              <a:buNone/>
            </a:pPr>
            <a:endParaRPr lang="en-US" altLang="en-US" i="1" dirty="0"/>
          </a:p>
          <a:p>
            <a:pPr marL="6350" lvl="1" indent="0">
              <a:spcBef>
                <a:spcPts val="500"/>
              </a:spcBef>
              <a:buClrTx/>
              <a:buNone/>
            </a:pPr>
            <a:r>
              <a:rPr lang="en-US" altLang="en-US" sz="2000" b="1" dirty="0"/>
              <a:t>I-360</a:t>
            </a:r>
            <a:r>
              <a:rPr lang="en-US" altLang="en-US" sz="2000" dirty="0"/>
              <a:t> – Petition for Amerasian, Widow(er), or Special Immigrant:</a:t>
            </a:r>
          </a:p>
          <a:p>
            <a:pPr marL="292100" lvl="3" indent="-285750">
              <a:buClrTx/>
            </a:pPr>
            <a:r>
              <a:rPr lang="en-US" altLang="en-US" sz="1800" dirty="0"/>
              <a:t>Religious Worker  (</a:t>
            </a:r>
            <a:r>
              <a:rPr lang="en-US" altLang="en-US" i="1" dirty="0"/>
              <a:t>CSC has sole jurisdiction)</a:t>
            </a:r>
          </a:p>
          <a:p>
            <a:pPr marL="230188" lvl="3" indent="-223838">
              <a:spcBef>
                <a:spcPts val="0"/>
              </a:spcBef>
              <a:buClrTx/>
              <a:buNone/>
            </a:pPr>
            <a:endParaRPr lang="en-US" altLang="en-US" i="1" dirty="0"/>
          </a:p>
          <a:p>
            <a:pPr marL="230188" lvl="1">
              <a:spcBef>
                <a:spcPts val="500"/>
              </a:spcBef>
              <a:buClrTx/>
            </a:pPr>
            <a:r>
              <a:rPr lang="en-US" altLang="en-US" sz="2000" b="1" dirty="0"/>
              <a:t>I-102</a:t>
            </a:r>
            <a:r>
              <a:rPr lang="en-US" altLang="en-US" sz="2000" dirty="0"/>
              <a:t> – Application for Replacement/Initial Nonimmigrant Arrival- Departure Document</a:t>
            </a:r>
            <a:endParaRPr lang="en-US" altLang="en-US" sz="1800" dirty="0"/>
          </a:p>
          <a:p>
            <a:pPr marL="1027113" lvl="3" indent="0">
              <a:buNone/>
            </a:pPr>
            <a:r>
              <a:rPr lang="en-US" altLang="en-US" dirty="0"/>
              <a:t>	</a:t>
            </a:r>
            <a:endParaRPr lang="en-US" altLang="en-US" i="1" dirty="0"/>
          </a:p>
          <a:p>
            <a:endParaRPr lang="en-US" dirty="0"/>
          </a:p>
        </p:txBody>
      </p:sp>
      <p:sp>
        <p:nvSpPr>
          <p:cNvPr id="5" name="Title 1"/>
          <p:cNvSpPr>
            <a:spLocks noGrp="1"/>
          </p:cNvSpPr>
          <p:nvPr>
            <p:ph type="title"/>
          </p:nvPr>
        </p:nvSpPr>
        <p:spPr>
          <a:xfrm>
            <a:off x="608144" y="222725"/>
            <a:ext cx="4768528" cy="789211"/>
          </a:xfrm>
        </p:spPr>
        <p:txBody>
          <a:bodyPr/>
          <a:lstStyle/>
          <a:p>
            <a:r>
              <a:rPr lang="en-US" altLang="en-US" dirty="0" smtClean="0">
                <a:solidFill>
                  <a:srgbClr val="002F80"/>
                </a:solidFill>
              </a:rPr>
              <a:t>EB1-2 Workloads</a:t>
            </a:r>
            <a:endParaRPr lang="en-US" dirty="0" smtClean="0">
              <a:solidFill>
                <a:srgbClr val="002F8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49" y="280416"/>
            <a:ext cx="2869104" cy="191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5374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30739" y="427238"/>
            <a:ext cx="5116749" cy="2850982"/>
          </a:xfrm>
        </p:spPr>
        <p:txBody>
          <a:bodyPr/>
          <a:lstStyle/>
          <a:p>
            <a:r>
              <a:rPr lang="en-US" altLang="en-US" dirty="0" smtClean="0">
                <a:solidFill>
                  <a:schemeClr val="bg1"/>
                </a:solidFill>
              </a:rPr>
              <a:t>Employment Branch 1 Section 1 </a:t>
            </a:r>
            <a:br>
              <a:rPr lang="en-US" altLang="en-US" dirty="0" smtClean="0">
                <a:solidFill>
                  <a:schemeClr val="bg1"/>
                </a:solidFill>
              </a:rPr>
            </a:br>
            <a:r>
              <a:rPr lang="en-US" altLang="en-US" sz="4000" dirty="0" smtClean="0">
                <a:solidFill>
                  <a:schemeClr val="bg1"/>
                </a:solidFill>
              </a:rPr>
              <a:t>Best Practices &amp; Filing Tips</a:t>
            </a:r>
            <a:endParaRPr lang="en-US" sz="4000" dirty="0" smtClean="0">
              <a:solidFill>
                <a:schemeClr val="bg1"/>
              </a:solidFill>
            </a:endParaRPr>
          </a:p>
        </p:txBody>
      </p:sp>
      <p:sp>
        <p:nvSpPr>
          <p:cNvPr id="5123" name="Content Placeholder 2"/>
          <p:cNvSpPr>
            <a:spLocks noGrp="1"/>
          </p:cNvSpPr>
          <p:nvPr>
            <p:ph idx="1"/>
          </p:nvPr>
        </p:nvSpPr>
        <p:spPr bwMode="auto">
          <a:xfrm>
            <a:off x="679250" y="3436587"/>
            <a:ext cx="8229600" cy="2896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7662" lvl="1" indent="0">
              <a:buNone/>
            </a:pPr>
            <a:endParaRPr lang="en-US" altLang="en-US" b="1" dirty="0" smtClean="0"/>
          </a:p>
          <a:p>
            <a:r>
              <a:rPr lang="en-US" dirty="0" smtClean="0"/>
              <a:t>E1 / E2 classifications</a:t>
            </a:r>
          </a:p>
          <a:p>
            <a:r>
              <a:rPr lang="en-US" dirty="0" smtClean="0"/>
              <a:t>L-1A / L-1B classifications</a:t>
            </a:r>
          </a:p>
          <a:p>
            <a:r>
              <a:rPr lang="en-US" dirty="0" smtClean="0"/>
              <a:t>O / P classifications</a:t>
            </a:r>
          </a:p>
        </p:txBody>
      </p:sp>
      <p:pic>
        <p:nvPicPr>
          <p:cNvPr id="5" name="Picture 2"/>
          <p:cNvPicPr>
            <a:picLocks noChangeAspect="1"/>
          </p:cNvPicPr>
          <p:nvPr/>
        </p:nvPicPr>
        <p:blipFill rotWithShape="1">
          <a:blip r:embed="rId3">
            <a:extLst>
              <a:ext uri="{28A0092B-C50C-407E-A947-70E740481C1C}">
                <a14:useLocalDpi xmlns:a14="http://schemas.microsoft.com/office/drawing/2010/main" val="0"/>
              </a:ext>
            </a:extLst>
          </a:blip>
          <a:srcRect r="33282"/>
          <a:stretch/>
        </p:blipFill>
        <p:spPr bwMode="auto">
          <a:xfrm>
            <a:off x="5541164" y="350688"/>
            <a:ext cx="3188308" cy="2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1477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381" y="632300"/>
            <a:ext cx="7469187" cy="1050925"/>
          </a:xfrm>
        </p:spPr>
        <p:txBody>
          <a:bodyPr/>
          <a:lstStyle/>
          <a:p>
            <a:pPr algn="ctr"/>
            <a:r>
              <a:rPr lang="en-US" sz="5400" dirty="0" smtClean="0"/>
              <a:t>EB1-1 Q &amp; As</a:t>
            </a:r>
            <a:endParaRPr lang="en-US" sz="5400" dirty="0"/>
          </a:p>
        </p:txBody>
      </p:sp>
      <p:sp>
        <p:nvSpPr>
          <p:cNvPr id="3" name="Content Placeholder 2"/>
          <p:cNvSpPr>
            <a:spLocks noGrp="1"/>
          </p:cNvSpPr>
          <p:nvPr>
            <p:ph idx="1"/>
          </p:nvPr>
        </p:nvSpPr>
        <p:spPr>
          <a:xfrm>
            <a:off x="437745" y="2037946"/>
            <a:ext cx="8229600" cy="3711102"/>
          </a:xfrm>
        </p:spPr>
        <p:txBody>
          <a:bodyPr/>
          <a:lstStyle/>
          <a:p>
            <a:pPr marL="0" lvl="0" indent="0">
              <a:buNone/>
            </a:pPr>
            <a:r>
              <a:rPr lang="en-US" sz="2400" dirty="0" smtClean="0"/>
              <a:t>Question #1   / part 1:</a:t>
            </a:r>
          </a:p>
          <a:p>
            <a:pPr marL="0" lvl="0" indent="0">
              <a:buNone/>
            </a:pPr>
            <a:endParaRPr lang="en-US" sz="2400" dirty="0"/>
          </a:p>
          <a:p>
            <a:pPr marL="0" lvl="0" indent="0" algn="just">
              <a:buNone/>
            </a:pPr>
            <a:r>
              <a:rPr lang="en-US" sz="2400" dirty="0" smtClean="0"/>
              <a:t>Regarding </a:t>
            </a:r>
            <a:r>
              <a:rPr lang="en-US" sz="2400" dirty="0"/>
              <a:t>L-1 extensions, what factors do you look at to determine if an L-1 manager/executive who has been in L-1 status for one year in a new enterprise, and who is now seeking an extension of that status, </a:t>
            </a:r>
            <a:r>
              <a:rPr lang="en-US" sz="2400" dirty="0" smtClean="0"/>
              <a:t>is </a:t>
            </a:r>
            <a:r>
              <a:rPr lang="en-US" sz="2400" dirty="0"/>
              <a:t>performing as a manager or executive</a:t>
            </a:r>
            <a:r>
              <a:rPr lang="en-US" sz="2400" dirty="0" smtClean="0"/>
              <a:t>?</a:t>
            </a:r>
          </a:p>
          <a:p>
            <a:pPr marL="0" lvl="0" indent="0">
              <a:buNone/>
            </a:pPr>
            <a:endParaRPr lang="en-US" dirty="0"/>
          </a:p>
          <a:p>
            <a:pPr marL="0" lvl="0" indent="0">
              <a:buNone/>
            </a:pPr>
            <a:endParaRPr lang="en-US" dirty="0"/>
          </a:p>
        </p:txBody>
      </p:sp>
    </p:spTree>
    <p:extLst>
      <p:ext uri="{BB962C8B-B14F-4D97-AF65-F5344CB8AC3E}">
        <p14:creationId xmlns:p14="http://schemas.microsoft.com/office/powerpoint/2010/main" val="2264728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EB1-1 Q &amp; </a:t>
            </a:r>
            <a:r>
              <a:rPr lang="en-US" sz="3600" dirty="0" smtClean="0"/>
              <a:t>As cont.</a:t>
            </a:r>
            <a:br>
              <a:rPr lang="en-US" sz="3600" dirty="0" smtClean="0"/>
            </a:br>
            <a:r>
              <a:rPr lang="en-US" sz="2800" dirty="0" smtClean="0"/>
              <a:t>Answer:</a:t>
            </a:r>
            <a:endParaRPr lang="en-US" sz="2800" dirty="0"/>
          </a:p>
        </p:txBody>
      </p:sp>
      <p:sp>
        <p:nvSpPr>
          <p:cNvPr id="3" name="Content Placeholder 2"/>
          <p:cNvSpPr>
            <a:spLocks noGrp="1"/>
          </p:cNvSpPr>
          <p:nvPr>
            <p:ph idx="1"/>
          </p:nvPr>
        </p:nvSpPr>
        <p:spPr>
          <a:xfrm>
            <a:off x="359923" y="1250004"/>
            <a:ext cx="8443609" cy="4800600"/>
          </a:xfrm>
        </p:spPr>
        <p:txBody>
          <a:bodyPr/>
          <a:lstStyle/>
          <a:p>
            <a:pPr marL="0" indent="0">
              <a:buNone/>
            </a:pPr>
            <a:r>
              <a:rPr lang="en-US" sz="2000" dirty="0"/>
              <a:t>The specific regulatory requirements for an L-1 extension </a:t>
            </a:r>
            <a:r>
              <a:rPr lang="en-US" sz="2000" dirty="0" smtClean="0"/>
              <a:t>based </a:t>
            </a:r>
            <a:r>
              <a:rPr lang="en-US" sz="2000" dirty="0"/>
              <a:t>on a new office petition require that the petitioner provide:</a:t>
            </a:r>
          </a:p>
          <a:p>
            <a:endParaRPr lang="en-US" sz="1800" dirty="0" smtClean="0"/>
          </a:p>
          <a:p>
            <a:r>
              <a:rPr lang="en-US" sz="1800" dirty="0" smtClean="0"/>
              <a:t>E</a:t>
            </a:r>
            <a:r>
              <a:rPr lang="en-US" sz="1800" dirty="0" smtClean="0">
                <a:ea typeface="Calibri"/>
              </a:rPr>
              <a:t>vidence </a:t>
            </a:r>
            <a:r>
              <a:rPr lang="en-US" sz="1800" dirty="0">
                <a:ea typeface="Calibri"/>
              </a:rPr>
              <a:t>that the U.S. and foreign entities are still qualifying organizations;</a:t>
            </a:r>
          </a:p>
          <a:p>
            <a:r>
              <a:rPr lang="en-US" sz="1800" dirty="0">
                <a:ea typeface="Calibri"/>
              </a:rPr>
              <a:t>Evidence that the U.S. entity has been doing business for the previous year;</a:t>
            </a:r>
            <a:endParaRPr lang="en-US" sz="1800" dirty="0"/>
          </a:p>
          <a:p>
            <a:pPr lvl="0"/>
            <a:r>
              <a:rPr lang="en-US" sz="1800" dirty="0"/>
              <a:t>A statement of the duties performed by the beneficiary for the previous year and the duties the beneficiary will perform under the extended petition; </a:t>
            </a:r>
            <a:endParaRPr lang="en-US" sz="1800" dirty="0" smtClean="0"/>
          </a:p>
          <a:p>
            <a:r>
              <a:rPr lang="en-US" sz="1800" dirty="0" smtClean="0"/>
              <a:t>A statement describing the staffing of the new operation, including the number of employees and types of positions held accompanied by evidence of wages paid to employees; and</a:t>
            </a:r>
          </a:p>
          <a:p>
            <a:pPr lvl="0"/>
            <a:r>
              <a:rPr lang="en-US" sz="1800" dirty="0" smtClean="0">
                <a:latin typeface="Arial" panose="020B0604020202020204" pitchFamily="34" charset="0"/>
                <a:ea typeface="Calibri"/>
                <a:cs typeface="Arial" panose="020B0604020202020204" pitchFamily="34" charset="0"/>
              </a:rPr>
              <a:t>Evidence </a:t>
            </a:r>
            <a:r>
              <a:rPr lang="en-US" sz="1800" dirty="0">
                <a:latin typeface="Arial" panose="020B0604020202020204" pitchFamily="34" charset="0"/>
                <a:ea typeface="Calibri"/>
                <a:cs typeface="Arial" panose="020B0604020202020204" pitchFamily="34" charset="0"/>
              </a:rPr>
              <a:t>of the financial status of the U.S. </a:t>
            </a:r>
            <a:r>
              <a:rPr lang="en-US" sz="1800" dirty="0" smtClean="0">
                <a:latin typeface="Arial" panose="020B0604020202020204" pitchFamily="34" charset="0"/>
                <a:ea typeface="Calibri"/>
                <a:cs typeface="Arial" panose="020B0604020202020204" pitchFamily="34" charset="0"/>
              </a:rPr>
              <a:t>operation.</a:t>
            </a:r>
            <a:endParaRPr lang="en-US" sz="1800" dirty="0"/>
          </a:p>
        </p:txBody>
      </p:sp>
    </p:spTree>
    <p:extLst>
      <p:ext uri="{BB962C8B-B14F-4D97-AF65-F5344CB8AC3E}">
        <p14:creationId xmlns:p14="http://schemas.microsoft.com/office/powerpoint/2010/main" val="39488099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41" y="311288"/>
            <a:ext cx="7469187" cy="1050925"/>
          </a:xfrm>
        </p:spPr>
        <p:txBody>
          <a:bodyPr/>
          <a:lstStyle/>
          <a:p>
            <a:r>
              <a:rPr lang="en-US" sz="4000" dirty="0"/>
              <a:t>EB1-1 Q &amp; As cont.</a:t>
            </a:r>
            <a:br>
              <a:rPr lang="en-US" sz="4000" dirty="0"/>
            </a:br>
            <a:r>
              <a:rPr lang="en-US" sz="2800" dirty="0" smtClean="0"/>
              <a:t>Answer cont.:</a:t>
            </a:r>
            <a:endParaRPr lang="en-US" sz="2800" dirty="0"/>
          </a:p>
        </p:txBody>
      </p:sp>
      <p:sp>
        <p:nvSpPr>
          <p:cNvPr id="3" name="Content Placeholder 2"/>
          <p:cNvSpPr>
            <a:spLocks noGrp="1"/>
          </p:cNvSpPr>
          <p:nvPr>
            <p:ph idx="1"/>
          </p:nvPr>
        </p:nvSpPr>
        <p:spPr/>
        <p:txBody>
          <a:bodyPr/>
          <a:lstStyle/>
          <a:p>
            <a:r>
              <a:rPr lang="en-US" sz="2000" dirty="0">
                <a:latin typeface="Arial" panose="020B0604020202020204" pitchFamily="34" charset="0"/>
                <a:ea typeface="Calibri"/>
                <a:cs typeface="Arial" panose="020B0604020202020204" pitchFamily="34" charset="0"/>
              </a:rPr>
              <a:t>Specifically regarding whether the beneficiary is performing as manager or executive</a:t>
            </a:r>
            <a:r>
              <a:rPr lang="en-US" sz="2000" dirty="0"/>
              <a:t>, the petitioner must demonstrate that the beneficiary will be performing duties that are primarily managerial or executive in nature, as defined by the regulations, rather than those of a first-line supervisor </a:t>
            </a:r>
            <a:r>
              <a:rPr lang="en-US" sz="2000" dirty="0" smtClean="0"/>
              <a:t>of non-professional employees </a:t>
            </a:r>
            <a:r>
              <a:rPr lang="en-US" sz="2000" dirty="0"/>
              <a:t>performing the day-to-day duties of the business. USCIS reviews the evidence to determine whether the beneficiary will have sufficient managerial or executive authority over the organization or personnel. While not all-inclusive, you may choose to submit organizational charts, a roster of employees, position descriptions, payroll records, wage reports, and employment agreements. All of these documents would be helpful in making this determination, however, the petitioner may submit any evidence it believes will establish eligibility. </a:t>
            </a:r>
          </a:p>
          <a:p>
            <a:endParaRPr lang="en-US" dirty="0"/>
          </a:p>
        </p:txBody>
      </p:sp>
    </p:spTree>
    <p:extLst>
      <p:ext uri="{BB962C8B-B14F-4D97-AF65-F5344CB8AC3E}">
        <p14:creationId xmlns:p14="http://schemas.microsoft.com/office/powerpoint/2010/main" val="2278803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204283"/>
            <a:ext cx="7469187" cy="1050925"/>
          </a:xfrm>
        </p:spPr>
        <p:txBody>
          <a:bodyPr/>
          <a:lstStyle/>
          <a:p>
            <a:r>
              <a:rPr lang="en-US" sz="4000" dirty="0"/>
              <a:t>EB1-1 Q &amp; As cont.</a:t>
            </a:r>
            <a:endParaRPr lang="en-US" dirty="0"/>
          </a:p>
        </p:txBody>
      </p:sp>
      <p:sp>
        <p:nvSpPr>
          <p:cNvPr id="3" name="Content Placeholder 2"/>
          <p:cNvSpPr>
            <a:spLocks noGrp="1"/>
          </p:cNvSpPr>
          <p:nvPr>
            <p:ph idx="1"/>
          </p:nvPr>
        </p:nvSpPr>
        <p:spPr>
          <a:xfrm>
            <a:off x="836578" y="1785026"/>
            <a:ext cx="7529209" cy="4525963"/>
          </a:xfrm>
        </p:spPr>
        <p:txBody>
          <a:bodyPr/>
          <a:lstStyle/>
          <a:p>
            <a:pPr marL="0" lvl="0" indent="0">
              <a:buNone/>
            </a:pPr>
            <a:endParaRPr lang="en-US" sz="2400" dirty="0" smtClean="0"/>
          </a:p>
          <a:p>
            <a:pPr marL="0" lvl="0" indent="0">
              <a:buNone/>
            </a:pPr>
            <a:r>
              <a:rPr lang="en-US" sz="2400" dirty="0" smtClean="0"/>
              <a:t>Question </a:t>
            </a:r>
            <a:r>
              <a:rPr lang="en-US" sz="2400" dirty="0"/>
              <a:t>#1   / part </a:t>
            </a:r>
            <a:r>
              <a:rPr lang="en-US" sz="2400" dirty="0" smtClean="0"/>
              <a:t>2:</a:t>
            </a:r>
          </a:p>
          <a:p>
            <a:pPr marL="0" lvl="0" indent="0">
              <a:buNone/>
            </a:pPr>
            <a:endParaRPr lang="en-US" sz="2400" dirty="0"/>
          </a:p>
          <a:p>
            <a:pPr marL="0" indent="0" algn="just">
              <a:buNone/>
            </a:pPr>
            <a:r>
              <a:rPr lang="en-US" sz="2400" dirty="0" smtClean="0"/>
              <a:t>Are </a:t>
            </a:r>
            <a:r>
              <a:rPr lang="en-US" sz="2400" dirty="0"/>
              <a:t>there certain factors that are more significant than others, in other words, certain factors that carry more weight in the determination?</a:t>
            </a:r>
          </a:p>
          <a:p>
            <a:pPr marL="0" lv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088972" y="138962"/>
            <a:ext cx="2884340" cy="234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71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96" y="301559"/>
            <a:ext cx="7469187" cy="1050925"/>
          </a:xfrm>
        </p:spPr>
        <p:txBody>
          <a:bodyPr/>
          <a:lstStyle/>
          <a:p>
            <a:r>
              <a:rPr lang="en-US" sz="4000" dirty="0"/>
              <a:t>EB1-1 Q &amp; As cont</a:t>
            </a:r>
            <a:r>
              <a:rPr lang="en-US" sz="4000" dirty="0" smtClean="0"/>
              <a:t>.</a:t>
            </a:r>
            <a:br>
              <a:rPr lang="en-US" sz="4000" dirty="0" smtClean="0"/>
            </a:br>
            <a:r>
              <a:rPr lang="en-US" sz="3600" dirty="0" smtClean="0"/>
              <a:t>Answer:</a:t>
            </a:r>
            <a:endParaRPr lang="en-US" dirty="0"/>
          </a:p>
        </p:txBody>
      </p:sp>
      <p:sp>
        <p:nvSpPr>
          <p:cNvPr id="3" name="Content Placeholder 2"/>
          <p:cNvSpPr>
            <a:spLocks noGrp="1"/>
          </p:cNvSpPr>
          <p:nvPr>
            <p:ph idx="1"/>
          </p:nvPr>
        </p:nvSpPr>
        <p:spPr>
          <a:xfrm>
            <a:off x="758756" y="1600200"/>
            <a:ext cx="7217925" cy="4525963"/>
          </a:xfrm>
        </p:spPr>
        <p:txBody>
          <a:bodyPr/>
          <a:lstStyle/>
          <a:p>
            <a:pPr marL="0" indent="0" algn="just">
              <a:buNone/>
            </a:pPr>
            <a:endParaRPr lang="en-US" dirty="0"/>
          </a:p>
          <a:p>
            <a:pPr marL="0" indent="0" algn="just">
              <a:buNone/>
            </a:pPr>
            <a:endParaRPr lang="en-US" dirty="0"/>
          </a:p>
          <a:p>
            <a:pPr marL="0" indent="0">
              <a:buNone/>
            </a:pPr>
            <a:r>
              <a:rPr lang="en-US" sz="2400" dirty="0" smtClean="0"/>
              <a:t>All of </a:t>
            </a:r>
            <a:r>
              <a:rPr lang="en-US" sz="2400" dirty="0"/>
              <a:t>the evidence submitted by the petitioner will be considered in its totality based upon a preponderance of </a:t>
            </a:r>
            <a:r>
              <a:rPr lang="en-US" sz="2400" dirty="0" smtClean="0"/>
              <a:t>evidence standard.</a:t>
            </a:r>
            <a:endParaRPr lang="en-US" sz="2400" dirty="0"/>
          </a:p>
        </p:txBody>
      </p:sp>
    </p:spTree>
    <p:extLst>
      <p:ext uri="{BB962C8B-B14F-4D97-AF65-F5344CB8AC3E}">
        <p14:creationId xmlns:p14="http://schemas.microsoft.com/office/powerpoint/2010/main" val="1933534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EB1-1 Q &amp; As cont.</a:t>
            </a:r>
            <a:endParaRPr lang="en-US" dirty="0"/>
          </a:p>
        </p:txBody>
      </p:sp>
      <p:sp>
        <p:nvSpPr>
          <p:cNvPr id="3" name="Content Placeholder 2"/>
          <p:cNvSpPr>
            <a:spLocks noGrp="1"/>
          </p:cNvSpPr>
          <p:nvPr>
            <p:ph idx="1"/>
          </p:nvPr>
        </p:nvSpPr>
        <p:spPr>
          <a:xfrm>
            <a:off x="564205" y="1580745"/>
            <a:ext cx="7859948" cy="4525963"/>
          </a:xfrm>
        </p:spPr>
        <p:txBody>
          <a:bodyPr/>
          <a:lstStyle/>
          <a:p>
            <a:pPr marL="0" lvl="0" indent="0">
              <a:buNone/>
            </a:pPr>
            <a:endParaRPr lang="en-US" sz="2400" dirty="0" smtClean="0"/>
          </a:p>
          <a:p>
            <a:pPr marL="0" lvl="0" indent="0">
              <a:buNone/>
            </a:pPr>
            <a:r>
              <a:rPr lang="en-US" sz="2400" dirty="0" smtClean="0"/>
              <a:t>Question #2   </a:t>
            </a:r>
            <a:r>
              <a:rPr lang="en-US" sz="2400" dirty="0"/>
              <a:t>/ part </a:t>
            </a:r>
            <a:r>
              <a:rPr lang="en-US" sz="2400" dirty="0" smtClean="0"/>
              <a:t>1:</a:t>
            </a:r>
            <a:endParaRPr lang="en-US" sz="2400" dirty="0"/>
          </a:p>
          <a:p>
            <a:endParaRPr lang="en-US" sz="2400" dirty="0" smtClean="0"/>
          </a:p>
          <a:p>
            <a:pPr marL="0" indent="0" algn="just">
              <a:buNone/>
            </a:pPr>
            <a:r>
              <a:rPr lang="en-US" sz="2500" dirty="0" smtClean="0"/>
              <a:t>L-1B </a:t>
            </a:r>
            <a:r>
              <a:rPr lang="en-US" sz="2500" dirty="0"/>
              <a:t>petitions: </a:t>
            </a:r>
            <a:r>
              <a:rPr lang="en-US" sz="2500" dirty="0" smtClean="0"/>
              <a:t> Why </a:t>
            </a:r>
            <a:r>
              <a:rPr lang="en-US" sz="2500" dirty="0"/>
              <a:t>is there such an inconsistency in adjudication of these petitions?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133897" y="158813"/>
            <a:ext cx="2815031" cy="229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05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600" smtClean="0">
                <a:solidFill>
                  <a:schemeClr val="bg1"/>
                </a:solidFill>
              </a:rPr>
              <a:t>DACA Guidelines</a:t>
            </a:r>
          </a:p>
        </p:txBody>
      </p:sp>
      <p:sp>
        <p:nvSpPr>
          <p:cNvPr id="9219" name="Content Placeholder 2"/>
          <p:cNvSpPr>
            <a:spLocks noGrp="1"/>
          </p:cNvSpPr>
          <p:nvPr>
            <p:ph idx="1"/>
          </p:nvPr>
        </p:nvSpPr>
        <p:spPr bwMode="auto">
          <a:xfrm>
            <a:off x="401638" y="746125"/>
            <a:ext cx="8229600" cy="4306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solidFill>
                <a:schemeClr val="bg1"/>
              </a:solidFill>
            </a:endParaRPr>
          </a:p>
          <a:p>
            <a:r>
              <a:rPr lang="en-US" altLang="en-US" sz="2000" smtClean="0">
                <a:solidFill>
                  <a:schemeClr val="bg1"/>
                </a:solidFill>
              </a:rPr>
              <a:t>Had no lawful status on June 15, 2012, (never had a lawful immigration status on or before June 15, 2012, or any lawful immigration status or parole that he/she obtained prior to June 15, 2012 had expired before June 15, 2012) </a:t>
            </a:r>
          </a:p>
          <a:p>
            <a:r>
              <a:rPr lang="en-US" altLang="en-US" sz="2000" smtClean="0">
                <a:solidFill>
                  <a:schemeClr val="bg1"/>
                </a:solidFill>
              </a:rPr>
              <a:t>Was under the age of 31 as of June 15, 2012 </a:t>
            </a:r>
          </a:p>
          <a:p>
            <a:r>
              <a:rPr lang="en-US" altLang="en-US" sz="2000" smtClean="0">
                <a:solidFill>
                  <a:schemeClr val="bg1"/>
                </a:solidFill>
              </a:rPr>
              <a:t>At least 15 years old at the time of filing (if in removal proceedings, can be under 15 years old)</a:t>
            </a:r>
          </a:p>
          <a:p>
            <a:r>
              <a:rPr lang="en-US" altLang="en-US" sz="2000" smtClean="0">
                <a:solidFill>
                  <a:schemeClr val="bg1"/>
                </a:solidFill>
              </a:rPr>
              <a:t>Came to the United States prior to reaching his/her 16th birthday</a:t>
            </a:r>
          </a:p>
          <a:p>
            <a:r>
              <a:rPr lang="en-US" altLang="en-US" sz="2000" smtClean="0">
                <a:solidFill>
                  <a:schemeClr val="bg1"/>
                </a:solidFill>
              </a:rPr>
              <a:t>Has continuously resided in the United States since June 15, 2007, up to the date of filing</a:t>
            </a:r>
          </a:p>
        </p:txBody>
      </p:sp>
      <p:sp>
        <p:nvSpPr>
          <p:cNvPr id="9220" name="Slide Number Placeholder 3"/>
          <p:cNvSpPr>
            <a:spLocks noGrp="1"/>
          </p:cNvSpPr>
          <p:nvPr>
            <p:ph type="sldNum" sz="quarter" idx="10"/>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7C56E72-C4E4-4855-930E-EA6B260A6DE2}" type="slidenum">
              <a:rPr lang="en-US" altLang="en-US" sz="1100" smtClean="0">
                <a:solidFill>
                  <a:srgbClr val="FFFFFF"/>
                </a:solidFill>
              </a:rPr>
              <a:pPr/>
              <a:t>9</a:t>
            </a:fld>
            <a:endParaRPr lang="en-US" altLang="en-US" sz="1100" smtClean="0">
              <a:solidFill>
                <a:srgbClr val="FFFFFF"/>
              </a:solidFill>
            </a:endParaRPr>
          </a:p>
        </p:txBody>
      </p:sp>
    </p:spTree>
    <p:extLst>
      <p:ext uri="{BB962C8B-B14F-4D97-AF65-F5344CB8AC3E}">
        <p14:creationId xmlns:p14="http://schemas.microsoft.com/office/powerpoint/2010/main" val="2011592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65372"/>
            <a:ext cx="7469187" cy="1050925"/>
          </a:xfrm>
        </p:spPr>
        <p:txBody>
          <a:bodyPr/>
          <a:lstStyle/>
          <a:p>
            <a:r>
              <a:rPr lang="en-US" sz="4400" dirty="0"/>
              <a:t>EB1-1 Q &amp; As cont</a:t>
            </a:r>
            <a:r>
              <a:rPr lang="en-US" sz="4400" dirty="0" smtClean="0"/>
              <a:t>.</a:t>
            </a:r>
            <a:br>
              <a:rPr lang="en-US" sz="4400" dirty="0" smtClean="0"/>
            </a:br>
            <a:r>
              <a:rPr lang="en-US" sz="3200" dirty="0" smtClean="0"/>
              <a:t>Answer:</a:t>
            </a:r>
            <a:endParaRPr lang="en-US" sz="3200" dirty="0"/>
          </a:p>
        </p:txBody>
      </p:sp>
      <p:sp>
        <p:nvSpPr>
          <p:cNvPr id="3" name="Content Placeholder 2"/>
          <p:cNvSpPr>
            <a:spLocks noGrp="1"/>
          </p:cNvSpPr>
          <p:nvPr>
            <p:ph idx="1"/>
          </p:nvPr>
        </p:nvSpPr>
        <p:spPr>
          <a:xfrm>
            <a:off x="518160" y="1514856"/>
            <a:ext cx="8229600" cy="4525963"/>
          </a:xfrm>
        </p:spPr>
        <p:txBody>
          <a:bodyPr/>
          <a:lstStyle/>
          <a:p>
            <a:pPr marL="0" indent="0" algn="just">
              <a:buNone/>
            </a:pPr>
            <a:r>
              <a:rPr lang="en-US" sz="1900" dirty="0" smtClean="0"/>
              <a:t>The </a:t>
            </a:r>
            <a:r>
              <a:rPr lang="en-US" sz="1900" dirty="0"/>
              <a:t>L-1B adjudication requires individualized assessments based on a totality of the circumstances and determinations based upon the law and </a:t>
            </a:r>
            <a:r>
              <a:rPr lang="en-US" sz="1900" dirty="0" smtClean="0"/>
              <a:t>the </a:t>
            </a:r>
            <a:r>
              <a:rPr lang="en-US" sz="1900" dirty="0"/>
              <a:t>evidence </a:t>
            </a:r>
            <a:r>
              <a:rPr lang="en-US" sz="1900" dirty="0" smtClean="0"/>
              <a:t>presented based on the preponderance of the evidence standard. </a:t>
            </a:r>
            <a:r>
              <a:rPr lang="en-US" sz="1900" dirty="0"/>
              <a:t>These assessments are extremely fact intensive and the petitions vary in the type of position and industry in which the beneficiary will be working. Ultimately, it is the weight and type of evidence </a:t>
            </a:r>
            <a:r>
              <a:rPr lang="en-US" sz="1900" dirty="0" smtClean="0">
                <a:solidFill>
                  <a:srgbClr val="002F80"/>
                </a:solidFill>
              </a:rPr>
              <a:t>that</a:t>
            </a:r>
            <a:r>
              <a:rPr lang="en-US" sz="1900" dirty="0" smtClean="0"/>
              <a:t> establishes </a:t>
            </a:r>
            <a:r>
              <a:rPr lang="en-US" sz="1900" dirty="0"/>
              <a:t>whether the beneficiary possesses specialized knowledge, as well as whether the position itself is one that requires it be filled by a person possessing such specialized </a:t>
            </a:r>
            <a:r>
              <a:rPr lang="en-US" sz="1900" dirty="0" smtClean="0"/>
              <a:t>knowledge. </a:t>
            </a:r>
            <a:r>
              <a:rPr lang="en-US" sz="1900" dirty="0"/>
              <a:t>USCIS is committed to ensuring consistent adjudication of petitions for specialized knowledge employees. In all cases, USCIS will review the entire record to determine whether the petitioner has established by a preponderance of the evidence that the beneficiary has specialized knowledge and the position itself requires such specialized knowledge </a:t>
            </a:r>
            <a:r>
              <a:rPr lang="en-US" sz="1900" dirty="0" smtClean="0"/>
              <a:t>based </a:t>
            </a:r>
            <a:r>
              <a:rPr lang="en-US" sz="1900" dirty="0"/>
              <a:t>on the totality of the circumstances.</a:t>
            </a:r>
          </a:p>
          <a:p>
            <a:endParaRPr lang="en-US" dirty="0"/>
          </a:p>
        </p:txBody>
      </p:sp>
    </p:spTree>
    <p:extLst>
      <p:ext uri="{BB962C8B-B14F-4D97-AF65-F5344CB8AC3E}">
        <p14:creationId xmlns:p14="http://schemas.microsoft.com/office/powerpoint/2010/main" val="2236549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EB1-1 Q &amp; As cont.</a:t>
            </a:r>
            <a:endParaRPr lang="en-US" dirty="0"/>
          </a:p>
        </p:txBody>
      </p:sp>
      <p:sp>
        <p:nvSpPr>
          <p:cNvPr id="3" name="Content Placeholder 2"/>
          <p:cNvSpPr>
            <a:spLocks noGrp="1"/>
          </p:cNvSpPr>
          <p:nvPr>
            <p:ph idx="1"/>
          </p:nvPr>
        </p:nvSpPr>
        <p:spPr>
          <a:xfrm>
            <a:off x="729574" y="1600200"/>
            <a:ext cx="7782128" cy="4525963"/>
          </a:xfrm>
        </p:spPr>
        <p:txBody>
          <a:bodyPr/>
          <a:lstStyle/>
          <a:p>
            <a:pPr marL="0" lvl="0" indent="0">
              <a:buNone/>
            </a:pPr>
            <a:endParaRPr lang="en-US" sz="2400" dirty="0" smtClean="0"/>
          </a:p>
          <a:p>
            <a:pPr marL="0" lvl="0" indent="0">
              <a:buNone/>
            </a:pPr>
            <a:r>
              <a:rPr lang="en-US" sz="2400" dirty="0" smtClean="0"/>
              <a:t>Question </a:t>
            </a:r>
            <a:r>
              <a:rPr lang="en-US" sz="2400" dirty="0"/>
              <a:t>#2   / part </a:t>
            </a:r>
            <a:r>
              <a:rPr lang="en-US" sz="2400" dirty="0" smtClean="0"/>
              <a:t>2:</a:t>
            </a:r>
            <a:endParaRPr lang="en-US" sz="2400" dirty="0"/>
          </a:p>
          <a:p>
            <a:pPr marL="0" lvl="0" indent="0">
              <a:buNone/>
            </a:pPr>
            <a:endParaRPr lang="en-US" sz="2400" dirty="0" smtClean="0"/>
          </a:p>
          <a:p>
            <a:pPr marL="0" lvl="0" indent="0">
              <a:buNone/>
            </a:pPr>
            <a:r>
              <a:rPr lang="en-US" sz="2400" dirty="0" smtClean="0"/>
              <a:t>Why </a:t>
            </a:r>
            <a:r>
              <a:rPr lang="en-US" sz="2400" dirty="0"/>
              <a:t>does CSC believe that Indian IT companies who place employees at third-party client sites do not require specialized knowledge?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6169152" y="218368"/>
            <a:ext cx="2706625" cy="22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136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3" y="165372"/>
            <a:ext cx="7469187" cy="1050925"/>
          </a:xfrm>
        </p:spPr>
        <p:txBody>
          <a:bodyPr/>
          <a:lstStyle/>
          <a:p>
            <a:r>
              <a:rPr lang="en-US" sz="4000" dirty="0"/>
              <a:t>EB1-1 Q &amp; As cont</a:t>
            </a:r>
            <a:r>
              <a:rPr lang="en-US" sz="4000" dirty="0" smtClean="0"/>
              <a:t>.</a:t>
            </a:r>
            <a:br>
              <a:rPr lang="en-US" sz="4000" dirty="0" smtClean="0"/>
            </a:br>
            <a:r>
              <a:rPr lang="en-US" sz="3600" dirty="0" smtClean="0"/>
              <a:t>Answer:</a:t>
            </a:r>
            <a:endParaRPr lang="en-US" sz="3600" b="1" dirty="0"/>
          </a:p>
        </p:txBody>
      </p:sp>
      <p:sp>
        <p:nvSpPr>
          <p:cNvPr id="3" name="Content Placeholder 2"/>
          <p:cNvSpPr>
            <a:spLocks noGrp="1"/>
          </p:cNvSpPr>
          <p:nvPr>
            <p:ph idx="1"/>
          </p:nvPr>
        </p:nvSpPr>
        <p:spPr>
          <a:xfrm>
            <a:off x="518160" y="1254803"/>
            <a:ext cx="8229600" cy="4525963"/>
          </a:xfrm>
        </p:spPr>
        <p:txBody>
          <a:bodyPr/>
          <a:lstStyle/>
          <a:p>
            <a:pPr marL="0" indent="0" algn="just">
              <a:buNone/>
            </a:pPr>
            <a:r>
              <a:rPr lang="en-US" sz="2100" dirty="0"/>
              <a:t>USCIS does not prejudge any petition based on the nationality of the petitioner or on any other factor – in all cases, USCIS adjudicates petitions based on all the facts presented, consistent with existing law.  </a:t>
            </a:r>
            <a:r>
              <a:rPr lang="en-US" sz="2100" dirty="0" smtClean="0"/>
              <a:t>In </a:t>
            </a:r>
            <a:r>
              <a:rPr lang="en-US" sz="2100" dirty="0"/>
              <a:t>this regard, USCIS must determine whether a beneficiary is eligible for L-1B classification under the conditions established </a:t>
            </a:r>
            <a:r>
              <a:rPr lang="en-US" sz="2100" dirty="0" smtClean="0"/>
              <a:t>by </a:t>
            </a:r>
            <a:r>
              <a:rPr lang="en-US" sz="2100" dirty="0"/>
              <a:t>the L-1 Visa Reform Act when reviewing a petition for an L-1B beneficiary who will be primarily stationed at the worksite of an unaffiliated employer. Pursuant </a:t>
            </a:r>
            <a:r>
              <a:rPr lang="en-US" sz="2100" dirty="0" smtClean="0"/>
              <a:t>the </a:t>
            </a:r>
            <a:r>
              <a:rPr lang="en-US" sz="2100" dirty="0"/>
              <a:t>L-1 Visa Reform Act</a:t>
            </a:r>
            <a:r>
              <a:rPr lang="en-US" sz="2100" dirty="0" smtClean="0"/>
              <a:t>, a petitioner </a:t>
            </a:r>
            <a:r>
              <a:rPr lang="en-US" sz="2100" dirty="0"/>
              <a:t>must establish that the beneficiary: (1) will not be </a:t>
            </a:r>
            <a:r>
              <a:rPr lang="en-US" sz="2100" dirty="0" smtClean="0"/>
              <a:t>controlled </a:t>
            </a:r>
            <a:r>
              <a:rPr lang="en-US" sz="2100" dirty="0"/>
              <a:t>and supervised </a:t>
            </a:r>
            <a:r>
              <a:rPr lang="en-US" sz="2100" dirty="0" smtClean="0"/>
              <a:t>principally </a:t>
            </a:r>
            <a:r>
              <a:rPr lang="en-US" sz="2100" dirty="0"/>
              <a:t>by the unaffiliated employer; and (2) will be placed </a:t>
            </a:r>
            <a:r>
              <a:rPr lang="en-US" sz="2100" dirty="0" smtClean="0"/>
              <a:t>in </a:t>
            </a:r>
            <a:r>
              <a:rPr lang="en-US" sz="2100" dirty="0"/>
              <a:t>connection with the provision of a product or service for which specialized knowledge specific to the petitioning employer is necessary</a:t>
            </a:r>
            <a:r>
              <a:rPr lang="en-US" sz="2100" dirty="0" smtClean="0"/>
              <a:t>. </a:t>
            </a:r>
            <a:r>
              <a:rPr lang="en-US" sz="2100" dirty="0"/>
              <a:t>Absent this showing, the worker is not eligible for L-1B classification.</a:t>
            </a:r>
          </a:p>
          <a:p>
            <a:endParaRPr lang="en-US" dirty="0"/>
          </a:p>
        </p:txBody>
      </p:sp>
    </p:spTree>
    <p:extLst>
      <p:ext uri="{BB962C8B-B14F-4D97-AF65-F5344CB8AC3E}">
        <p14:creationId xmlns:p14="http://schemas.microsoft.com/office/powerpoint/2010/main" val="3655840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EB1-1 Q &amp; As cont.</a:t>
            </a:r>
            <a:endParaRPr lang="en-US" dirty="0"/>
          </a:p>
        </p:txBody>
      </p:sp>
      <p:sp>
        <p:nvSpPr>
          <p:cNvPr id="3" name="Content Placeholder 2"/>
          <p:cNvSpPr>
            <a:spLocks noGrp="1"/>
          </p:cNvSpPr>
          <p:nvPr>
            <p:ph idx="1"/>
          </p:nvPr>
        </p:nvSpPr>
        <p:spPr>
          <a:xfrm>
            <a:off x="408562" y="1191638"/>
            <a:ext cx="8229600" cy="4525963"/>
          </a:xfrm>
        </p:spPr>
        <p:txBody>
          <a:bodyPr/>
          <a:lstStyle/>
          <a:p>
            <a:pPr marL="0" indent="0">
              <a:buNone/>
            </a:pPr>
            <a:r>
              <a:rPr lang="en-US" sz="2400" dirty="0"/>
              <a:t>Question </a:t>
            </a:r>
            <a:r>
              <a:rPr lang="en-US" sz="2400" dirty="0" smtClean="0"/>
              <a:t>#3:</a:t>
            </a:r>
            <a:endParaRPr lang="en-US" sz="2400" dirty="0"/>
          </a:p>
          <a:p>
            <a:pPr marL="0" lvl="0" indent="0" algn="just">
              <a:buNone/>
            </a:pPr>
            <a:r>
              <a:rPr lang="en-US" dirty="0" smtClean="0"/>
              <a:t>We </a:t>
            </a:r>
            <a:r>
              <a:rPr lang="en-US" dirty="0"/>
              <a:t>are interested in your implementation </a:t>
            </a:r>
            <a:r>
              <a:rPr lang="en-US" dirty="0" smtClean="0"/>
              <a:t>of </a:t>
            </a:r>
            <a:r>
              <a:rPr lang="en-US" dirty="0"/>
              <a:t>the new L-1B memorandum; in your preferences for making your job easier in adjudicating our L-1, H-1B, and business and family based applications in general. </a:t>
            </a:r>
            <a:r>
              <a:rPr lang="en-US" dirty="0" smtClean="0"/>
              <a:t> For </a:t>
            </a:r>
            <a:r>
              <a:rPr lang="en-US" dirty="0"/>
              <a:t>example, what is your favored order of exhibits; do you like a list of exhibits; do you like a cover letter that specifically lists the different exhibits; what is the most helpful way to use the forms in conjunction with the letters – we know that adjudicators have limited time to evaluate each petition, so it helps up to make the best case when we know how we make it most easy for you to see and find what you need to see and find in our applications.</a:t>
            </a:r>
          </a:p>
          <a:p>
            <a:endParaRPr lang="en-US" dirty="0"/>
          </a:p>
        </p:txBody>
      </p:sp>
    </p:spTree>
    <p:extLst>
      <p:ext uri="{BB962C8B-B14F-4D97-AF65-F5344CB8AC3E}">
        <p14:creationId xmlns:p14="http://schemas.microsoft.com/office/powerpoint/2010/main" val="31132559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69" y="646178"/>
            <a:ext cx="7469187" cy="1050925"/>
          </a:xfrm>
        </p:spPr>
        <p:txBody>
          <a:bodyPr/>
          <a:lstStyle/>
          <a:p>
            <a:r>
              <a:rPr lang="en-US" sz="4000" dirty="0" smtClean="0"/>
              <a:t>EB1-1 </a:t>
            </a:r>
            <a:r>
              <a:rPr lang="en-US" sz="4000" dirty="0"/>
              <a:t>Q &amp; As cont</a:t>
            </a:r>
            <a:r>
              <a:rPr lang="en-US" sz="4000" dirty="0" smtClean="0"/>
              <a:t>.</a:t>
            </a:r>
            <a:br>
              <a:rPr lang="en-US" sz="4000" dirty="0" smtClean="0"/>
            </a:br>
            <a:r>
              <a:rPr lang="en-US" sz="3600" dirty="0" smtClean="0"/>
              <a:t>Answer:</a:t>
            </a:r>
            <a:endParaRPr lang="en-US" sz="3600" dirty="0"/>
          </a:p>
        </p:txBody>
      </p:sp>
      <p:sp>
        <p:nvSpPr>
          <p:cNvPr id="3" name="Content Placeholder 2"/>
          <p:cNvSpPr>
            <a:spLocks noGrp="1"/>
          </p:cNvSpPr>
          <p:nvPr>
            <p:ph idx="1"/>
          </p:nvPr>
        </p:nvSpPr>
        <p:spPr>
          <a:xfrm>
            <a:off x="583660" y="1084633"/>
            <a:ext cx="7976680" cy="4525963"/>
          </a:xfrm>
        </p:spPr>
        <p:txBody>
          <a:bodyPr/>
          <a:lstStyle/>
          <a:p>
            <a:pPr marL="0" indent="0">
              <a:buNone/>
            </a:pPr>
            <a:endParaRPr lang="en-US" dirty="0"/>
          </a:p>
          <a:p>
            <a:pPr marL="0" indent="0">
              <a:buNone/>
            </a:pPr>
            <a:endParaRPr lang="en-US" dirty="0"/>
          </a:p>
          <a:p>
            <a:pPr marL="0" indent="0" algn="just">
              <a:buNone/>
            </a:pPr>
            <a:r>
              <a:rPr lang="en-US" dirty="0"/>
              <a:t>USCIS published </a:t>
            </a:r>
            <a:r>
              <a:rPr lang="en-US" dirty="0" smtClean="0"/>
              <a:t>the new </a:t>
            </a:r>
            <a:r>
              <a:rPr lang="en-US" dirty="0"/>
              <a:t>L-1B policy memorandum </a:t>
            </a:r>
            <a:r>
              <a:rPr lang="en-US" dirty="0" smtClean="0"/>
              <a:t>on </a:t>
            </a:r>
            <a:r>
              <a:rPr lang="en-US" dirty="0"/>
              <a:t>August 17, 2015.  All of our officers were provided refresher training which discusses the memo.  In addition, USCIS created and has been utilizing a national L-1B RFE template which was posted for public comment. </a:t>
            </a:r>
            <a:r>
              <a:rPr lang="en-US" dirty="0" smtClean="0"/>
              <a:t> We do not require more evidence than that specified in the regulations.  In helping adjudicators understand the basis for the benefit required, it may be helpful to provide detailed information, including a cover letter and supporting documents which are submitted in a organized manner.</a:t>
            </a:r>
            <a:endParaRPr lang="en-US" dirty="0"/>
          </a:p>
          <a:p>
            <a:pPr marL="0" indent="0">
              <a:buNone/>
            </a:pPr>
            <a:endParaRPr lang="en-US" dirty="0"/>
          </a:p>
        </p:txBody>
      </p:sp>
    </p:spTree>
    <p:extLst>
      <p:ext uri="{BB962C8B-B14F-4D97-AF65-F5344CB8AC3E}">
        <p14:creationId xmlns:p14="http://schemas.microsoft.com/office/powerpoint/2010/main" val="2123684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EB1-1 Q &amp; As cont.</a:t>
            </a:r>
            <a:endParaRPr lang="en-US" dirty="0"/>
          </a:p>
        </p:txBody>
      </p:sp>
      <p:sp>
        <p:nvSpPr>
          <p:cNvPr id="3" name="Content Placeholder 2"/>
          <p:cNvSpPr>
            <a:spLocks noGrp="1"/>
          </p:cNvSpPr>
          <p:nvPr>
            <p:ph idx="1"/>
          </p:nvPr>
        </p:nvSpPr>
        <p:spPr>
          <a:xfrm>
            <a:off x="437744" y="1045723"/>
            <a:ext cx="8229600" cy="4525963"/>
          </a:xfrm>
        </p:spPr>
        <p:txBody>
          <a:bodyPr/>
          <a:lstStyle/>
          <a:p>
            <a:pPr marL="0" lvl="0" indent="0" algn="just">
              <a:buNone/>
            </a:pPr>
            <a:r>
              <a:rPr lang="en-US" sz="2000" dirty="0" smtClean="0"/>
              <a:t>Question #4:</a:t>
            </a:r>
          </a:p>
          <a:p>
            <a:pPr marL="0" lvl="0" indent="0" algn="just">
              <a:buNone/>
            </a:pPr>
            <a:endParaRPr lang="en-US" dirty="0" smtClean="0"/>
          </a:p>
          <a:p>
            <a:pPr marL="0" lvl="0" indent="0" algn="just">
              <a:buNone/>
            </a:pPr>
            <a:r>
              <a:rPr lang="en-US" dirty="0" smtClean="0"/>
              <a:t>For </a:t>
            </a:r>
            <a:r>
              <a:rPr lang="en-US" dirty="0"/>
              <a:t>P-3 cases, it can be very difficult to find a qualified organization to write a consultation letter in cases where there are no labor organizations that exists. Some organizations on the O1/P3 work visa list posted on the USCIS website has flat-out rejected our request for such letters. Furthermore, some organizations (such as the art counsel of the state of California) have told us that they have requested to be removed from the USCIS list to no avail. For these difficult cases, would the government consider opinion letters from expert witnesses from overseas?</a:t>
            </a:r>
          </a:p>
          <a:p>
            <a:endParaRPr lang="en-US" dirty="0"/>
          </a:p>
        </p:txBody>
      </p:sp>
    </p:spTree>
    <p:extLst>
      <p:ext uri="{BB962C8B-B14F-4D97-AF65-F5344CB8AC3E}">
        <p14:creationId xmlns:p14="http://schemas.microsoft.com/office/powerpoint/2010/main" val="41239142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257" y="219458"/>
            <a:ext cx="7469187" cy="1050925"/>
          </a:xfrm>
        </p:spPr>
        <p:txBody>
          <a:bodyPr/>
          <a:lstStyle/>
          <a:p>
            <a:r>
              <a:rPr lang="en-US" sz="4000" dirty="0"/>
              <a:t>EB1-1 Q &amp; As cont</a:t>
            </a:r>
            <a:r>
              <a:rPr lang="en-US" sz="4000" dirty="0" smtClean="0"/>
              <a:t>.</a:t>
            </a:r>
            <a:br>
              <a:rPr lang="en-US" sz="4000" dirty="0" smtClean="0"/>
            </a:br>
            <a:r>
              <a:rPr lang="en-US" sz="3200" dirty="0" smtClean="0"/>
              <a:t>Answer:</a:t>
            </a:r>
            <a:endParaRPr lang="en-US" sz="3200" dirty="0"/>
          </a:p>
        </p:txBody>
      </p:sp>
      <p:sp>
        <p:nvSpPr>
          <p:cNvPr id="3" name="Content Placeholder 2"/>
          <p:cNvSpPr>
            <a:spLocks noGrp="1"/>
          </p:cNvSpPr>
          <p:nvPr>
            <p:ph idx="1"/>
          </p:nvPr>
        </p:nvSpPr>
        <p:spPr>
          <a:xfrm>
            <a:off x="466928" y="1877438"/>
            <a:ext cx="8229600" cy="3966623"/>
          </a:xfrm>
        </p:spPr>
        <p:txBody>
          <a:bodyPr/>
          <a:lstStyle/>
          <a:p>
            <a:pPr marL="0" indent="0" algn="just">
              <a:buNone/>
            </a:pPr>
            <a:r>
              <a:rPr lang="en-US" sz="2000" dirty="0"/>
              <a:t>A consultation with an appropriate labor organization is required for P-3 petitions involving aliens in culturally unique </a:t>
            </a:r>
            <a:r>
              <a:rPr lang="en-US" sz="2000" dirty="0" smtClean="0"/>
              <a:t>programs, </a:t>
            </a:r>
            <a:r>
              <a:rPr lang="en-US" sz="2000" dirty="0"/>
              <a:t>unless the petitioner establishes that an appropriate labor organization does not exist</a:t>
            </a:r>
            <a:r>
              <a:rPr lang="en-US" sz="2000" dirty="0" smtClean="0"/>
              <a:t>.</a:t>
            </a:r>
            <a:r>
              <a:rPr lang="en-US" sz="2000" dirty="0"/>
              <a:t>  Unlike some other nonimmigrant classifications, there are no provisions for the substitution of an individual expert or group "peer review" attestation in lieu of a labor consultation in a petition for the P-3 classification.  </a:t>
            </a:r>
            <a:r>
              <a:rPr lang="en-US" sz="2000" dirty="0" smtClean="0"/>
              <a:t>USCIS’s </a:t>
            </a:r>
            <a:r>
              <a:rPr lang="en-US" sz="2000" dirty="0"/>
              <a:t>list does include multiple organizations relating to different types of artists and regularly receives opinions from these organizations.  Please note that the list is not exclusive or exhaustive and USCIS will make efforts to remove organizations from its list that have not agreed to provide advisory opinions. </a:t>
            </a:r>
            <a:endParaRPr lang="en-US" dirty="0"/>
          </a:p>
        </p:txBody>
      </p:sp>
    </p:spTree>
    <p:extLst>
      <p:ext uri="{BB962C8B-B14F-4D97-AF65-F5344CB8AC3E}">
        <p14:creationId xmlns:p14="http://schemas.microsoft.com/office/powerpoint/2010/main" val="1409988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33463" y="758757"/>
            <a:ext cx="4815840" cy="2389372"/>
          </a:xfrm>
        </p:spPr>
        <p:txBody>
          <a:bodyPr/>
          <a:lstStyle/>
          <a:p>
            <a:pPr algn="r"/>
            <a:r>
              <a:rPr lang="en-US" altLang="en-US" dirty="0" smtClean="0">
                <a:solidFill>
                  <a:schemeClr val="bg1"/>
                </a:solidFill>
              </a:rPr>
              <a:t/>
            </a:r>
            <a:br>
              <a:rPr lang="en-US" altLang="en-US" dirty="0" smtClean="0">
                <a:solidFill>
                  <a:schemeClr val="bg1"/>
                </a:solidFill>
              </a:rPr>
            </a:br>
            <a:r>
              <a:rPr lang="en-US" altLang="en-US" dirty="0">
                <a:solidFill>
                  <a:schemeClr val="bg1"/>
                </a:solidFill>
              </a:rPr>
              <a:t/>
            </a:r>
            <a:br>
              <a:rPr lang="en-US" altLang="en-US" dirty="0">
                <a:solidFill>
                  <a:schemeClr val="bg1"/>
                </a:solidFill>
              </a:rPr>
            </a:br>
            <a:r>
              <a:rPr lang="en-US" altLang="en-US" dirty="0" smtClean="0">
                <a:solidFill>
                  <a:schemeClr val="bg1"/>
                </a:solidFill>
              </a:rPr>
              <a:t/>
            </a:r>
            <a:br>
              <a:rPr lang="en-US" altLang="en-US" dirty="0" smtClean="0">
                <a:solidFill>
                  <a:schemeClr val="bg1"/>
                </a:solidFill>
              </a:rPr>
            </a:br>
            <a:r>
              <a:rPr lang="en-US" altLang="en-US" dirty="0">
                <a:solidFill>
                  <a:schemeClr val="bg1"/>
                </a:solidFill>
              </a:rPr>
              <a:t/>
            </a:r>
            <a:br>
              <a:rPr lang="en-US" altLang="en-US" dirty="0">
                <a:solidFill>
                  <a:schemeClr val="bg1"/>
                </a:solidFill>
              </a:rPr>
            </a:br>
            <a:r>
              <a:rPr lang="en-US" altLang="en-US" dirty="0" smtClean="0">
                <a:solidFill>
                  <a:schemeClr val="bg1"/>
                </a:solidFill>
              </a:rPr>
              <a:t/>
            </a:r>
            <a:br>
              <a:rPr lang="en-US" altLang="en-US" dirty="0" smtClean="0">
                <a:solidFill>
                  <a:schemeClr val="bg1"/>
                </a:solidFill>
              </a:rPr>
            </a:br>
            <a:r>
              <a:rPr lang="en-US" altLang="en-US" dirty="0">
                <a:solidFill>
                  <a:schemeClr val="bg1"/>
                </a:solidFill>
              </a:rPr>
              <a:t/>
            </a:r>
            <a:br>
              <a:rPr lang="en-US" altLang="en-US" dirty="0">
                <a:solidFill>
                  <a:schemeClr val="bg1"/>
                </a:solidFill>
              </a:rPr>
            </a:br>
            <a:r>
              <a:rPr lang="en-US" altLang="en-US" dirty="0" smtClean="0">
                <a:solidFill>
                  <a:schemeClr val="bg1"/>
                </a:solidFill>
              </a:rPr>
              <a:t/>
            </a:r>
            <a:br>
              <a:rPr lang="en-US" altLang="en-US" dirty="0" smtClean="0">
                <a:solidFill>
                  <a:schemeClr val="bg1"/>
                </a:solidFill>
              </a:rPr>
            </a:br>
            <a:endParaRPr lang="en-US" dirty="0" smtClean="0">
              <a:solidFill>
                <a:schemeClr val="bg1"/>
              </a:solidFill>
            </a:endParaRPr>
          </a:p>
        </p:txBody>
      </p:sp>
      <p:sp>
        <p:nvSpPr>
          <p:cNvPr id="5123" name="Content Placeholder 2"/>
          <p:cNvSpPr>
            <a:spLocks noGrp="1"/>
          </p:cNvSpPr>
          <p:nvPr>
            <p:ph idx="1"/>
          </p:nvPr>
        </p:nvSpPr>
        <p:spPr bwMode="auto">
          <a:xfrm>
            <a:off x="415142" y="3290412"/>
            <a:ext cx="8229600" cy="24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7663" lvl="1" indent="-342900"/>
            <a:endParaRPr lang="en-US" altLang="en-US" sz="2200" dirty="0" smtClean="0">
              <a:solidFill>
                <a:srgbClr val="333333"/>
              </a:solidFill>
            </a:endParaRPr>
          </a:p>
          <a:p>
            <a:pPr marL="347663" lvl="1" indent="-342900"/>
            <a:endParaRPr lang="en-US" altLang="en-US" sz="2500" dirty="0">
              <a:solidFill>
                <a:srgbClr val="333333"/>
              </a:solidFill>
            </a:endParaRPr>
          </a:p>
          <a:p>
            <a:pPr marL="347663" lvl="1" indent="-342900"/>
            <a:r>
              <a:rPr lang="en-US" altLang="en-US" sz="2500" dirty="0" smtClean="0"/>
              <a:t>H-2A / H-2B Classifications</a:t>
            </a:r>
          </a:p>
          <a:p>
            <a:pPr marL="347663" lvl="1" indent="-342900"/>
            <a:r>
              <a:rPr lang="en-US" altLang="en-US" sz="2500" dirty="0" smtClean="0"/>
              <a:t>I-129 R / I-360 SD/SR Classifications</a:t>
            </a:r>
            <a:endParaRPr lang="en-US" altLang="en-US" sz="2500" dirty="0"/>
          </a:p>
          <a:p>
            <a:pPr marL="347663" lvl="1" indent="-342900"/>
            <a:endParaRPr lang="en-US" altLang="en-US" sz="2200" dirty="0" smtClean="0"/>
          </a:p>
          <a:p>
            <a:pPr marL="347663" lvl="1" indent="-342900"/>
            <a:endParaRPr lang="en-US" altLang="en-US" sz="2000" dirty="0" smtClean="0"/>
          </a:p>
          <a:p>
            <a:pPr marL="347662" lvl="1" indent="0">
              <a:buNone/>
            </a:pPr>
            <a:endParaRPr lang="en-US" altLang="en-US" sz="2000" dirty="0" smtClean="0"/>
          </a:p>
          <a:p>
            <a:pPr marL="0" indent="0">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98" r="33282"/>
          <a:stretch/>
        </p:blipFill>
        <p:spPr bwMode="auto">
          <a:xfrm>
            <a:off x="5822275" y="119109"/>
            <a:ext cx="3175421" cy="258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30739" y="427238"/>
            <a:ext cx="5321031" cy="28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charset="0"/>
              </a:defRPr>
            </a:lvl2pPr>
            <a:lvl3pPr algn="l" rtl="0" eaLnBrk="0" fontAlgn="base" hangingPunct="0">
              <a:spcBef>
                <a:spcPct val="0"/>
              </a:spcBef>
              <a:spcAft>
                <a:spcPct val="0"/>
              </a:spcAft>
              <a:defRPr sz="4200">
                <a:solidFill>
                  <a:srgbClr val="000063"/>
                </a:solidFill>
                <a:latin typeface="Times New Roman" charset="0"/>
              </a:defRPr>
            </a:lvl3pPr>
            <a:lvl4pPr algn="l" rtl="0" eaLnBrk="0" fontAlgn="base" hangingPunct="0">
              <a:spcBef>
                <a:spcPct val="0"/>
              </a:spcBef>
              <a:spcAft>
                <a:spcPct val="0"/>
              </a:spcAft>
              <a:defRPr sz="4200">
                <a:solidFill>
                  <a:srgbClr val="000063"/>
                </a:solidFill>
                <a:latin typeface="Times New Roman" charset="0"/>
              </a:defRPr>
            </a:lvl4pPr>
            <a:lvl5pPr algn="l" rtl="0" eaLnBrk="0" fontAlgn="base" hangingPunct="0">
              <a:spcBef>
                <a:spcPct val="0"/>
              </a:spcBef>
              <a:spcAft>
                <a:spcPct val="0"/>
              </a:spcAft>
              <a:defRPr sz="4200">
                <a:solidFill>
                  <a:srgbClr val="000063"/>
                </a:solidFill>
                <a:latin typeface="Times New Roman" charset="0"/>
              </a:defRPr>
            </a:lvl5pPr>
            <a:lvl6pPr marL="457200" algn="l" rtl="0" eaLnBrk="0" fontAlgn="base" hangingPunct="0">
              <a:spcBef>
                <a:spcPct val="0"/>
              </a:spcBef>
              <a:spcAft>
                <a:spcPct val="0"/>
              </a:spcAft>
              <a:defRPr sz="4200">
                <a:solidFill>
                  <a:srgbClr val="000063"/>
                </a:solidFill>
                <a:latin typeface="Times New Roman" charset="0"/>
              </a:defRPr>
            </a:lvl6pPr>
            <a:lvl7pPr marL="914400" algn="l" rtl="0" eaLnBrk="0" fontAlgn="base" hangingPunct="0">
              <a:spcBef>
                <a:spcPct val="0"/>
              </a:spcBef>
              <a:spcAft>
                <a:spcPct val="0"/>
              </a:spcAft>
              <a:defRPr sz="4200">
                <a:solidFill>
                  <a:srgbClr val="000063"/>
                </a:solidFill>
                <a:latin typeface="Times New Roman" charset="0"/>
              </a:defRPr>
            </a:lvl7pPr>
            <a:lvl8pPr marL="1371600" algn="l" rtl="0" eaLnBrk="0" fontAlgn="base" hangingPunct="0">
              <a:spcBef>
                <a:spcPct val="0"/>
              </a:spcBef>
              <a:spcAft>
                <a:spcPct val="0"/>
              </a:spcAft>
              <a:defRPr sz="4200">
                <a:solidFill>
                  <a:srgbClr val="000063"/>
                </a:solidFill>
                <a:latin typeface="Times New Roman" charset="0"/>
              </a:defRPr>
            </a:lvl8pPr>
            <a:lvl9pPr marL="1828800" algn="l" rtl="0" eaLnBrk="0" fontAlgn="base" hangingPunct="0">
              <a:spcBef>
                <a:spcPct val="0"/>
              </a:spcBef>
              <a:spcAft>
                <a:spcPct val="0"/>
              </a:spcAft>
              <a:defRPr sz="4200">
                <a:solidFill>
                  <a:srgbClr val="000063"/>
                </a:solidFill>
                <a:latin typeface="Times New Roman" charset="0"/>
              </a:defRPr>
            </a:lvl9pPr>
          </a:lstStyle>
          <a:p>
            <a:r>
              <a:rPr lang="en-US" altLang="en-US" kern="0" dirty="0" smtClean="0"/>
              <a:t>Employment Branch 1 Section 2 </a:t>
            </a:r>
            <a:br>
              <a:rPr lang="en-US" altLang="en-US" kern="0" dirty="0" smtClean="0"/>
            </a:br>
            <a:r>
              <a:rPr lang="en-US" altLang="en-US" sz="4000" kern="0" dirty="0" smtClean="0"/>
              <a:t>Best Practices &amp; Filing Tips</a:t>
            </a:r>
            <a:endParaRPr lang="en-US" sz="4000" kern="0" dirty="0" smtClean="0"/>
          </a:p>
        </p:txBody>
      </p:sp>
    </p:spTree>
    <p:extLst>
      <p:ext uri="{BB962C8B-B14F-4D97-AF65-F5344CB8AC3E}">
        <p14:creationId xmlns:p14="http://schemas.microsoft.com/office/powerpoint/2010/main" val="31259032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40" y="184827"/>
            <a:ext cx="7469187" cy="1050925"/>
          </a:xfrm>
        </p:spPr>
        <p:txBody>
          <a:bodyPr/>
          <a:lstStyle/>
          <a:p>
            <a:r>
              <a:rPr lang="en-US" sz="4400" dirty="0" smtClean="0">
                <a:solidFill>
                  <a:schemeClr val="bg1"/>
                </a:solidFill>
              </a:rPr>
              <a:t>EB1-2 </a:t>
            </a:r>
            <a:r>
              <a:rPr lang="en-US" sz="4400" dirty="0">
                <a:solidFill>
                  <a:schemeClr val="bg1"/>
                </a:solidFill>
              </a:rPr>
              <a:t>Q &amp; As</a:t>
            </a:r>
            <a:endParaRPr lang="en-US" dirty="0">
              <a:solidFill>
                <a:schemeClr val="bg1"/>
              </a:solidFill>
            </a:endParaRPr>
          </a:p>
        </p:txBody>
      </p:sp>
      <p:sp>
        <p:nvSpPr>
          <p:cNvPr id="3" name="Content Placeholder 2"/>
          <p:cNvSpPr>
            <a:spLocks noGrp="1"/>
          </p:cNvSpPr>
          <p:nvPr>
            <p:ph idx="1"/>
          </p:nvPr>
        </p:nvSpPr>
        <p:spPr/>
        <p:txBody>
          <a:bodyPr/>
          <a:lstStyle/>
          <a:p>
            <a:pPr marL="0" lvl="0" indent="0">
              <a:buNone/>
            </a:pPr>
            <a:r>
              <a:rPr lang="en-US" sz="2400" dirty="0" smtClean="0"/>
              <a:t>Question #1:</a:t>
            </a:r>
          </a:p>
          <a:p>
            <a:pPr marL="0" lvl="0" indent="0" algn="just">
              <a:buNone/>
            </a:pPr>
            <a:endParaRPr lang="en-US" sz="2400" dirty="0"/>
          </a:p>
          <a:p>
            <a:pPr marL="0" lvl="0" indent="0" algn="just">
              <a:buNone/>
            </a:pPr>
            <a:endParaRPr lang="en-US" sz="2400" dirty="0" smtClean="0"/>
          </a:p>
          <a:p>
            <a:pPr marL="0" lvl="0" indent="0" algn="just">
              <a:buNone/>
            </a:pPr>
            <a:r>
              <a:rPr lang="en-US" sz="2400" dirty="0" smtClean="0"/>
              <a:t>What </a:t>
            </a:r>
            <a:r>
              <a:rPr lang="en-US" sz="2400" dirty="0"/>
              <a:t>is the policy shift in reviewing/proving a temporary need/seasonality?</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98" r="33282"/>
          <a:stretch/>
        </p:blipFill>
        <p:spPr bwMode="auto">
          <a:xfrm>
            <a:off x="5657089" y="138961"/>
            <a:ext cx="3316224" cy="269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35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721" y="341378"/>
            <a:ext cx="7469187" cy="1050925"/>
          </a:xfrm>
        </p:spPr>
        <p:txBody>
          <a:bodyPr/>
          <a:lstStyle/>
          <a:p>
            <a:r>
              <a:rPr lang="en-US" sz="4400" dirty="0" smtClean="0"/>
              <a:t>EB1-2 </a:t>
            </a:r>
            <a:r>
              <a:rPr lang="en-US" sz="4400" dirty="0"/>
              <a:t>Q &amp; As cont</a:t>
            </a:r>
            <a:r>
              <a:rPr lang="en-US" sz="4400" dirty="0" smtClean="0"/>
              <a:t>.</a:t>
            </a:r>
            <a:br>
              <a:rPr lang="en-US" sz="4400" dirty="0" smtClean="0"/>
            </a:br>
            <a:r>
              <a:rPr lang="en-US" sz="3200" dirty="0" smtClean="0"/>
              <a:t>Answer:</a:t>
            </a:r>
            <a:endParaRPr lang="en-US" sz="3200" dirty="0"/>
          </a:p>
        </p:txBody>
      </p:sp>
      <p:sp>
        <p:nvSpPr>
          <p:cNvPr id="3" name="Content Placeholder 2"/>
          <p:cNvSpPr>
            <a:spLocks noGrp="1"/>
          </p:cNvSpPr>
          <p:nvPr>
            <p:ph idx="1"/>
          </p:nvPr>
        </p:nvSpPr>
        <p:spPr>
          <a:xfrm>
            <a:off x="554736" y="1612392"/>
            <a:ext cx="8229600" cy="4525963"/>
          </a:xfrm>
        </p:spPr>
        <p:txBody>
          <a:bodyPr/>
          <a:lstStyle/>
          <a:p>
            <a:r>
              <a:rPr lang="en-US" sz="2400" dirty="0"/>
              <a:t>There has not been a policy shift in reviewing </a:t>
            </a:r>
            <a:r>
              <a:rPr lang="en-US" sz="2400" dirty="0" smtClean="0"/>
              <a:t>H-2 temporary </a:t>
            </a:r>
            <a:r>
              <a:rPr lang="en-US" sz="2400" dirty="0"/>
              <a:t>or seasonal need.  By regulation, a U.S. Department of Labor (DOL) issued temporary labor certification (TLC) is advisory in nature.  While entitled to deference, it is USCIS’s responsibility under existing law to make the ultimate determination as to whether the employer has a temporary or seasonal need after the U.S. Department of Labor (DOL) certified the TLC.  See 8 CFR 214.2(h)(5)(ii) (H-2A petitions) and 8 CFR 214.2(h)(6)(iii) (H-2B petitions ).</a:t>
            </a:r>
          </a:p>
          <a:p>
            <a:endParaRPr lang="en-US" dirty="0"/>
          </a:p>
        </p:txBody>
      </p:sp>
    </p:spTree>
    <p:extLst>
      <p:ext uri="{BB962C8B-B14F-4D97-AF65-F5344CB8AC3E}">
        <p14:creationId xmlns:p14="http://schemas.microsoft.com/office/powerpoint/2010/main" val="1698374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9549</Words>
  <Application>Microsoft Office PowerPoint</Application>
  <PresentationFormat>On-screen Show (4:3)</PresentationFormat>
  <Paragraphs>767</Paragraphs>
  <Slides>144</Slides>
  <Notes>85</Notes>
  <HiddenSlides>1</HiddenSlides>
  <MMClips>0</MMClips>
  <ScaleCrop>false</ScaleCrop>
  <HeadingPairs>
    <vt:vector size="4" baseType="variant">
      <vt:variant>
        <vt:lpstr>Theme</vt:lpstr>
      </vt:variant>
      <vt:variant>
        <vt:i4>6</vt:i4>
      </vt:variant>
      <vt:variant>
        <vt:lpstr>Slide Titles</vt:lpstr>
      </vt:variant>
      <vt:variant>
        <vt:i4>144</vt:i4>
      </vt:variant>
    </vt:vector>
  </HeadingPairs>
  <TitlesOfParts>
    <vt:vector size="150" baseType="lpstr">
      <vt:lpstr>Office Theme</vt:lpstr>
      <vt:lpstr>DHS_Template_White</vt:lpstr>
      <vt:lpstr>1_Office Theme</vt:lpstr>
      <vt:lpstr>DHS_Template</vt:lpstr>
      <vt:lpstr>1_DHS_Template_White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DACA Guidelines</vt:lpstr>
      <vt:lpstr>DACA Guidelines (continued …)</vt:lpstr>
      <vt:lpstr>The following chart provides a non-exhaustive list of examples of documentation that may be submitted to demonstrate a Requestor meets the physical presence on June 15, 2012 guideline.  </vt:lpstr>
      <vt:lpstr>Other Evidence?</vt:lpstr>
      <vt:lpstr>Q: I have a student who is requesting DACA who wants a letter of reference. What should I include in the letter? What should the purpose of the letter be? </vt:lpstr>
      <vt:lpstr>Q: What can a case manager do to help with a student who is requesting DACA?</vt:lpstr>
      <vt:lpstr>Q: Are individuals who have DACA or temporary visas allowed to participate in federal/public-funded programs, such as the North Coastal Career Center or WIOA?</vt:lpstr>
      <vt:lpstr>PowerPoint Presentation</vt:lpstr>
      <vt:lpstr>PowerPoint Presentation</vt:lpstr>
      <vt:lpstr>  Form I-130</vt:lpstr>
      <vt:lpstr>CSC Jurisdiction</vt:lpstr>
      <vt:lpstr>Processing Times  </vt:lpstr>
      <vt:lpstr>In Progress</vt:lpstr>
      <vt:lpstr>Q&amp;A</vt:lpstr>
      <vt:lpstr>Q&amp;A</vt:lpstr>
      <vt:lpstr>Q&amp;A</vt:lpstr>
      <vt:lpstr>Q&amp;A</vt:lpstr>
      <vt:lpstr>Q&amp;A</vt:lpstr>
      <vt:lpstr>Welcome to the California Service Center</vt:lpstr>
      <vt:lpstr>Disclaimer:  The content being presented is not to be accepted as setting a precedent decision of any kind and is for informational purposes only. The information disseminated today and statements made by USCIS personnel are intended solely for the purpose of providing public outreach to the Agency’s stakeholders about issues of mutual interest. </vt:lpstr>
      <vt:lpstr>Disclaimer:  It is not intended to, does not, and may not be relied upon to create any right or benefit, substantive or procedural, enforceable at law or by any individual or other party in removal proceedings, in litigation with the United States, or in any other form or manner.</vt:lpstr>
      <vt:lpstr>PowerPoint Presentation</vt:lpstr>
      <vt:lpstr>USCIS Form I-129F (K-1)</vt:lpstr>
      <vt:lpstr>What is the purpose of a K-1?</vt:lpstr>
      <vt:lpstr>Filing Requirements</vt:lpstr>
      <vt:lpstr>Waiver for the 2-year meeting in person requirement</vt:lpstr>
      <vt:lpstr>Evidence for Eligibility</vt:lpstr>
      <vt:lpstr>           DOS’s Civil Documents Website </vt:lpstr>
      <vt:lpstr>Evidence for Eligibility (continued)</vt:lpstr>
      <vt:lpstr>Common Issues</vt:lpstr>
      <vt:lpstr>Common Issues</vt:lpstr>
      <vt:lpstr>Common Issues</vt:lpstr>
      <vt:lpstr>International Marriage Brokers Regulation Act (IMBRA) filing limitations: </vt:lpstr>
      <vt:lpstr>IMBRA Multiple Filer Waivers</vt:lpstr>
      <vt:lpstr>If Approved, then what?</vt:lpstr>
      <vt:lpstr>I-129F Returned from DOS</vt:lpstr>
      <vt:lpstr>I-129F Consular Returns</vt:lpstr>
      <vt:lpstr>I-129F Consular Returns – Continued: </vt:lpstr>
      <vt:lpstr>Petitioner Death or Withdrawal </vt:lpstr>
      <vt:lpstr>PowerPoint Presentation</vt:lpstr>
      <vt:lpstr>What does CSC do with Form  I-129F returned by the consulate for possible revocation?</vt:lpstr>
      <vt:lpstr>Your previously submitted TPS questions:</vt:lpstr>
      <vt:lpstr>When will we be able to file TPS applications online again?</vt:lpstr>
      <vt:lpstr>What options do families have when their country of origin is not listed as a TPS country, but they are dealing with extreme dangers?</vt:lpstr>
      <vt:lpstr>Can you please discuss documents issued by USCIS to verify “pending” and “approved” TPS and DACA cases?</vt:lpstr>
      <vt:lpstr>Can you please discuss documents issued by USCIS to verify “pending” and “approved” TPS and DACA cases? -  Continued</vt:lpstr>
      <vt:lpstr>PowerPoint Presentation</vt:lpstr>
      <vt:lpstr>PowerPoint Presentation</vt:lpstr>
      <vt:lpstr>I-765 Update</vt:lpstr>
      <vt:lpstr>I-539 Filing Tips</vt:lpstr>
      <vt:lpstr>Documents to Be Included With the Application</vt:lpstr>
      <vt:lpstr>Documents to Be Included With the Application (continued)</vt:lpstr>
      <vt:lpstr>Documents to Be Included With the Application (continued)</vt:lpstr>
      <vt:lpstr>Documents to Be Included With the Application (continued)</vt:lpstr>
      <vt:lpstr>Common Application Rejection Reasons</vt:lpstr>
      <vt:lpstr>Designated School Official (DSO) Assistance in the Filing Process</vt:lpstr>
      <vt:lpstr>Post-Application Submission Requests</vt:lpstr>
      <vt:lpstr>Common I-765 Filing Errors</vt:lpstr>
      <vt:lpstr>New I-765 STEM Regulations</vt:lpstr>
      <vt:lpstr>E-Verify </vt:lpstr>
      <vt:lpstr>EAD Correction Requests</vt:lpstr>
      <vt:lpstr>M-1 Program Completed While the I-539 is Pending</vt:lpstr>
      <vt:lpstr>I-539 for Post-Completion OPT (M-1)</vt:lpstr>
      <vt:lpstr>J Issues</vt:lpstr>
      <vt:lpstr>J Issues (continued) </vt:lpstr>
      <vt:lpstr>J Issues (continued) </vt:lpstr>
      <vt:lpstr>SEVIS Issues </vt:lpstr>
      <vt:lpstr>STEM OPT Students Placed at Third-Party Worksites</vt:lpstr>
      <vt:lpstr>PowerPoint Presentation</vt:lpstr>
      <vt:lpstr>USCIS Disclaimer</vt:lpstr>
      <vt:lpstr>California Service Center Employment Branch Overview</vt:lpstr>
      <vt:lpstr>Employment Branch Update  </vt:lpstr>
      <vt:lpstr>EB1-1 Workloads</vt:lpstr>
      <vt:lpstr>EB1-2 Workloads</vt:lpstr>
      <vt:lpstr>Employment Branch 1 Section 1  Best Practices &amp; Filing Tips</vt:lpstr>
      <vt:lpstr>EB1-1 Q &amp; As</vt:lpstr>
      <vt:lpstr>EB1-1 Q &amp; As cont. Answer:</vt:lpstr>
      <vt:lpstr>EB1-1 Q &amp; As cont. Answer cont.:</vt:lpstr>
      <vt:lpstr>EB1-1 Q &amp; As cont.</vt:lpstr>
      <vt:lpstr>EB1-1 Q &amp; As cont. Answer:</vt:lpstr>
      <vt:lpstr>EB1-1 Q &amp; As cont.</vt:lpstr>
      <vt:lpstr>EB1-1 Q &amp; As cont. Answer:</vt:lpstr>
      <vt:lpstr>EB1-1 Q &amp; As cont.</vt:lpstr>
      <vt:lpstr>EB1-1 Q &amp; As cont. Answer:</vt:lpstr>
      <vt:lpstr>EB1-1 Q &amp; As cont.</vt:lpstr>
      <vt:lpstr>EB1-1 Q &amp; As cont. Answer:</vt:lpstr>
      <vt:lpstr>EB1-1 Q &amp; As cont.</vt:lpstr>
      <vt:lpstr>EB1-1 Q &amp; As cont. Answer:</vt:lpstr>
      <vt:lpstr>       </vt:lpstr>
      <vt:lpstr>EB1-2 Q &amp; As</vt:lpstr>
      <vt:lpstr>EB1-2 Q &amp; As cont. Answer:</vt:lpstr>
      <vt:lpstr>EB1-2 Q &amp; As</vt:lpstr>
      <vt:lpstr> EB1-2 Q &amp; As Answer:</vt:lpstr>
      <vt:lpstr>EB1-2 Q &amp; As cont.</vt:lpstr>
      <vt:lpstr>EB1-2 Q &amp; As cont. Answer:</vt:lpstr>
      <vt:lpstr>EB1-2 Q &amp; As cont.</vt:lpstr>
      <vt:lpstr>EB1-2 Q &amp; As cont. Answer:</vt:lpstr>
      <vt:lpstr>EB1-2 Q &amp; As cont.</vt:lpstr>
      <vt:lpstr>EB1-2 Q &amp; As cont. Answer:</vt:lpstr>
      <vt:lpstr>EB1-2 Q &amp; As cont.</vt:lpstr>
      <vt:lpstr>EB1-2 Q &amp; As cont. Answer:</vt:lpstr>
      <vt:lpstr>EB1-2 Q &amp; As cont.</vt:lpstr>
      <vt:lpstr>EB1-2 Q &amp; As cont. Answer:</vt:lpstr>
      <vt:lpstr>EB2 Workloads</vt:lpstr>
      <vt:lpstr>PowerPoint Presentation</vt:lpstr>
      <vt:lpstr>Employment Branch 2 Answer: </vt:lpstr>
      <vt:lpstr>Employment Branch 2 </vt:lpstr>
      <vt:lpstr>Employment Branch 2 Answer:</vt:lpstr>
      <vt:lpstr>Employment Branch 2 </vt:lpstr>
      <vt:lpstr>Employment Branch 2 Answer: </vt:lpstr>
      <vt:lpstr>Employment Branch 2 </vt:lpstr>
      <vt:lpstr>Employment Branch 2</vt:lpstr>
      <vt:lpstr>Employment Branch 2 Answer: </vt:lpstr>
      <vt:lpstr>Employment Branch 2</vt:lpstr>
      <vt:lpstr>Employment Branch 2</vt:lpstr>
      <vt:lpstr>Employment Branch 2 Answer </vt:lpstr>
      <vt:lpstr>Employment Branch 2</vt:lpstr>
      <vt:lpstr>Employment Branch 2</vt:lpstr>
      <vt:lpstr>Employment Branch 2</vt:lpstr>
      <vt:lpstr>Employment Branch 2 Answer </vt:lpstr>
      <vt:lpstr>Employment Branch 2</vt:lpstr>
      <vt:lpstr>Employment Branch 2</vt:lpstr>
      <vt:lpstr>Employment Branch 2</vt:lpstr>
      <vt:lpstr>Employment Branch 2 Answer </vt:lpstr>
      <vt:lpstr>Employment Branch 2</vt:lpstr>
      <vt:lpstr>Employment Branch 2 Answer:</vt:lpstr>
      <vt:lpstr>Employment Branch 2</vt:lpstr>
      <vt:lpstr>Employment Branch 2</vt:lpstr>
      <vt:lpstr>Employment Branch 2    Pre-submitted questions      </vt:lpstr>
      <vt:lpstr>Employment Branch 2 Answer </vt:lpstr>
      <vt:lpstr>Employment Branch 2      Final Filing Tips</vt:lpstr>
      <vt:lpstr>Employment Branch 2      Final Filing Tips</vt:lpstr>
      <vt:lpstr>Employment Branch 2      Final Filing Tips</vt:lpstr>
      <vt:lpstr>Employment Branch 2      Final Filing Tips</vt:lpstr>
      <vt:lpstr>Employment Branch 2      Final Filing Tips</vt:lpstr>
      <vt:lpstr>PowerPoint Presentation</vt:lpstr>
    </vt:vector>
  </TitlesOfParts>
  <Company>United States Citizenship and Immigration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USCIS User</dc:creator>
  <cp:lastModifiedBy>Rili, Ana L</cp:lastModifiedBy>
  <cp:revision>13</cp:revision>
  <dcterms:created xsi:type="dcterms:W3CDTF">2016-08-30T20:46:19Z</dcterms:created>
  <dcterms:modified xsi:type="dcterms:W3CDTF">2016-09-20T03:15:26Z</dcterms:modified>
</cp:coreProperties>
</file>