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4"/>
  </p:sldMasterIdLst>
  <p:notesMasterIdLst>
    <p:notesMasterId r:id="rId48"/>
  </p:notesMasterIdLst>
  <p:handoutMasterIdLst>
    <p:handoutMasterId r:id="rId49"/>
  </p:handoutMasterIdLst>
  <p:sldIdLst>
    <p:sldId id="409" r:id="rId5"/>
    <p:sldId id="352" r:id="rId6"/>
    <p:sldId id="349" r:id="rId7"/>
    <p:sldId id="410" r:id="rId8"/>
    <p:sldId id="412" r:id="rId9"/>
    <p:sldId id="411" r:id="rId10"/>
    <p:sldId id="414" r:id="rId11"/>
    <p:sldId id="350" r:id="rId12"/>
    <p:sldId id="357" r:id="rId13"/>
    <p:sldId id="358" r:id="rId14"/>
    <p:sldId id="359" r:id="rId15"/>
    <p:sldId id="360" r:id="rId16"/>
    <p:sldId id="361" r:id="rId17"/>
    <p:sldId id="362" r:id="rId18"/>
    <p:sldId id="364" r:id="rId19"/>
    <p:sldId id="365" r:id="rId20"/>
    <p:sldId id="367" r:id="rId21"/>
    <p:sldId id="368" r:id="rId22"/>
    <p:sldId id="369" r:id="rId23"/>
    <p:sldId id="40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8" r:id="rId36"/>
    <p:sldId id="386" r:id="rId37"/>
    <p:sldId id="387" r:id="rId38"/>
    <p:sldId id="389" r:id="rId39"/>
    <p:sldId id="390" r:id="rId40"/>
    <p:sldId id="392" r:id="rId41"/>
    <p:sldId id="408" r:id="rId42"/>
    <p:sldId id="397" r:id="rId43"/>
    <p:sldId id="413" r:id="rId44"/>
    <p:sldId id="401" r:id="rId45"/>
    <p:sldId id="398" r:id="rId46"/>
    <p:sldId id="354" r:id="rId4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  <a:srgbClr val="000063"/>
    <a:srgbClr val="070000"/>
    <a:srgbClr val="060000"/>
    <a:srgbClr val="040000"/>
    <a:srgbClr val="999999"/>
    <a:srgbClr val="97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3" autoAdjust="0"/>
    <p:restoredTop sz="87836" autoAdjust="0"/>
  </p:normalViewPr>
  <p:slideViewPr>
    <p:cSldViewPr snapToGrid="0">
      <p:cViewPr>
        <p:scale>
          <a:sx n="81" d="100"/>
          <a:sy n="81" d="100"/>
        </p:scale>
        <p:origin x="-2742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135" cy="46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266" y="0"/>
            <a:ext cx="3039135" cy="46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937"/>
            <a:ext cx="3039135" cy="46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266" y="8830937"/>
            <a:ext cx="3039135" cy="46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BB1044D6-4D47-401B-9F23-F95050CE67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586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4861" cy="45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3" tIns="45286" rIns="90573" bIns="45286" numCol="1" anchor="t" anchorCtr="0" compatLnSpc="1">
            <a:prstTxWarp prst="textNoShape">
              <a:avLst/>
            </a:prstTxWarp>
          </a:bodyPr>
          <a:lstStyle>
            <a:lvl1pPr defTabSz="906985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540" y="1"/>
            <a:ext cx="3014860" cy="45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3" tIns="45286" rIns="90573" bIns="45286" numCol="1" anchor="t" anchorCtr="0" compatLnSpc="1">
            <a:prstTxWarp prst="textNoShape">
              <a:avLst/>
            </a:prstTxWarp>
          </a:bodyPr>
          <a:lstStyle>
            <a:lvl1pPr algn="r" defTabSz="906985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5550" y="679450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621" y="4382451"/>
            <a:ext cx="5201160" cy="423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3" tIns="45286" rIns="90573" bIns="45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600"/>
            <a:ext cx="3014861" cy="45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3" tIns="45286" rIns="90573" bIns="45286" numCol="1" anchor="b" anchorCtr="0" compatLnSpc="1">
            <a:prstTxWarp prst="textNoShape">
              <a:avLst/>
            </a:prstTxWarp>
          </a:bodyPr>
          <a:lstStyle>
            <a:lvl1pPr defTabSz="906985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540" y="8840600"/>
            <a:ext cx="3014860" cy="45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3" tIns="45286" rIns="90573" bIns="45286" numCol="1" anchor="b" anchorCtr="0" compatLnSpc="1">
            <a:prstTxWarp prst="textNoShape">
              <a:avLst/>
            </a:prstTxWarp>
          </a:bodyPr>
          <a:lstStyle>
            <a:lvl1pPr algn="r" defTabSz="906985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3D542155-E5F6-486E-9B5F-48CCB97E87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8309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2447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8078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4509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344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0228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7618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2259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0029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7657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1494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0669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84750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3178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2973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698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5283" indent="-290493" defTabSz="90698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974" indent="-232395" defTabSz="90698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6763" indent="-232395" defTabSz="90698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1553" indent="-232395" defTabSz="90698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6342" indent="-232395" defTabSz="9069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21132" indent="-232395" defTabSz="9069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5921" indent="-232395" defTabSz="9069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50711" indent="-232395" defTabSz="9069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A6DD0E55-F2F7-4A3D-98BE-3747D092E4DD}" type="slidenum">
              <a:rPr lang="en-US" altLang="en-US" sz="1200">
                <a:latin typeface="Times" pitchFamily="18" charset="0"/>
              </a:rPr>
              <a:pPr>
                <a:defRPr/>
              </a:pPr>
              <a:t>22</a:t>
            </a:fld>
            <a:endParaRPr lang="en-US" altLang="en-US" sz="1200" dirty="0">
              <a:latin typeface="Times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12637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82502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9654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8655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37588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22012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9993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10395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59232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0698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5283" indent="-290493" defTabSz="90698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974" indent="-232395" defTabSz="90698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6763" indent="-232395" defTabSz="90698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1553" indent="-232395" defTabSz="90698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6342" indent="-232395" defTabSz="9069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21132" indent="-232395" defTabSz="9069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5921" indent="-232395" defTabSz="9069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50711" indent="-232395" defTabSz="9069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46838B98-7DC6-4BE4-9184-76AAB42BB239}" type="slidenum">
              <a:rPr lang="en-US" altLang="en-US" sz="1200">
                <a:latin typeface="Times" pitchFamily="18" charset="0"/>
              </a:rPr>
              <a:pPr>
                <a:defRPr/>
              </a:pPr>
              <a:t>31</a:t>
            </a:fld>
            <a:endParaRPr lang="en-US" altLang="en-US" sz="1200" dirty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04668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08078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95527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8269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29425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698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5283" indent="-290493" defTabSz="90698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974" indent="-232395" defTabSz="90698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6763" indent="-232395" defTabSz="90698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1553" indent="-232395" defTabSz="90698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6342" indent="-232395" defTabSz="9069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21132" indent="-232395" defTabSz="9069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5921" indent="-232395" defTabSz="9069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50711" indent="-232395" defTabSz="9069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FDFE80-EDC3-4C3D-96EB-5D2789548813}" type="slidenum">
              <a:rPr lang="en-US" altLang="en-US" sz="1200">
                <a:latin typeface="Times" pitchFamily="18" charset="0"/>
              </a:rPr>
              <a:pPr>
                <a:defRPr/>
              </a:pPr>
              <a:t>37</a:t>
            </a:fld>
            <a:endParaRPr lang="en-US" altLang="en-US" sz="1200" dirty="0">
              <a:latin typeface="Times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664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705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57715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39558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30759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14478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4059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7727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4660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4660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37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2155-E5F6-486E-9B5F-48CCB97E87F5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908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&#10;DHS_cis_V.jpg                                                  0006CE4ETweety                         BB62E65D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480050"/>
            <a:ext cx="3635375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7500" y="352425"/>
            <a:ext cx="8226425" cy="701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42900" y="1143000"/>
            <a:ext cx="77692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4468891"/>
      </p:ext>
    </p:extLst>
  </p:cSld>
  <p:clrMapOvr>
    <a:masterClrMapping/>
  </p:clrMapOvr>
  <p:transition spd="slow" advClick="0" advTm="10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2142E-EAA8-415F-9590-90490D33268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5315032"/>
      </p:ext>
    </p:extLst>
  </p:cSld>
  <p:clrMapOvr>
    <a:masterClrMapping/>
  </p:clrMapOvr>
  <p:transition spd="slow" advClick="0" advTm="10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0"/>
            <a:ext cx="2092325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5913" y="0"/>
            <a:ext cx="6126162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89762-F44C-4A8D-AFA6-ED562CF51E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766662"/>
      </p:ext>
    </p:extLst>
  </p:cSld>
  <p:clrMapOvr>
    <a:masterClrMapping/>
  </p:clrMapOvr>
  <p:transition spd="slow" advClick="0" advTm="10000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0"/>
            <a:ext cx="7469187" cy="1050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0349D-78CC-40C3-9926-AD2257216A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56444"/>
      </p:ext>
    </p:extLst>
  </p:cSld>
  <p:clrMapOvr>
    <a:masterClrMapping/>
  </p:clrMapOvr>
  <p:transition spd="slow" advClick="0" advTm="10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4B951-D9C3-4252-9129-08B8D797981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4939861"/>
      </p:ext>
    </p:extLst>
  </p:cSld>
  <p:clrMapOvr>
    <a:masterClrMapping/>
  </p:clrMapOvr>
  <p:transition spd="slow" advClick="0" advTm="10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48704-7AE4-485C-AFE2-02F11C61ED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2429799"/>
      </p:ext>
    </p:extLst>
  </p:cSld>
  <p:clrMapOvr>
    <a:masterClrMapping/>
  </p:clrMapOvr>
  <p:transition spd="slow" advClick="0" advTm="10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D7EF9-F126-4B6A-8EFD-C34EEBD993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91357"/>
      </p:ext>
    </p:extLst>
  </p:cSld>
  <p:clrMapOvr>
    <a:masterClrMapping/>
  </p:clrMapOvr>
  <p:transition spd="slow" advClick="0" advTm="10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5B360-058A-4011-9E31-B1F13CE7DD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148618"/>
      </p:ext>
    </p:extLst>
  </p:cSld>
  <p:clrMapOvr>
    <a:masterClrMapping/>
  </p:clrMapOvr>
  <p:transition spd="slow" advClick="0" advTm="10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63B8-61E5-4F52-8A73-5EEBAF9E54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3693358"/>
      </p:ext>
    </p:extLst>
  </p:cSld>
  <p:clrMapOvr>
    <a:masterClrMapping/>
  </p:clrMapOvr>
  <p:transition spd="slow" advClick="0" advTm="10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91559-CFDC-4574-B69A-FD46071E91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9820349"/>
      </p:ext>
    </p:extLst>
  </p:cSld>
  <p:clrMapOvr>
    <a:masterClrMapping/>
  </p:clrMapOvr>
  <p:transition spd="slow" advClick="0" advTm="10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8A577-A407-4385-ADF7-3FC964C3AF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8957032"/>
      </p:ext>
    </p:extLst>
  </p:cSld>
  <p:clrMapOvr>
    <a:masterClrMapping/>
  </p:clrMapOvr>
  <p:transition spd="slow" advClick="0" advTm="10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9BDD8-A56F-4DD4-A14E-AE3A24C3EF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8993773"/>
      </p:ext>
    </p:extLst>
  </p:cSld>
  <p:clrMapOvr>
    <a:masterClrMapping/>
  </p:clrMapOvr>
  <p:transition spd="slow" advClick="0" advTm="10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0"/>
            <a:ext cx="7469187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610600" y="6429375"/>
            <a:ext cx="4572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1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A41CD42-56E3-48DB-B493-38EEDABA72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black">
          <a:xfrm>
            <a:off x="5791200" y="6400800"/>
            <a:ext cx="350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1100" dirty="0" smtClean="0">
                <a:solidFill>
                  <a:srgbClr val="FFFFFF"/>
                </a:solidFill>
                <a:cs typeface="+mn-cs"/>
              </a:rPr>
              <a:t>Presenter’s Name          June 17, 2003</a:t>
            </a:r>
          </a:p>
        </p:txBody>
      </p:sp>
      <p:pic>
        <p:nvPicPr>
          <p:cNvPr id="1029" name="Picture 22" descr="&#10;DHS_cis_V.jpg                                                  0006CE4ETweety                         BB62E65D: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043613"/>
            <a:ext cx="22733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ransition spd="slow" advClick="0" advTm="10000">
    <p:circl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9pPr>
    </p:titleStyle>
    <p:bodyStyle>
      <a:lvl1pPr marL="233363" indent="-233363" algn="l" rtl="0" eaLnBrk="0" fontAlgn="base" hangingPunct="0">
        <a:spcBef>
          <a:spcPct val="6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200">
          <a:solidFill>
            <a:srgbClr val="EFF7FF"/>
          </a:solidFill>
          <a:latin typeface="+mn-lt"/>
          <a:ea typeface="+mn-ea"/>
          <a:cs typeface="+mn-cs"/>
        </a:defRPr>
      </a:lvl1pPr>
      <a:lvl2pPr marL="571500" indent="-223838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2pPr>
      <a:lvl3pPr marL="909638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3pPr>
      <a:lvl4pPr marL="1258888" indent="-231775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4pPr>
      <a:lvl5pPr marL="15986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5pPr>
      <a:lvl6pPr marL="20558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30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702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74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cn.uscis.dhs.gov/team/scops/csc/CSC%20Events/Logo%20Event-EB1%20Section%20(1)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itehistory.org/modernism-architectur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nfts.uscis.dhs.gov/nfts/TimeOutMessage.aspx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cn.uscis.dhs.gov/team/scops/csc/CSC%20Events/Logo%20Event-SFB2%20Section.jp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cn.uscis.dhs.gov/team/scops/csc/CSC%20Events/Logo%20Event-EB2%20Section.jp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us-non-immigrants.blogspot.com/2011/01/how-to-contact-uscis-national-customer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vr-zone.com/articles/skype-may-soon-remove-typing-sounds-calls/64002.html&amp;ei=rYtCVcyINs38gwSyjYH4DA&amp;bvm=bv.92189499,d.aWw&amp;psig=AFQjCNHqVs0ypeE-IBB0qkmCtM3iUrP_sA&amp;ust=1430510813967846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csc-ncsc-followup@uscis.dhs.gov" TargetMode="External"/><Relationship Id="rId7" Type="http://schemas.openxmlformats.org/officeDocument/2006/relationships/hyperlink" Target="mailto:PSC.ncscfollowup@uscis.dhs.gov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sc.ncscfollowup@uscis.dhs.gov" TargetMode="External"/><Relationship Id="rId5" Type="http://schemas.openxmlformats.org/officeDocument/2006/relationships/hyperlink" Target="mailto:nscfollowup.ncsc@uscis.dhs.gov" TargetMode="External"/><Relationship Id="rId4" Type="http://schemas.openxmlformats.org/officeDocument/2006/relationships/hyperlink" Target="mailto:vsc.ncscfollowup@uscis.dhs.gov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SCOPSSCATA@uscis.dhs.gov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CSC-Premium.Processing@uscis.dhs.gov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hyperlink" Target="http://www.google.com/url?sa=i&amp;rct=j&amp;q=&amp;esrc=s&amp;frm=1&amp;source=images&amp;cd=&amp;cad=rja&amp;uact=8&amp;ved=0CAcQjRw&amp;url=http://vr-zone.com/articles/skype-may-soon-remove-typing-sounds-calls/64002.html&amp;ei=rYtCVcyINs38gwSyjYH4DA&amp;bvm=bv.92189499,d.aWw&amp;psig=AFQjCNHqVs0ypeE-IBB0qkmCtM3iUrP_sA&amp;ust=1430510813967846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4174"/>
            <a:ext cx="8229600" cy="1933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2317751"/>
            <a:ext cx="9144000" cy="1949449"/>
          </a:xfrm>
          <a:noFill/>
          <a:ln/>
        </p:spPr>
        <p:txBody>
          <a:bodyPr anchor="t"/>
          <a:lstStyle/>
          <a:p>
            <a:pPr algn="ctr"/>
            <a:r>
              <a:rPr lang="en-US" altLang="en-US" dirty="0"/>
              <a:t>Welcome to the </a:t>
            </a:r>
            <a:br>
              <a:rPr lang="en-US" altLang="en-US" dirty="0"/>
            </a:br>
            <a:r>
              <a:rPr lang="en-US" altLang="en-US" dirty="0"/>
              <a:t>California Service Center </a:t>
            </a:r>
            <a:br>
              <a:rPr lang="en-US" altLang="en-US" dirty="0"/>
            </a:br>
            <a:r>
              <a:rPr lang="en-US" altLang="en-US" dirty="0"/>
              <a:t>Open House</a:t>
            </a:r>
            <a:endParaRPr lang="en-US" altLang="en-US" sz="2000" dirty="0"/>
          </a:p>
        </p:txBody>
      </p:sp>
      <p:sp>
        <p:nvSpPr>
          <p:cNvPr id="149516" name="Rectangle 12"/>
          <p:cNvSpPr>
            <a:spLocks noChangeArrowheads="1"/>
          </p:cNvSpPr>
          <p:nvPr/>
        </p:nvSpPr>
        <p:spPr bwMode="auto">
          <a:xfrm>
            <a:off x="457200" y="4438650"/>
            <a:ext cx="8229600" cy="97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indent="-109538">
              <a:defRPr sz="2400">
                <a:solidFill>
                  <a:schemeClr val="tx1"/>
                </a:solidFill>
                <a:latin typeface="Times"/>
              </a:defRPr>
            </a:lvl2pPr>
            <a:lvl3pPr marL="909638" indent="-222250">
              <a:defRPr sz="2400">
                <a:solidFill>
                  <a:schemeClr val="tx1"/>
                </a:solidFill>
                <a:latin typeface="Times"/>
              </a:defRPr>
            </a:lvl3pPr>
            <a:lvl4pPr marL="1200150" indent="-173038">
              <a:defRPr sz="2400">
                <a:solidFill>
                  <a:schemeClr val="tx1"/>
                </a:solidFill>
                <a:latin typeface="Times"/>
              </a:defRPr>
            </a:lvl4pPr>
            <a:lvl5pPr marL="1543050" indent="-166688">
              <a:defRPr sz="2400">
                <a:solidFill>
                  <a:schemeClr val="tx1"/>
                </a:solidFill>
                <a:latin typeface="Times"/>
              </a:defRPr>
            </a:lvl5pPr>
            <a:lvl6pPr marL="2000250" indent="-16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457450" indent="-16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2914650" indent="-16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371850" indent="-16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>
              <a:spcBef>
                <a:spcPct val="60000"/>
              </a:spcBef>
              <a:buClr>
                <a:srgbClr val="B0B1B3"/>
              </a:buClr>
              <a:buFont typeface="Wingdings" pitchFamily="2" charset="2"/>
              <a:buNone/>
            </a:pPr>
            <a:r>
              <a:rPr lang="en-US" altLang="en-US" sz="3500" dirty="0" smtClean="0">
                <a:solidFill>
                  <a:schemeClr val="bg1"/>
                </a:solidFill>
                <a:latin typeface="+mj-lt"/>
              </a:rPr>
              <a:t>August 31, 2016</a:t>
            </a:r>
            <a:endParaRPr lang="en-US" altLang="en-US" sz="35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1730744"/>
      </p:ext>
    </p:extLst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9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0" grpId="0"/>
      <p:bldP spid="1495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29A38E3D-1CD1-4BBF-AA8C-3C8CA4DAE996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8195" name="Rectangle 26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94238" y="1143000"/>
            <a:ext cx="3992562" cy="3667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200000"/>
              </a:lnSpc>
              <a:buFont typeface="Wingdings" pitchFamily="2" charset="2"/>
              <a:buNone/>
            </a:pPr>
            <a:r>
              <a:rPr lang="en-US" altLang="en-US" sz="4200" dirty="0" smtClean="0">
                <a:solidFill>
                  <a:schemeClr val="bg1"/>
                </a:solidFill>
                <a:cs typeface="Arial" charset="0"/>
              </a:rPr>
              <a:t>C</a:t>
            </a:r>
            <a:r>
              <a:rPr lang="en-US" altLang="en-US" dirty="0" smtClean="0">
                <a:solidFill>
                  <a:srgbClr val="333333"/>
                </a:solidFill>
                <a:cs typeface="Arial" charset="0"/>
              </a:rPr>
              <a:t>ommitting to Excellent Customer Service for All Those We Serve</a:t>
            </a:r>
          </a:p>
        </p:txBody>
      </p:sp>
      <p:pic>
        <p:nvPicPr>
          <p:cNvPr id="5" name="Picture 1" descr="O:\Brch_CSO\_CSO2\Historical Phots 5-13-2014\Bk9-2Item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6825"/>
            <a:ext cx="3994150" cy="3473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55EE1F2D-8510-498F-BB03-DA960D83B4D4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9219" name="Rectangle 26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94238" y="1143000"/>
            <a:ext cx="3992562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200000"/>
              </a:lnSpc>
              <a:buFont typeface="Wingdings" pitchFamily="2" charset="2"/>
              <a:buNone/>
            </a:pPr>
            <a:r>
              <a:rPr lang="en-US" altLang="en-US" sz="4200" dirty="0" smtClean="0">
                <a:solidFill>
                  <a:schemeClr val="bg1"/>
                </a:solidFill>
                <a:cs typeface="Arial" charset="0"/>
              </a:rPr>
              <a:t>S</a:t>
            </a:r>
            <a:r>
              <a:rPr lang="en-US" altLang="en-US" dirty="0" smtClean="0">
                <a:solidFill>
                  <a:srgbClr val="333333"/>
                </a:solidFill>
                <a:cs typeface="Arial" charset="0"/>
              </a:rPr>
              <a:t>ecuring the Nation’s Trust through the Integrity of our Decisions</a:t>
            </a:r>
          </a:p>
        </p:txBody>
      </p:sp>
      <p:pic>
        <p:nvPicPr>
          <p:cNvPr id="5" name="Picture 4" descr="O:\Brch_CSO\_CSO2\Historical Phots 5-13-2014\Bk9-4Item1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1219200"/>
            <a:ext cx="3921125" cy="3921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F92D734B-FE3C-4344-99EC-A083BE63A054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10243" name="Rectangle 26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94238" y="1143000"/>
            <a:ext cx="3992562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200000"/>
              </a:lnSpc>
              <a:buFont typeface="Wingdings" pitchFamily="2" charset="2"/>
              <a:buNone/>
            </a:pPr>
            <a:r>
              <a:rPr lang="en-US" altLang="en-US" sz="4200" dirty="0" smtClean="0">
                <a:solidFill>
                  <a:schemeClr val="bg1"/>
                </a:solidFill>
                <a:cs typeface="Arial" charset="0"/>
              </a:rPr>
              <a:t>C</a:t>
            </a:r>
            <a:r>
              <a:rPr lang="en-US" altLang="en-US" dirty="0" smtClean="0">
                <a:solidFill>
                  <a:srgbClr val="333333"/>
                </a:solidFill>
                <a:cs typeface="Arial" charset="0"/>
              </a:rPr>
              <a:t>ollaborating as a Team, United by our High-Performing and Dynamic Work Culture</a:t>
            </a:r>
          </a:p>
        </p:txBody>
      </p:sp>
      <p:pic>
        <p:nvPicPr>
          <p:cNvPr id="6" name="Picture 2" descr="C:\Users\lybohorq\AppData\Local\Microsoft\Windows\Temporary Internet Files\Content.Outlook\BU6PE6V3\image001~2.jpg"/>
          <p:cNvPicPr>
            <a:picLocks noChangeAspect="1" noChangeArrowheads="1"/>
          </p:cNvPicPr>
          <p:nvPr/>
        </p:nvPicPr>
        <p:blipFill>
          <a:blip r:embed="rId3"/>
          <a:srcRect t="1184"/>
          <a:stretch>
            <a:fillRect/>
          </a:stretch>
        </p:blipFill>
        <p:spPr bwMode="auto">
          <a:xfrm>
            <a:off x="457200" y="1219200"/>
            <a:ext cx="3617913" cy="419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5A3CCBBB-694F-4EE4-B11F-6D70E038EE1F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pic>
        <p:nvPicPr>
          <p:cNvPr id="6" name="Picture 21" descr="Pictur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650" t="2" b="644"/>
          <a:stretch>
            <a:fillRect/>
          </a:stretch>
        </p:blipFill>
        <p:spPr bwMode="auto">
          <a:xfrm>
            <a:off x="1554163" y="384175"/>
            <a:ext cx="6094412" cy="5026025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D0C989A-D887-4C88-B7FB-4B1E5D6BC300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12291" name="Rectangle 24"/>
          <p:cNvSpPr>
            <a:spLocks noGrp="1" noChangeArrowheads="1"/>
          </p:cNvSpPr>
          <p:nvPr>
            <p:ph type="title"/>
          </p:nvPr>
        </p:nvSpPr>
        <p:spPr>
          <a:xfrm>
            <a:off x="315913" y="203200"/>
            <a:ext cx="7469187" cy="1050925"/>
          </a:xfrm>
        </p:spPr>
        <p:txBody>
          <a:bodyPr anchor="t"/>
          <a:lstStyle/>
          <a:p>
            <a:r>
              <a:rPr lang="en-US" altLang="en-US" dirty="0" smtClean="0"/>
              <a:t>CSC</a:t>
            </a:r>
          </a:p>
        </p:txBody>
      </p:sp>
      <p:sp>
        <p:nvSpPr>
          <p:cNvPr id="12292" name="Rectangle 26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94238" y="1143000"/>
            <a:ext cx="3992562" cy="4362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indent="-173038"/>
            <a:r>
              <a:rPr lang="en-US" altLang="en-US" dirty="0" smtClean="0">
                <a:solidFill>
                  <a:srgbClr val="333333"/>
                </a:solidFill>
                <a:cs typeface="Arial" charset="0"/>
              </a:rPr>
              <a:t>Founded in 1982 at San Ysidro, CSC moved to the Chet Holifield building in Laguna Niguel in 1989</a:t>
            </a:r>
          </a:p>
          <a:p>
            <a:pPr marL="173038" indent="-173038"/>
            <a:endParaRPr lang="en-US" altLang="en-US" dirty="0" smtClean="0">
              <a:solidFill>
                <a:srgbClr val="333333"/>
              </a:solidFill>
              <a:cs typeface="Arial" charset="0"/>
            </a:endParaRPr>
          </a:p>
          <a:p>
            <a:pPr marL="173038" indent="-173038"/>
            <a:r>
              <a:rPr lang="en-US" altLang="en-US" dirty="0" smtClean="0">
                <a:solidFill>
                  <a:srgbClr val="333333"/>
                </a:solidFill>
                <a:cs typeface="Arial" charset="0"/>
              </a:rPr>
              <a:t>CSC is situated in the hills of Orange County, just 5 miles from the Pacific Ocean.</a:t>
            </a:r>
          </a:p>
        </p:txBody>
      </p:sp>
      <p:pic>
        <p:nvPicPr>
          <p:cNvPr id="6" name="Picture 4" descr="C:\Users\lybohorq\AppData\Local\Microsoft\Windows\Temporary Internet Files\Content.Outlook\BU6PE6V3\2015-04-29 15 21 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3017838" cy="419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26130D1E-AF13-4F44-BF65-EB6F25CC2354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>
          <a:xfrm>
            <a:off x="315913" y="203200"/>
            <a:ext cx="7469187" cy="1050925"/>
          </a:xfrm>
        </p:spPr>
        <p:txBody>
          <a:bodyPr anchor="t"/>
          <a:lstStyle/>
          <a:p>
            <a:r>
              <a:rPr lang="en-US" altLang="en-US" dirty="0" smtClean="0"/>
              <a:t>Chet Holifield Building</a:t>
            </a:r>
          </a:p>
        </p:txBody>
      </p:sp>
      <p:pic>
        <p:nvPicPr>
          <p:cNvPr id="8" name="Content Placeholder 4" descr="C:\Users\lybohorq\AppData\Local\Microsoft\Windows\Temporary Internet Files\Content.Outlook\BU6PE6V3\Chet_Holifield_Federal_Building_2013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114800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C049716-ED51-4212-8DCA-27C393815161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14339" name="Rectangle 24"/>
          <p:cNvSpPr>
            <a:spLocks noGrp="1" noChangeArrowheads="1"/>
          </p:cNvSpPr>
          <p:nvPr>
            <p:ph type="title"/>
          </p:nvPr>
        </p:nvSpPr>
        <p:spPr>
          <a:xfrm>
            <a:off x="315913" y="203200"/>
            <a:ext cx="7469187" cy="1050925"/>
          </a:xfrm>
        </p:spPr>
        <p:txBody>
          <a:bodyPr anchor="t"/>
          <a:lstStyle/>
          <a:p>
            <a:r>
              <a:rPr lang="en-US" altLang="en-US" dirty="0" smtClean="0"/>
              <a:t>Chet Holifield Building</a:t>
            </a:r>
          </a:p>
        </p:txBody>
      </p:sp>
      <p:sp>
        <p:nvSpPr>
          <p:cNvPr id="14340" name="Rectangle 26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94238" y="1143000"/>
            <a:ext cx="3992562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indent="-173038"/>
            <a:r>
              <a:rPr lang="en-US" altLang="en-US" dirty="0" smtClean="0">
                <a:solidFill>
                  <a:srgbClr val="333333"/>
                </a:solidFill>
                <a:cs typeface="Arial" charset="0"/>
              </a:rPr>
              <a:t>Named after Congressman Chester “Chet” Holifield</a:t>
            </a:r>
          </a:p>
          <a:p>
            <a:pPr marL="173038" indent="-173038"/>
            <a:r>
              <a:rPr lang="en-US" altLang="en-US" dirty="0" smtClean="0">
                <a:solidFill>
                  <a:srgbClr val="333333"/>
                </a:solidFill>
                <a:cs typeface="Arial" charset="0"/>
              </a:rPr>
              <a:t>Built 1968-1971</a:t>
            </a:r>
          </a:p>
          <a:p>
            <a:pPr marL="173038" indent="-173038"/>
            <a:r>
              <a:rPr lang="en-US" altLang="en-US" dirty="0" smtClean="0">
                <a:solidFill>
                  <a:srgbClr val="333333"/>
                </a:solidFill>
                <a:cs typeface="Arial" charset="0"/>
              </a:rPr>
              <a:t>Construction price: $25 million</a:t>
            </a:r>
          </a:p>
          <a:p>
            <a:pPr marL="173038" indent="-173038"/>
            <a:r>
              <a:rPr lang="en-US" altLang="en-US" dirty="0" smtClean="0">
                <a:solidFill>
                  <a:srgbClr val="333333"/>
                </a:solidFill>
                <a:cs typeface="Arial" charset="0"/>
              </a:rPr>
              <a:t>1 million sq. ft.</a:t>
            </a:r>
          </a:p>
          <a:p>
            <a:pPr marL="173038" indent="-173038"/>
            <a:r>
              <a:rPr lang="en-US" altLang="en-US" dirty="0" smtClean="0">
                <a:solidFill>
                  <a:srgbClr val="333333"/>
                </a:solidFill>
                <a:cs typeface="Arial" charset="0"/>
              </a:rPr>
              <a:t>CSC occupies 200,000 sq. ft.</a:t>
            </a:r>
          </a:p>
        </p:txBody>
      </p:sp>
      <p:pic>
        <p:nvPicPr>
          <p:cNvPr id="6" name="Picture 2" descr="http://www.granitehistory.org/wp-content/uploads/Chet-Holifield-Federal-Building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219200"/>
            <a:ext cx="3993856" cy="3419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C5B98D88-2642-480D-8AAC-F852ECE4572F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15363" name="Rectangle 14"/>
          <p:cNvSpPr>
            <a:spLocks noGrp="1" noChangeArrowheads="1"/>
          </p:cNvSpPr>
          <p:nvPr>
            <p:ph type="title"/>
          </p:nvPr>
        </p:nvSpPr>
        <p:spPr>
          <a:xfrm>
            <a:off x="315913" y="203200"/>
            <a:ext cx="8618537" cy="1050925"/>
          </a:xfrm>
        </p:spPr>
        <p:txBody>
          <a:bodyPr anchor="t"/>
          <a:lstStyle/>
          <a:p>
            <a:r>
              <a:rPr lang="en-US" altLang="en-US" dirty="0" smtClean="0"/>
              <a:t>Aerial view of Chet Holifield Building </a:t>
            </a:r>
          </a:p>
        </p:txBody>
      </p:sp>
      <p:pic>
        <p:nvPicPr>
          <p:cNvPr id="5" name="Picture 2" descr="arial_s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4888" y="1143000"/>
            <a:ext cx="4619625" cy="4267200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4175"/>
            <a:ext cx="8229600" cy="1933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848F7CC5-05FE-4D27-B3C4-633E06947D45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457200" y="2828925"/>
            <a:ext cx="82327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indent="-223838">
              <a:defRPr sz="2400">
                <a:solidFill>
                  <a:schemeClr val="tx1"/>
                </a:solidFill>
                <a:latin typeface="Arial" charset="0"/>
              </a:defRPr>
            </a:lvl2pPr>
            <a:lvl3pPr marL="909638" indent="-2222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258888" indent="-231775">
              <a:defRPr sz="2400">
                <a:solidFill>
                  <a:schemeClr val="tx1"/>
                </a:solidFill>
                <a:latin typeface="Arial" charset="0"/>
              </a:defRPr>
            </a:lvl4pPr>
            <a:lvl5pPr marL="1598613" indent="-2222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0558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5130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29702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4274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0" hangingPunct="0">
              <a:buFont typeface="Wingdings" pitchFamily="2" charset="2"/>
              <a:buNone/>
              <a:defRPr/>
            </a:pPr>
            <a:r>
              <a:rPr lang="en-US" altLang="en-US" sz="4200" dirty="0" smtClean="0">
                <a:solidFill>
                  <a:schemeClr val="bg1"/>
                </a:solidFill>
                <a:latin typeface="+mj-lt"/>
                <a:cs typeface="+mn-cs"/>
              </a:rPr>
              <a:t>How do Service Centers</a:t>
            </a:r>
          </a:p>
          <a:p>
            <a:pPr marL="0" indent="0" algn="ctr" eaLnBrk="0" hangingPunct="0">
              <a:buFont typeface="Wingdings" pitchFamily="2" charset="2"/>
              <a:buNone/>
              <a:defRPr/>
            </a:pPr>
            <a:r>
              <a:rPr lang="en-US" altLang="en-US" sz="4200" dirty="0" smtClean="0">
                <a:solidFill>
                  <a:schemeClr val="bg1"/>
                </a:solidFill>
                <a:latin typeface="+mj-lt"/>
                <a:cs typeface="+mn-cs"/>
              </a:rPr>
              <a:t>receive work?</a:t>
            </a:r>
          </a:p>
        </p:txBody>
      </p:sp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0B6883E-4926-438B-8F17-08FAD6D4FF8A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17411" name="Rectangle 14"/>
          <p:cNvSpPr>
            <a:spLocks noGrp="1" noChangeArrowheads="1"/>
          </p:cNvSpPr>
          <p:nvPr>
            <p:ph type="title"/>
          </p:nvPr>
        </p:nvSpPr>
        <p:spPr>
          <a:xfrm>
            <a:off x="315913" y="203200"/>
            <a:ext cx="8904287" cy="1050925"/>
          </a:xfrm>
        </p:spPr>
        <p:txBody>
          <a:bodyPr anchor="t"/>
          <a:lstStyle/>
          <a:p>
            <a:r>
              <a:rPr lang="en-US" altLang="en-US" dirty="0" smtClean="0">
                <a:cs typeface="Arial" charset="0"/>
              </a:rPr>
              <a:t>How Service Centers Receive Work</a:t>
            </a:r>
            <a:endParaRPr lang="en-US" alt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3200400" y="1920875"/>
            <a:ext cx="2895600" cy="2757488"/>
          </a:xfrm>
          <a:prstGeom prst="ellipse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33625" y="1920875"/>
            <a:ext cx="1066800" cy="685800"/>
          </a:xfrm>
          <a:prstGeom prst="straightConnector1">
            <a:avLst/>
          </a:prstGeom>
          <a:ln w="1016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212975" y="3986212"/>
            <a:ext cx="1187450" cy="488950"/>
          </a:xfrm>
          <a:prstGeom prst="straightConnector1">
            <a:avLst/>
          </a:prstGeom>
          <a:ln w="1016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878513" y="1920875"/>
            <a:ext cx="914400" cy="685800"/>
          </a:xfrm>
          <a:prstGeom prst="straightConnector1">
            <a:avLst/>
          </a:prstGeom>
          <a:ln w="1016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878513" y="3986212"/>
            <a:ext cx="974725" cy="339725"/>
          </a:xfrm>
          <a:prstGeom prst="straightConnector1">
            <a:avLst/>
          </a:prstGeom>
          <a:ln w="1016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TextBox 6"/>
          <p:cNvSpPr txBox="1">
            <a:spLocks noChangeArrowheads="1"/>
          </p:cNvSpPr>
          <p:nvPr/>
        </p:nvSpPr>
        <p:spPr bwMode="auto">
          <a:xfrm>
            <a:off x="3565525" y="2835275"/>
            <a:ext cx="2133600" cy="769938"/>
          </a:xfrm>
          <a:prstGeom prst="rect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200" b="1" dirty="0"/>
              <a:t>Service</a:t>
            </a:r>
          </a:p>
          <a:p>
            <a:pPr algn="ctr" eaLnBrk="1" hangingPunct="1"/>
            <a:r>
              <a:rPr lang="en-US" altLang="en-US" sz="2200" b="1" dirty="0"/>
              <a:t>Center</a:t>
            </a:r>
          </a:p>
        </p:txBody>
      </p:sp>
      <p:sp>
        <p:nvSpPr>
          <p:cNvPr id="17418" name="TextBox 1"/>
          <p:cNvSpPr txBox="1">
            <a:spLocks noChangeArrowheads="1"/>
          </p:cNvSpPr>
          <p:nvPr/>
        </p:nvSpPr>
        <p:spPr bwMode="auto">
          <a:xfrm>
            <a:off x="6853238" y="1657349"/>
            <a:ext cx="1676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chemeClr val="bg1"/>
                </a:solidFill>
              </a:rPr>
              <a:t>Lockbox</a:t>
            </a:r>
          </a:p>
        </p:txBody>
      </p:sp>
      <p:sp>
        <p:nvSpPr>
          <p:cNvPr id="17419" name="TextBox 18"/>
          <p:cNvSpPr txBox="1">
            <a:spLocks noChangeArrowheads="1"/>
          </p:cNvSpPr>
          <p:nvPr/>
        </p:nvSpPr>
        <p:spPr bwMode="auto">
          <a:xfrm>
            <a:off x="5878513" y="4462463"/>
            <a:ext cx="2860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000063"/>
                </a:solidFill>
              </a:rPr>
              <a:t>Direct Paper Filing</a:t>
            </a:r>
          </a:p>
          <a:p>
            <a:pPr eaLnBrk="1" hangingPunct="1"/>
            <a:r>
              <a:rPr lang="en-US" altLang="en-US" sz="1800" dirty="0">
                <a:solidFill>
                  <a:srgbClr val="333333"/>
                </a:solidFill>
              </a:rPr>
              <a:t>(Express &amp; Regular Mail) </a:t>
            </a:r>
          </a:p>
        </p:txBody>
      </p:sp>
      <p:sp>
        <p:nvSpPr>
          <p:cNvPr id="17420" name="TextBox 18"/>
          <p:cNvSpPr txBox="1">
            <a:spLocks noChangeArrowheads="1"/>
          </p:cNvSpPr>
          <p:nvPr/>
        </p:nvSpPr>
        <p:spPr bwMode="auto">
          <a:xfrm>
            <a:off x="1447800" y="1657349"/>
            <a:ext cx="8858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000063"/>
                </a:solidFill>
              </a:rPr>
              <a:t>ELIS</a:t>
            </a:r>
          </a:p>
        </p:txBody>
      </p:sp>
      <p:sp>
        <p:nvSpPr>
          <p:cNvPr id="17421" name="TextBox 9"/>
          <p:cNvSpPr txBox="1">
            <a:spLocks noChangeArrowheads="1"/>
          </p:cNvSpPr>
          <p:nvPr/>
        </p:nvSpPr>
        <p:spPr bwMode="auto">
          <a:xfrm>
            <a:off x="1114425" y="4462463"/>
            <a:ext cx="1219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000063"/>
                </a:solidFill>
              </a:rPr>
              <a:t>e-Filing</a:t>
            </a:r>
          </a:p>
        </p:txBody>
      </p:sp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6" grpId="0" animBg="1"/>
      <p:bldP spid="17417" grpId="0" animBg="1"/>
      <p:bldP spid="17418" grpId="0"/>
      <p:bldP spid="17419" grpId="0"/>
      <p:bldP spid="17420" grpId="0"/>
      <p:bldP spid="174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84175"/>
            <a:ext cx="8229600" cy="1933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D1E11322-502B-418E-83E4-030F56ACAD38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457200" y="2828925"/>
            <a:ext cx="82327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indent="-2238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09638" indent="-2222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58888" indent="-23177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598613" indent="-2222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0558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5130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9702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274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60000"/>
              </a:spcBef>
              <a:buClr>
                <a:srgbClr val="333333"/>
              </a:buClr>
            </a:pPr>
            <a:r>
              <a:rPr lang="en-US" altLang="en-US" sz="2200" dirty="0">
                <a:solidFill>
                  <a:srgbClr val="333333"/>
                </a:solidFill>
              </a:rPr>
              <a:t>Service </a:t>
            </a:r>
            <a:r>
              <a:rPr lang="en-US" altLang="en-US" sz="2200" dirty="0" smtClean="0">
                <a:solidFill>
                  <a:srgbClr val="333333"/>
                </a:solidFill>
              </a:rPr>
              <a:t>Centers </a:t>
            </a:r>
            <a:r>
              <a:rPr lang="en-US" altLang="en-US" sz="2200" dirty="0">
                <a:solidFill>
                  <a:srgbClr val="333333"/>
                </a:solidFill>
              </a:rPr>
              <a:t>receive and adjudicate petitions and applications for a broad range of immigration benefits that generally do not require an interview or face-to-face contact.</a:t>
            </a:r>
            <a:endParaRPr lang="en-US" altLang="en-US" sz="2200" dirty="0">
              <a:solidFill>
                <a:schemeClr val="bg1"/>
              </a:solidFill>
            </a:endParaRPr>
          </a:p>
        </p:txBody>
      </p:sp>
      <p:sp>
        <p:nvSpPr>
          <p:cNvPr id="4103" name="Rectangle 1"/>
          <p:cNvSpPr>
            <a:spLocks noChangeArrowheads="1"/>
          </p:cNvSpPr>
          <p:nvPr/>
        </p:nvSpPr>
        <p:spPr bwMode="auto">
          <a:xfrm>
            <a:off x="460375" y="384175"/>
            <a:ext cx="8229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4200" dirty="0">
                <a:latin typeface="+mj-lt"/>
              </a:rPr>
              <a:t>USCIS Service Centers</a:t>
            </a:r>
            <a:endParaRPr lang="en-US" altLang="en-US" sz="4200" dirty="0">
              <a:latin typeface="+mj-lt"/>
              <a:cs typeface="+mn-cs"/>
            </a:endParaRPr>
          </a:p>
        </p:txBody>
      </p:sp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2787"/>
            <a:ext cx="3994150" cy="3336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5D7167B4-59E8-4B5C-AEA9-9F232ABBC805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279400"/>
            <a:ext cx="8485187" cy="762000"/>
          </a:xfrm>
        </p:spPr>
        <p:txBody>
          <a:bodyPr anchor="t"/>
          <a:lstStyle/>
          <a:p>
            <a:pPr>
              <a:lnSpc>
                <a:spcPct val="85000"/>
              </a:lnSpc>
            </a:pPr>
            <a:r>
              <a:rPr lang="en-US" altLang="en-US" dirty="0" smtClean="0">
                <a:cs typeface="Arial" charset="0"/>
              </a:rPr>
              <a:t>How Service Centers Receive Work</a:t>
            </a:r>
            <a:endParaRPr lang="en-US" altLang="en-US" dirty="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94238" y="1485900"/>
            <a:ext cx="3992562" cy="3886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indent="-173038">
              <a:defRPr/>
            </a:pPr>
            <a:r>
              <a:rPr lang="en-US" altLang="en-US" sz="2000" dirty="0">
                <a:solidFill>
                  <a:srgbClr val="333333"/>
                </a:solidFill>
              </a:rPr>
              <a:t>JPMorgan</a:t>
            </a:r>
          </a:p>
          <a:p>
            <a:pPr marL="685800" lvl="2" indent="-228600">
              <a:defRPr/>
            </a:pPr>
            <a:r>
              <a:rPr lang="en-US" altLang="en-US" sz="1800" dirty="0">
                <a:solidFill>
                  <a:srgbClr val="333333"/>
                </a:solidFill>
              </a:rPr>
              <a:t>Electronically captures information from USCIS applications and petitions,</a:t>
            </a:r>
          </a:p>
          <a:p>
            <a:pPr marL="685800" lvl="2" indent="-228600">
              <a:defRPr/>
            </a:pPr>
            <a:r>
              <a:rPr lang="en-US" altLang="en-US" sz="1800" dirty="0">
                <a:solidFill>
                  <a:srgbClr val="333333"/>
                </a:solidFill>
              </a:rPr>
              <a:t>Deposits the associated fees and</a:t>
            </a:r>
          </a:p>
          <a:p>
            <a:pPr marL="685800" lvl="2" indent="-228600">
              <a:defRPr/>
            </a:pPr>
            <a:r>
              <a:rPr lang="en-US" altLang="en-US" sz="1800" dirty="0">
                <a:solidFill>
                  <a:srgbClr val="333333"/>
                </a:solidFill>
              </a:rPr>
              <a:t>Directs the captured information </a:t>
            </a:r>
            <a:r>
              <a:rPr lang="en-US" altLang="en-US" sz="1800" dirty="0" smtClean="0">
                <a:solidFill>
                  <a:srgbClr val="333333"/>
                </a:solidFill>
              </a:rPr>
              <a:t>electronically.</a:t>
            </a:r>
            <a:endParaRPr lang="en-US" altLang="en-US" sz="1800" dirty="0">
              <a:solidFill>
                <a:srgbClr val="333333"/>
              </a:solidFill>
            </a:endParaRPr>
          </a:p>
          <a:p>
            <a:pPr marL="173038" lvl="2" indent="-173038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altLang="en-US" dirty="0">
                <a:solidFill>
                  <a:srgbClr val="333333"/>
                </a:solidFill>
              </a:rPr>
              <a:t>Once intake is complete, the physical files are shipped to the appropriate service center for processing.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invGray">
          <a:xfrm>
            <a:off x="457200" y="1524000"/>
            <a:ext cx="39941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</a:rPr>
              <a:t>LOCKBOX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algn="ctr"/>
            <a:endParaRPr lang="en-US" altLang="en-US" sz="2000" b="1" dirty="0">
              <a:solidFill>
                <a:srgbClr val="333333"/>
              </a:solidFill>
            </a:endParaRPr>
          </a:p>
          <a:p>
            <a:pPr algn="ctr"/>
            <a:endParaRPr lang="en-US" altLang="en-US" sz="2000" b="1" dirty="0">
              <a:solidFill>
                <a:srgbClr val="333333"/>
              </a:solidFill>
            </a:endParaRPr>
          </a:p>
          <a:p>
            <a:pPr algn="ctr"/>
            <a:endParaRPr lang="en-US" altLang="en-US" sz="2000" b="1" dirty="0">
              <a:solidFill>
                <a:srgbClr val="333333"/>
              </a:solidFill>
            </a:endParaRPr>
          </a:p>
          <a:p>
            <a:pPr algn="ctr"/>
            <a:endParaRPr lang="en-US" altLang="en-US" sz="2000" b="1" dirty="0">
              <a:solidFill>
                <a:srgbClr val="333333"/>
              </a:solidFill>
            </a:endParaRPr>
          </a:p>
          <a:p>
            <a:pPr algn="ctr"/>
            <a:endParaRPr lang="en-US" altLang="en-US" sz="2000" b="1" dirty="0">
              <a:solidFill>
                <a:srgbClr val="333333"/>
              </a:solidFill>
            </a:endParaRPr>
          </a:p>
          <a:p>
            <a:pPr algn="ctr"/>
            <a:endParaRPr lang="en-US" altLang="en-US" sz="2000" b="1" dirty="0">
              <a:solidFill>
                <a:srgbClr val="333333"/>
              </a:solidFill>
            </a:endParaRPr>
          </a:p>
          <a:p>
            <a:pPr algn="ctr"/>
            <a:endParaRPr lang="en-US" altLang="en-US" sz="2000" b="1" dirty="0">
              <a:solidFill>
                <a:srgbClr val="333333"/>
              </a:solidFill>
            </a:endParaRPr>
          </a:p>
          <a:p>
            <a:pPr algn="ctr"/>
            <a:endParaRPr lang="en-US" altLang="en-US" sz="2000" b="1" dirty="0">
              <a:solidFill>
                <a:srgbClr val="333333"/>
              </a:solidFill>
            </a:endParaRPr>
          </a:p>
          <a:p>
            <a:pPr algn="ctr"/>
            <a:endParaRPr lang="en-US" altLang="en-US" sz="2000" b="1" dirty="0">
              <a:solidFill>
                <a:srgbClr val="333333"/>
              </a:solidFill>
            </a:endParaRPr>
          </a:p>
          <a:p>
            <a:pPr algn="ctr"/>
            <a:endParaRPr lang="en-US" altLang="en-US" sz="2000" b="1" dirty="0">
              <a:solidFill>
                <a:srgbClr val="333333"/>
              </a:solidFill>
            </a:endParaRPr>
          </a:p>
          <a:p>
            <a:pPr algn="ctr"/>
            <a:endParaRPr lang="en-US" altLang="en-US" sz="2000" b="1" dirty="0">
              <a:solidFill>
                <a:srgbClr val="333333"/>
              </a:solidFill>
            </a:endParaRPr>
          </a:p>
          <a:p>
            <a:pPr algn="ctr"/>
            <a:endParaRPr lang="en-US" altLang="en-US" sz="2000" dirty="0">
              <a:solidFill>
                <a:srgbClr val="333333"/>
              </a:solidFill>
            </a:endParaRP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320675" y="927100"/>
            <a:ext cx="8226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 dirty="0">
                <a:solidFill>
                  <a:srgbClr val="333333"/>
                </a:solidFill>
              </a:rPr>
              <a:t>(</a:t>
            </a:r>
            <a:r>
              <a:rPr lang="en-US" altLang="en-US" sz="2200" dirty="0" smtClean="0">
                <a:solidFill>
                  <a:srgbClr val="333333"/>
                </a:solidFill>
              </a:rPr>
              <a:t>Continued)</a:t>
            </a:r>
            <a:endParaRPr lang="en-US" altLang="en-US" sz="22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0149D5FF-64B5-4FAA-BBDB-05EEBEBA9679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279400"/>
            <a:ext cx="8485187" cy="762000"/>
          </a:xfrm>
        </p:spPr>
        <p:txBody>
          <a:bodyPr anchor="t"/>
          <a:lstStyle/>
          <a:p>
            <a:pPr>
              <a:lnSpc>
                <a:spcPct val="85000"/>
              </a:lnSpc>
            </a:pPr>
            <a:r>
              <a:rPr lang="en-US" altLang="en-US" dirty="0" smtClean="0">
                <a:cs typeface="Arial" charset="0"/>
              </a:rPr>
              <a:t>How Service Centers Receive Work</a:t>
            </a:r>
            <a:endParaRPr lang="en-US" altLang="en-US" dirty="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94238" y="1485900"/>
            <a:ext cx="3992562" cy="3200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0">
              <a:lnSpc>
                <a:spcPct val="150000"/>
              </a:lnSpc>
              <a:spcBef>
                <a:spcPct val="60000"/>
              </a:spcBef>
              <a:buFont typeface="Wingdings" pitchFamily="2" charset="2"/>
              <a:buNone/>
              <a:defRPr/>
            </a:pPr>
            <a:r>
              <a:rPr lang="en-US" altLang="en-US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Direct Paper Filing</a:t>
            </a:r>
            <a:endParaRPr lang="en-US" altLang="en-US" sz="2400" dirty="0" smtClean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511175" lvl="1" indent="-173038">
              <a:lnSpc>
                <a:spcPct val="150000"/>
              </a:lnSpc>
              <a:defRPr/>
            </a:pPr>
            <a:r>
              <a:rPr lang="en-US" altLang="en-US" sz="1800" dirty="0" smtClean="0">
                <a:solidFill>
                  <a:srgbClr val="333333"/>
                </a:solidFill>
                <a:cs typeface="Arial" panose="020B0604020202020204" pitchFamily="34" charset="0"/>
              </a:rPr>
              <a:t>Contractors set up the files and perform all data entry.</a:t>
            </a:r>
            <a:endParaRPr lang="en-US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320675" y="927100"/>
            <a:ext cx="8226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 dirty="0">
                <a:solidFill>
                  <a:srgbClr val="333333"/>
                </a:solidFill>
              </a:rPr>
              <a:t>(</a:t>
            </a:r>
            <a:r>
              <a:rPr lang="en-US" altLang="en-US" sz="2200" dirty="0" smtClean="0">
                <a:solidFill>
                  <a:srgbClr val="333333"/>
                </a:solidFill>
              </a:rPr>
              <a:t>Continued)</a:t>
            </a:r>
            <a:endParaRPr lang="en-US" altLang="en-US" sz="2200" dirty="0">
              <a:solidFill>
                <a:srgbClr val="333333"/>
              </a:solidFill>
            </a:endParaRPr>
          </a:p>
        </p:txBody>
      </p:sp>
      <p:pic>
        <p:nvPicPr>
          <p:cNvPr id="8" name="Picture 7" descr="O:\Brch_CSO\_CSO2\Historical Phots 5-13-2014\bk18Item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5" y="1524000"/>
            <a:ext cx="3979425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083326E3-5CC7-4ACF-8F05-2B3E3D02A0D7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35938" cy="3810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0">
              <a:spcBef>
                <a:spcPct val="60000"/>
              </a:spcBef>
              <a:buFont typeface="Wingdings" pitchFamily="2" charset="2"/>
              <a:buNone/>
              <a:defRPr/>
            </a:pPr>
            <a:r>
              <a:rPr lang="en-US" altLang="en-US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E-filing</a:t>
            </a:r>
          </a:p>
          <a:p>
            <a:pPr marL="519113" lvl="1" indent="-171450">
              <a:defRPr/>
            </a:pPr>
            <a:r>
              <a:rPr lang="en-US" altLang="en-US" sz="2200" dirty="0" smtClean="0">
                <a:solidFill>
                  <a:srgbClr val="333333"/>
                </a:solidFill>
                <a:cs typeface="Arial" panose="020B0604020202020204" pitchFamily="34" charset="0"/>
              </a:rPr>
              <a:t>Applicant/petitioner files the form electronically.</a:t>
            </a:r>
          </a:p>
          <a:p>
            <a:pPr marL="519113" lvl="1" indent="-171450">
              <a:defRPr/>
            </a:pPr>
            <a:r>
              <a:rPr lang="en-US" altLang="en-US" sz="2200" dirty="0" smtClean="0">
                <a:solidFill>
                  <a:srgbClr val="333333"/>
                </a:solidFill>
                <a:cs typeface="Arial" panose="020B0604020202020204" pitchFamily="34" charset="0"/>
              </a:rPr>
              <a:t>Applicant/petitioner then mails a hard copy of the supporting documents to the Service Center with jurisdiction.</a:t>
            </a:r>
          </a:p>
          <a:p>
            <a:pPr marL="519113" lvl="1" indent="-171450">
              <a:defRPr/>
            </a:pPr>
            <a:r>
              <a:rPr lang="en-US" altLang="en-US" sz="2200" dirty="0" smtClean="0">
                <a:solidFill>
                  <a:srgbClr val="333333"/>
                </a:solidFill>
                <a:cs typeface="Arial" panose="020B0604020202020204" pitchFamily="34" charset="0"/>
              </a:rPr>
              <a:t>Contractors set up the file and match the electronic application/petition with the hard copy supporting documents.</a:t>
            </a:r>
          </a:p>
          <a:p>
            <a:pPr marL="519113" lvl="1" indent="-171450">
              <a:defRPr/>
            </a:pPr>
            <a:endParaRPr lang="en-US" altLang="en-US" sz="2200" dirty="0">
              <a:solidFill>
                <a:srgbClr val="333333"/>
              </a:solidFill>
            </a:endParaRPr>
          </a:p>
          <a:p>
            <a:pPr marL="347662" lvl="1" indent="0" algn="ctr">
              <a:buFont typeface="Wingdings" pitchFamily="2" charset="2"/>
              <a:buNone/>
              <a:defRPr/>
            </a:pPr>
            <a:r>
              <a:rPr lang="en-US" altLang="en-US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uscis.gov</a:t>
            </a:r>
            <a:endParaRPr lang="en-US" altLang="en-US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173038" indent="-173038">
              <a:defRPr/>
            </a:pPr>
            <a:endParaRPr lang="en-US" altLang="en-US" sz="2000" dirty="0">
              <a:solidFill>
                <a:srgbClr val="333333"/>
              </a:solidFill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>
          <a:xfrm>
            <a:off x="315913" y="279400"/>
            <a:ext cx="8523287" cy="1050925"/>
          </a:xfrm>
        </p:spPr>
        <p:txBody>
          <a:bodyPr anchor="t"/>
          <a:lstStyle/>
          <a:p>
            <a:pPr>
              <a:lnSpc>
                <a:spcPct val="85000"/>
              </a:lnSpc>
            </a:pPr>
            <a:r>
              <a:rPr lang="en-US" altLang="en-US" dirty="0" smtClean="0">
                <a:cs typeface="Arial" charset="0"/>
              </a:rPr>
              <a:t>How Service Centers Receive Work</a:t>
            </a:r>
            <a:endParaRPr lang="en-US" altLang="en-US" dirty="0" smtClean="0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320675" y="927100"/>
            <a:ext cx="8226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 dirty="0">
                <a:solidFill>
                  <a:srgbClr val="333333"/>
                </a:solidFill>
              </a:rPr>
              <a:t>(</a:t>
            </a:r>
            <a:r>
              <a:rPr lang="en-US" altLang="en-US" sz="2200" dirty="0" smtClean="0">
                <a:solidFill>
                  <a:srgbClr val="333333"/>
                </a:solidFill>
              </a:rPr>
              <a:t>Continued)</a:t>
            </a:r>
            <a:endParaRPr lang="en-US" altLang="en-US" sz="22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8E7A911-D36C-48D4-B759-D404E6EF4D6B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279400"/>
            <a:ext cx="8485187" cy="762000"/>
          </a:xfrm>
        </p:spPr>
        <p:txBody>
          <a:bodyPr anchor="t"/>
          <a:lstStyle/>
          <a:p>
            <a:pPr>
              <a:lnSpc>
                <a:spcPct val="85000"/>
              </a:lnSpc>
            </a:pPr>
            <a:r>
              <a:rPr lang="en-US" altLang="en-US" dirty="0" smtClean="0">
                <a:cs typeface="Arial" charset="0"/>
              </a:rPr>
              <a:t>How Service Centers Receive Work</a:t>
            </a:r>
            <a:endParaRPr lang="en-US" altLang="en-US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94238" y="1485900"/>
            <a:ext cx="3992562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cs typeface="Arial" charset="0"/>
                <a:hlinkClick r:id="rId3"/>
              </a:rPr>
              <a:t>ELIS</a:t>
            </a:r>
            <a:r>
              <a:rPr lang="en-US" altLang="en-US" sz="2000" b="1" dirty="0" smtClean="0">
                <a:solidFill>
                  <a:schemeClr val="bg1"/>
                </a:solidFill>
                <a:cs typeface="Arial" charset="0"/>
              </a:rPr>
              <a:t> – USCIS Electronic Immigration System</a:t>
            </a:r>
          </a:p>
          <a:p>
            <a:pPr lvl="1"/>
            <a:r>
              <a:rPr lang="en-US" altLang="en-US" sz="1800" dirty="0" smtClean="0">
                <a:solidFill>
                  <a:srgbClr val="333333"/>
                </a:solidFill>
                <a:cs typeface="Arial" charset="0"/>
              </a:rPr>
              <a:t>Customers submit applications/petitions and supporting evidence electronically </a:t>
            </a:r>
          </a:p>
          <a:p>
            <a:pPr lvl="1"/>
            <a:r>
              <a:rPr lang="en-US" altLang="en-US" sz="1800" dirty="0" smtClean="0">
                <a:solidFill>
                  <a:srgbClr val="333333"/>
                </a:solidFill>
                <a:cs typeface="Arial" charset="0"/>
              </a:rPr>
              <a:t>and officers process the cases using this online system. 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76263" y="1609725"/>
            <a:ext cx="1217612" cy="1781175"/>
            <a:chOff x="4648200" y="3387885"/>
            <a:chExt cx="1218092" cy="1781789"/>
          </a:xfrm>
        </p:grpSpPr>
        <p:sp>
          <p:nvSpPr>
            <p:cNvPr id="8" name="Documents"/>
            <p:cNvSpPr>
              <a:spLocks noEditPoints="1" noChangeArrowheads="1"/>
            </p:cNvSpPr>
            <p:nvPr/>
          </p:nvSpPr>
          <p:spPr bwMode="auto">
            <a:xfrm flipH="1">
              <a:off x="4853068" y="3387885"/>
              <a:ext cx="1013224" cy="1426066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50800" dist="38100" dir="1260000" sx="101000" sy="1010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pic>
          <p:nvPicPr>
            <p:cNvPr id="9" name="Picture 14" descr="C:\Users\jkane\AppData\Local\Microsoft\Windows\Temporary Internet Files\Content.IE5\UTIDHI0E\file-manager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238192"/>
              <a:ext cx="931482" cy="931482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reflection blurRad="6350" stA="60000" endPos="60000" dir="5400000" sy="-100000" algn="bl" rotWithShape="0"/>
            </a:effectLst>
            <a:scene3d>
              <a:camera prst="orthographicFront"/>
              <a:lightRig rig="threePt" dir="t"/>
            </a:scene3d>
            <a:sp3d prstMaterial="metal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Curved Down Arrow 9"/>
          <p:cNvSpPr/>
          <p:nvPr/>
        </p:nvSpPr>
        <p:spPr>
          <a:xfrm rot="21307350">
            <a:off x="1308100" y="1785938"/>
            <a:ext cx="1730375" cy="1071562"/>
          </a:xfrm>
          <a:prstGeom prst="curvedDownArrow">
            <a:avLst>
              <a:gd name="adj1" fmla="val 23719"/>
              <a:gd name="adj2" fmla="val 59286"/>
              <a:gd name="adj3" fmla="val 21035"/>
            </a:avLst>
          </a:prstGeom>
          <a:pattFill prst="dkUpDiag">
            <a:fgClr>
              <a:srgbClr val="FF3F3F"/>
            </a:fgClr>
            <a:bgClr>
              <a:schemeClr val="bg1">
                <a:lumMod val="85000"/>
              </a:schemeClr>
            </a:bgClr>
          </a:pattFill>
          <a:ln>
            <a:noFill/>
          </a:ln>
          <a:effectLst>
            <a:outerShdw blurRad="50800" dist="44450" dir="7380000" sx="102000" sy="102000" algn="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455738" y="2763838"/>
            <a:ext cx="2924175" cy="2114550"/>
            <a:chOff x="6006085" y="3364225"/>
            <a:chExt cx="2493300" cy="1741175"/>
          </a:xfrm>
        </p:grpSpPr>
        <p:pic>
          <p:nvPicPr>
            <p:cNvPr id="21514" name="Picture 3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6085" y="3364225"/>
              <a:ext cx="2493300" cy="1724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4299" y="3694032"/>
              <a:ext cx="1737360" cy="81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Picture 9" descr="square-email-icon-e1309479532463[1]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569963"/>
              <a:ext cx="562319" cy="535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5" name="Picture 10" descr="modern-touch-phone-mobile-13580-large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4341363"/>
              <a:ext cx="395450" cy="7624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balanced" dir="t"/>
            </a:scene3d>
            <a:sp3d prstMaterial="metal"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2917825" y="4981575"/>
            <a:ext cx="32067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4607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/>
            <a:r>
              <a:rPr lang="en-US" altLang="en-US" sz="2200" b="1" dirty="0">
                <a:solidFill>
                  <a:schemeClr val="bg1"/>
                </a:solidFill>
              </a:rPr>
              <a:t>uscis.gov/uscis-elis</a:t>
            </a:r>
          </a:p>
        </p:txBody>
      </p:sp>
      <p:sp>
        <p:nvSpPr>
          <p:cNvPr id="21513" name="Rectangle 6"/>
          <p:cNvSpPr>
            <a:spLocks noChangeArrowheads="1"/>
          </p:cNvSpPr>
          <p:nvPr/>
        </p:nvSpPr>
        <p:spPr bwMode="auto">
          <a:xfrm>
            <a:off x="320675" y="927100"/>
            <a:ext cx="8226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 dirty="0">
                <a:solidFill>
                  <a:srgbClr val="333333"/>
                </a:solidFill>
              </a:rPr>
              <a:t>(</a:t>
            </a:r>
            <a:r>
              <a:rPr lang="en-US" altLang="en-US" sz="2200" dirty="0" smtClean="0">
                <a:solidFill>
                  <a:srgbClr val="333333"/>
                </a:solidFill>
              </a:rPr>
              <a:t>Continued)</a:t>
            </a:r>
            <a:endParaRPr lang="en-US" altLang="en-US" sz="22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10" grpId="0" animBg="1"/>
      <p:bldP spid="21512" grpId="0"/>
      <p:bldP spid="215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0887887-5FEF-41CD-877D-CB2DF97D80CA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457200" y="2200275"/>
            <a:ext cx="82327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indent="-223838">
              <a:defRPr sz="2400">
                <a:solidFill>
                  <a:schemeClr val="tx1"/>
                </a:solidFill>
                <a:latin typeface="Arial" charset="0"/>
              </a:defRPr>
            </a:lvl2pPr>
            <a:lvl3pPr marL="909638" indent="-2222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258888" indent="-231775">
              <a:defRPr sz="2400">
                <a:solidFill>
                  <a:schemeClr val="tx1"/>
                </a:solidFill>
                <a:latin typeface="Arial" charset="0"/>
              </a:defRPr>
            </a:lvl4pPr>
            <a:lvl5pPr marL="1598613" indent="-2222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0558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5130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29702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4274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0" hangingPunct="0">
              <a:buFont typeface="Wingdings" pitchFamily="2" charset="2"/>
              <a:buNone/>
              <a:defRPr/>
            </a:pPr>
            <a:r>
              <a:rPr lang="en-US" sz="4200" dirty="0">
                <a:solidFill>
                  <a:schemeClr val="bg1"/>
                </a:solidFill>
                <a:latin typeface="+mj-lt"/>
                <a:cs typeface="+mn-cs"/>
              </a:rPr>
              <a:t>Which applications and petitions </a:t>
            </a:r>
          </a:p>
          <a:p>
            <a:pPr marL="0" indent="0" algn="ctr" eaLnBrk="0" hangingPunct="0">
              <a:buFont typeface="Wingdings" pitchFamily="2" charset="2"/>
              <a:buNone/>
              <a:defRPr/>
            </a:pPr>
            <a:r>
              <a:rPr lang="en-US" sz="4200" dirty="0" smtClean="0">
                <a:solidFill>
                  <a:schemeClr val="bg1"/>
                </a:solidFill>
                <a:latin typeface="+mj-lt"/>
                <a:cs typeface="+mn-cs"/>
              </a:rPr>
              <a:t>are adjudicated by the CSC?</a:t>
            </a:r>
            <a:endParaRPr lang="en-US" sz="4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CE5BB1C-7B1F-4047-B107-25918A69B33A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23555" name="Rectangle 24"/>
          <p:cNvSpPr>
            <a:spLocks noGrp="1" noChangeArrowheads="1"/>
          </p:cNvSpPr>
          <p:nvPr>
            <p:ph type="title"/>
          </p:nvPr>
        </p:nvSpPr>
        <p:spPr>
          <a:xfrm>
            <a:off x="315913" y="203200"/>
            <a:ext cx="7469187" cy="1050925"/>
          </a:xfrm>
        </p:spPr>
        <p:txBody>
          <a:bodyPr anchor="t"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CSC Employment Branches</a:t>
            </a:r>
            <a:endParaRPr lang="en-US" altLang="en-US" dirty="0" smtClean="0"/>
          </a:p>
        </p:txBody>
      </p:sp>
      <p:sp>
        <p:nvSpPr>
          <p:cNvPr id="29722" name="Rectangle 26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94238" y="1143000"/>
            <a:ext cx="3992562" cy="42481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solidFill>
                  <a:srgbClr val="333333"/>
                </a:solidFill>
              </a:rPr>
              <a:t>I-360</a:t>
            </a:r>
            <a:r>
              <a:rPr lang="en-US" dirty="0">
                <a:solidFill>
                  <a:srgbClr val="333333"/>
                </a:solidFill>
              </a:rPr>
              <a:t>, Petition for Amerasian, Widow(er), or Special Immigrant</a:t>
            </a:r>
          </a:p>
          <a:p>
            <a:pPr>
              <a:defRPr/>
            </a:pPr>
            <a:r>
              <a:rPr lang="en-US" dirty="0">
                <a:solidFill>
                  <a:srgbClr val="333333"/>
                </a:solidFill>
              </a:rPr>
              <a:t> I-539, Application to Extend/Change Nonimmigrant Status</a:t>
            </a:r>
          </a:p>
          <a:p>
            <a:pPr>
              <a:defRPr/>
            </a:pPr>
            <a:r>
              <a:rPr lang="en-US" dirty="0">
                <a:solidFill>
                  <a:srgbClr val="333333"/>
                </a:solidFill>
              </a:rPr>
              <a:t> I-102, Application for Replacement/Initial Nonimmigrant Arrival-Departure Document</a:t>
            </a:r>
          </a:p>
          <a:p>
            <a:pPr marL="173038" indent="-173038">
              <a:defRPr/>
            </a:pPr>
            <a:endParaRPr lang="en-US" altLang="en-US" dirty="0">
              <a:solidFill>
                <a:srgbClr val="333333"/>
              </a:solidFill>
            </a:endParaRPr>
          </a:p>
        </p:txBody>
      </p:sp>
      <p:pic>
        <p:nvPicPr>
          <p:cNvPr id="7" name="Picture 6" descr="http://ecn.uscis.dhs.gov/team/scops/csc/cscCR/Picture%20Library/iStock_000003101120Med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3994150" cy="307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0DD4E906-DB04-49B8-90AA-99D0B0F12B1D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279400"/>
            <a:ext cx="8485187" cy="762000"/>
          </a:xfrm>
        </p:spPr>
        <p:txBody>
          <a:bodyPr anchor="t"/>
          <a:lstStyle/>
          <a:p>
            <a:pPr>
              <a:lnSpc>
                <a:spcPct val="85000"/>
              </a:lnSpc>
            </a:pPr>
            <a:r>
              <a:rPr lang="en-US" altLang="en-US" dirty="0" smtClean="0"/>
              <a:t>CSC Employment Branches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94238" y="1485899"/>
            <a:ext cx="4062900" cy="492662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I-129, Petition for a </a:t>
            </a:r>
            <a:r>
              <a:rPr lang="en-US" dirty="0" smtClean="0">
                <a:solidFill>
                  <a:schemeClr val="bg1"/>
                </a:solidFill>
              </a:rPr>
              <a:t>Nonimmigrant </a:t>
            </a:r>
            <a:r>
              <a:rPr lang="en-US" dirty="0">
                <a:solidFill>
                  <a:schemeClr val="bg1"/>
                </a:solidFill>
              </a:rPr>
              <a:t>Worker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H1B </a:t>
            </a:r>
            <a:r>
              <a:rPr lang="en-US" dirty="0">
                <a:solidFill>
                  <a:schemeClr val="bg1"/>
                </a:solidFill>
              </a:rPr>
              <a:t>EOS, H2A, H2B</a:t>
            </a:r>
          </a:p>
          <a:p>
            <a:pPr>
              <a:defRPr/>
            </a:pPr>
            <a:r>
              <a:rPr lang="pt-BR" dirty="0">
                <a:solidFill>
                  <a:schemeClr val="bg1"/>
                </a:solidFill>
              </a:rPr>
              <a:t>E, H3, L1A/B, O, P, Q</a:t>
            </a:r>
          </a:p>
          <a:p>
            <a:pPr>
              <a:defRPr/>
            </a:pPr>
            <a:r>
              <a:rPr lang="pt-BR" dirty="0">
                <a:solidFill>
                  <a:schemeClr val="bg1"/>
                </a:solidFill>
              </a:rPr>
              <a:t>H1B CAP, H1B </a:t>
            </a:r>
            <a:r>
              <a:rPr lang="pt-BR" dirty="0" smtClean="0">
                <a:solidFill>
                  <a:schemeClr val="bg1"/>
                </a:solidFill>
              </a:rPr>
              <a:t>CAP </a:t>
            </a:r>
            <a:r>
              <a:rPr lang="pt-BR" sz="2000" dirty="0" smtClean="0">
                <a:solidFill>
                  <a:schemeClr val="bg1"/>
                </a:solidFill>
              </a:rPr>
              <a:t>Exempt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pt-BR" altLang="en-US" dirty="0" smtClean="0">
                <a:solidFill>
                  <a:schemeClr val="bg1"/>
                </a:solidFill>
              </a:rPr>
              <a:t>I-129CW, Petition for a CNMI-Only Nonimmigrant Transitional Worker</a:t>
            </a:r>
          </a:p>
          <a:p>
            <a:pPr marL="0" indent="0"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</a:rPr>
              <a:t>I-485, Application to Register Permanent Residence or Adjust Status (I-526 related)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320675" y="927100"/>
            <a:ext cx="8226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 dirty="0">
                <a:solidFill>
                  <a:srgbClr val="333333"/>
                </a:solidFill>
              </a:rPr>
              <a:t>(</a:t>
            </a:r>
            <a:r>
              <a:rPr lang="en-US" altLang="en-US" sz="2200" dirty="0" smtClean="0">
                <a:solidFill>
                  <a:srgbClr val="333333"/>
                </a:solidFill>
              </a:rPr>
              <a:t>Continued)</a:t>
            </a:r>
            <a:endParaRPr lang="en-US" altLang="en-US" sz="2200" dirty="0">
              <a:solidFill>
                <a:srgbClr val="333333"/>
              </a:solidFill>
            </a:endParaRPr>
          </a:p>
        </p:txBody>
      </p:sp>
      <p:pic>
        <p:nvPicPr>
          <p:cNvPr id="8" name="Picture 3" descr="http://ecn.uscis.dhs.gov/team/scops/csc/cscCR/Picture%20Library/iStock_000002379502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4003675" cy="3068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117763" grpId="0" uiExpand="1" build="p"/>
      <p:bldP spid="2458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34818879-43B4-4BDA-A77B-11DE44E0590A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pic>
        <p:nvPicPr>
          <p:cNvPr id="6" name="Content Placeholder 4" descr="Pictur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r="-198" b="3551"/>
          <a:stretch>
            <a:fillRect/>
          </a:stretch>
        </p:blipFill>
        <p:spPr bwMode="auto">
          <a:xfrm>
            <a:off x="1554163" y="384175"/>
            <a:ext cx="6159500" cy="5026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C37961E1-956C-4E19-8BA3-3C06321072A4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26627" name="Rectangle 24"/>
          <p:cNvSpPr>
            <a:spLocks noGrp="1" noChangeArrowheads="1"/>
          </p:cNvSpPr>
          <p:nvPr>
            <p:ph type="title"/>
          </p:nvPr>
        </p:nvSpPr>
        <p:spPr>
          <a:xfrm>
            <a:off x="315913" y="203200"/>
            <a:ext cx="7469187" cy="1050925"/>
          </a:xfrm>
        </p:spPr>
        <p:txBody>
          <a:bodyPr anchor="t"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CSC Family Branches</a:t>
            </a:r>
            <a:endParaRPr lang="en-US" altLang="en-US" dirty="0" smtClean="0"/>
          </a:p>
        </p:txBody>
      </p:sp>
      <p:sp>
        <p:nvSpPr>
          <p:cNvPr id="26628" name="Rectangle 26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94238" y="1143000"/>
            <a:ext cx="3992562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rgbClr val="333333"/>
                </a:solidFill>
              </a:rPr>
              <a:t>I-129F, Petition for Alien Fiancé(e)</a:t>
            </a:r>
          </a:p>
          <a:p>
            <a:r>
              <a:rPr lang="en-US" altLang="en-US" dirty="0" smtClean="0">
                <a:solidFill>
                  <a:srgbClr val="333333"/>
                </a:solidFill>
              </a:rPr>
              <a:t>I-130, Petition for Alien Relative</a:t>
            </a:r>
          </a:p>
        </p:txBody>
      </p:sp>
      <p:pic>
        <p:nvPicPr>
          <p:cNvPr id="7" name="Picture 6" descr="O:\Brch_CSO\_CSO2\Historical Phots 5-13-2014\Bk9Item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219200"/>
            <a:ext cx="2919948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32A65F4C-DBC1-4D33-9E10-767AAA5E7D69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279400"/>
            <a:ext cx="8485187" cy="762000"/>
          </a:xfrm>
        </p:spPr>
        <p:txBody>
          <a:bodyPr anchor="t"/>
          <a:lstStyle/>
          <a:p>
            <a:pPr>
              <a:lnSpc>
                <a:spcPct val="85000"/>
              </a:lnSpc>
            </a:pPr>
            <a:r>
              <a:rPr lang="en-US" altLang="en-US" dirty="0" smtClean="0"/>
              <a:t>CSC Family Branches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94238" y="1485900"/>
            <a:ext cx="3992562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smtClean="0">
                <a:solidFill>
                  <a:srgbClr val="333333"/>
                </a:solidFill>
              </a:rPr>
              <a:t>I-751, Petition to Remove Conditions on Residence</a:t>
            </a:r>
          </a:p>
          <a:p>
            <a:r>
              <a:rPr lang="en-US" altLang="en-US" sz="2000" dirty="0" smtClean="0">
                <a:solidFill>
                  <a:srgbClr val="333333"/>
                </a:solidFill>
              </a:rPr>
              <a:t>I-765, Application for Employment Authorization</a:t>
            </a:r>
          </a:p>
          <a:p>
            <a:r>
              <a:rPr lang="en-US" altLang="en-US" sz="2000" dirty="0" smtClean="0">
                <a:solidFill>
                  <a:srgbClr val="333333"/>
                </a:solidFill>
              </a:rPr>
              <a:t>I-821, Application for Temporary Protected Status</a:t>
            </a:r>
            <a:r>
              <a:rPr lang="en-US" altLang="en-US" sz="2000" dirty="0" smtClean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320675" y="927100"/>
            <a:ext cx="8226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 dirty="0">
                <a:solidFill>
                  <a:srgbClr val="333333"/>
                </a:solidFill>
              </a:rPr>
              <a:t>(</a:t>
            </a:r>
            <a:r>
              <a:rPr lang="en-US" altLang="en-US" sz="2200" dirty="0" smtClean="0">
                <a:solidFill>
                  <a:srgbClr val="333333"/>
                </a:solidFill>
              </a:rPr>
              <a:t>Continued)</a:t>
            </a:r>
            <a:endParaRPr lang="en-US" altLang="en-US" sz="2200" dirty="0">
              <a:solidFill>
                <a:srgbClr val="333333"/>
              </a:solidFill>
            </a:endParaRPr>
          </a:p>
        </p:txBody>
      </p:sp>
      <p:pic>
        <p:nvPicPr>
          <p:cNvPr id="8" name="Picture 1" descr="O:\Brch_CSO\_CSO2\Historical Phots 5-13-2014\Bk19Item1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58925"/>
            <a:ext cx="3976687" cy="3105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 uiExpand="1" build="p"/>
      <p:bldP spid="276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ChangeArrowheads="1"/>
          </p:cNvSpPr>
          <p:nvPr/>
        </p:nvSpPr>
        <p:spPr bwMode="invGray">
          <a:xfrm>
            <a:off x="4220430" y="3980959"/>
            <a:ext cx="4038600" cy="154744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marL="173038" indent="-173038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marL="0" indent="0" algn="ctr" eaLnBrk="0" hangingPunct="0">
              <a:defRPr/>
            </a:pPr>
            <a:endParaRPr lang="en-US" altLang="en-US" sz="2000" dirty="0" smtClean="0">
              <a:solidFill>
                <a:srgbClr val="333333"/>
              </a:solidFill>
              <a:latin typeface="Arial" charset="0"/>
              <a:cs typeface="+mn-cs"/>
            </a:endParaRPr>
          </a:p>
          <a:p>
            <a:pPr marL="0" indent="0" algn="ctr" eaLnBrk="0" hangingPunct="0">
              <a:defRPr/>
            </a:pPr>
            <a:endParaRPr lang="en-US" altLang="en-US" sz="2000" dirty="0" smtClean="0">
              <a:solidFill>
                <a:srgbClr val="333333"/>
              </a:solidFill>
              <a:latin typeface="Arial" charset="0"/>
              <a:cs typeface="+mn-cs"/>
            </a:endParaRPr>
          </a:p>
          <a:p>
            <a:pPr marL="0" indent="0" algn="ctr" eaLnBrk="0" hangingPunct="0">
              <a:defRPr/>
            </a:pPr>
            <a:endParaRPr lang="en-US" altLang="en-US" sz="2000" dirty="0" smtClean="0">
              <a:solidFill>
                <a:srgbClr val="333333"/>
              </a:solidFill>
              <a:latin typeface="Arial" charset="0"/>
              <a:cs typeface="+mn-cs"/>
            </a:endParaRPr>
          </a:p>
          <a:p>
            <a:pPr marL="0" indent="0" algn="ctr" eaLnBrk="0" hangingPunct="0">
              <a:defRPr/>
            </a:pPr>
            <a:endParaRPr lang="en-US" altLang="en-US" sz="2000" dirty="0" smtClean="0">
              <a:solidFill>
                <a:srgbClr val="333333"/>
              </a:solidFill>
              <a:latin typeface="Arial" charset="0"/>
              <a:cs typeface="+mn-cs"/>
            </a:endParaRPr>
          </a:p>
          <a:p>
            <a:pPr marL="0" indent="0" algn="ctr" eaLnBrk="0" hangingPunct="0">
              <a:defRPr/>
            </a:pPr>
            <a:endParaRPr lang="en-US" altLang="en-US" sz="2000" dirty="0" smtClean="0">
              <a:solidFill>
                <a:srgbClr val="333333"/>
              </a:solidFill>
              <a:latin typeface="Arial" charset="0"/>
              <a:cs typeface="+mn-cs"/>
            </a:endParaRPr>
          </a:p>
          <a:p>
            <a:pPr marL="0" indent="0" algn="ctr" eaLnBrk="0" hangingPunct="0">
              <a:defRPr/>
            </a:pPr>
            <a:r>
              <a:rPr lang="en-US" altLang="en-US" sz="2800" b="1" dirty="0" smtClean="0">
                <a:solidFill>
                  <a:srgbClr val="333333"/>
                </a:solidFill>
                <a:latin typeface="Arial" charset="0"/>
                <a:cs typeface="+mn-cs"/>
              </a:rPr>
              <a:t>VSC</a:t>
            </a:r>
          </a:p>
          <a:p>
            <a:pPr marL="0" indent="0" algn="ctr" eaLnBrk="0" hangingPunct="0">
              <a:defRPr/>
            </a:pPr>
            <a:r>
              <a:rPr lang="en-US" altLang="en-US" dirty="0" smtClean="0">
                <a:solidFill>
                  <a:srgbClr val="333333"/>
                </a:solidFill>
                <a:latin typeface="Arial" charset="0"/>
                <a:cs typeface="+mn-cs"/>
              </a:rPr>
              <a:t>Vermont Service Center</a:t>
            </a:r>
          </a:p>
          <a:p>
            <a:pPr marL="0" indent="0" algn="ctr" eaLnBrk="0" hangingPunct="0">
              <a:defRPr/>
            </a:pPr>
            <a:r>
              <a:rPr lang="en-US" altLang="en-US" dirty="0" smtClean="0">
                <a:solidFill>
                  <a:srgbClr val="333333"/>
                </a:solidFill>
                <a:latin typeface="Arial" charset="0"/>
                <a:cs typeface="+mn-cs"/>
              </a:rPr>
              <a:t>St. Albans and Essex, VT</a:t>
            </a:r>
          </a:p>
          <a:p>
            <a:pPr marL="0" indent="0" algn="ctr" eaLnBrk="0" hangingPunct="0">
              <a:defRPr/>
            </a:pPr>
            <a:endParaRPr lang="en-US" altLang="en-US" sz="2000" dirty="0" smtClean="0">
              <a:solidFill>
                <a:srgbClr val="333333"/>
              </a:solidFill>
              <a:latin typeface="Arial" charset="0"/>
              <a:cs typeface="+mn-cs"/>
            </a:endParaRPr>
          </a:p>
          <a:p>
            <a:pPr marL="0" indent="0" algn="ctr" eaLnBrk="0" hangingPunct="0">
              <a:defRPr/>
            </a:pPr>
            <a:endParaRPr lang="en-US" altLang="en-US" sz="2000" dirty="0" smtClean="0">
              <a:solidFill>
                <a:srgbClr val="333333"/>
              </a:solidFill>
              <a:latin typeface="Arial" charset="0"/>
              <a:cs typeface="+mn-cs"/>
            </a:endParaRPr>
          </a:p>
          <a:p>
            <a:pPr marL="0" indent="0" algn="ctr" eaLnBrk="0" hangingPunct="0">
              <a:defRPr/>
            </a:pPr>
            <a:endParaRPr lang="en-US" altLang="en-US" sz="2000" dirty="0" smtClean="0">
              <a:solidFill>
                <a:srgbClr val="333333"/>
              </a:solidFill>
              <a:latin typeface="Arial" charset="0"/>
              <a:cs typeface="+mn-cs"/>
            </a:endParaRPr>
          </a:p>
          <a:p>
            <a:pPr marL="0" indent="0" algn="ctr" eaLnBrk="0" hangingPunct="0">
              <a:defRPr/>
            </a:pPr>
            <a:endParaRPr lang="en-US" altLang="en-US" sz="2000" dirty="0" smtClean="0">
              <a:solidFill>
                <a:srgbClr val="333333"/>
              </a:solidFill>
              <a:latin typeface="Arial" charset="0"/>
              <a:cs typeface="+mn-cs"/>
            </a:endParaRPr>
          </a:p>
          <a:p>
            <a:pPr marL="0" indent="0" algn="ctr" eaLnBrk="0" hangingPunct="0">
              <a:defRPr/>
            </a:pPr>
            <a:endParaRPr lang="en-US" altLang="en-US" sz="2000" dirty="0" smtClean="0">
              <a:solidFill>
                <a:srgbClr val="333333"/>
              </a:solidFill>
              <a:latin typeface="Arial" charset="0"/>
              <a:cs typeface="+mn-cs"/>
            </a:endParaRPr>
          </a:p>
          <a:p>
            <a:pPr marL="0" indent="0" algn="ctr" eaLnBrk="0" hangingPunct="0">
              <a:defRPr/>
            </a:pPr>
            <a:endParaRPr lang="en-US" altLang="en-US" sz="2000" dirty="0" smtClean="0">
              <a:solidFill>
                <a:srgbClr val="333333"/>
              </a:solidFill>
              <a:latin typeface="Arial" charset="0"/>
              <a:cs typeface="+mn-cs"/>
            </a:endParaRPr>
          </a:p>
        </p:txBody>
      </p:sp>
      <p:sp>
        <p:nvSpPr>
          <p:cNvPr id="512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B6CC39D-9EE3-42E1-B654-8F66F752EFFA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167938" name="Rectangle 2"/>
          <p:cNvSpPr>
            <a:spLocks noChangeArrowheads="1"/>
          </p:cNvSpPr>
          <p:nvPr/>
        </p:nvSpPr>
        <p:spPr bwMode="invGray">
          <a:xfrm>
            <a:off x="4689475" y="2778368"/>
            <a:ext cx="3844925" cy="26318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marL="173038" indent="-173038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 eaLnBrk="0" hangingPunct="0">
              <a:defRPr/>
            </a:pPr>
            <a:r>
              <a:rPr lang="en-US" altLang="en-US" sz="2000" dirty="0" smtClean="0">
                <a:solidFill>
                  <a:srgbClr val="333333"/>
                </a:solidFill>
                <a:latin typeface="Arial" charset="0"/>
                <a:cs typeface="+mn-cs"/>
              </a:rPr>
              <a:t/>
            </a:r>
            <a:br>
              <a:rPr lang="en-US" altLang="en-US" sz="2000" dirty="0" smtClean="0">
                <a:solidFill>
                  <a:srgbClr val="333333"/>
                </a:solidFill>
                <a:latin typeface="Arial" charset="0"/>
                <a:cs typeface="+mn-cs"/>
              </a:rPr>
            </a:br>
            <a:endParaRPr lang="en-US" altLang="en-US" sz="2000" dirty="0" smtClean="0">
              <a:solidFill>
                <a:srgbClr val="333333"/>
              </a:solidFill>
              <a:latin typeface="Arial" charset="0"/>
              <a:cs typeface="+mn-cs"/>
            </a:endParaRPr>
          </a:p>
          <a:p>
            <a:pPr algn="ctr" eaLnBrk="0" hangingPunct="0">
              <a:defRPr/>
            </a:pPr>
            <a:endParaRPr lang="en-US" altLang="en-US" sz="2000" dirty="0" smtClean="0">
              <a:solidFill>
                <a:srgbClr val="333333"/>
              </a:solidFill>
              <a:latin typeface="Arial" charset="0"/>
              <a:cs typeface="+mn-cs"/>
            </a:endParaRPr>
          </a:p>
          <a:p>
            <a:pPr algn="ctr" eaLnBrk="0" hangingPunct="0">
              <a:defRPr/>
            </a:pPr>
            <a:endParaRPr lang="en-US" altLang="en-US" sz="2000" dirty="0" smtClean="0">
              <a:solidFill>
                <a:srgbClr val="333333"/>
              </a:solidFill>
              <a:latin typeface="Arial" charset="0"/>
              <a:cs typeface="+mn-cs"/>
            </a:endParaRPr>
          </a:p>
          <a:p>
            <a:pPr marL="0" indent="0" algn="ctr" eaLnBrk="0" hangingPunct="0">
              <a:defRPr/>
            </a:pPr>
            <a:endParaRPr lang="en-US" altLang="en-US" sz="2000" dirty="0" smtClean="0">
              <a:solidFill>
                <a:srgbClr val="333333"/>
              </a:solidFill>
              <a:latin typeface="Arial" charset="0"/>
              <a:cs typeface="+mn-cs"/>
            </a:endParaRPr>
          </a:p>
          <a:p>
            <a:pPr marL="0" indent="0" algn="ctr" eaLnBrk="0" hangingPunct="0">
              <a:defRPr/>
            </a:pPr>
            <a:endParaRPr lang="en-US" altLang="en-US" sz="2000" dirty="0" smtClean="0">
              <a:solidFill>
                <a:srgbClr val="333333"/>
              </a:solidFill>
              <a:latin typeface="Arial" charset="0"/>
              <a:cs typeface="+mn-cs"/>
            </a:endParaRPr>
          </a:p>
          <a:p>
            <a:pPr marL="0" indent="0" algn="ctr" eaLnBrk="0" hangingPunct="0">
              <a:defRPr/>
            </a:pPr>
            <a:endParaRPr lang="en-US" altLang="en-US" sz="2000" dirty="0" smtClean="0">
              <a:solidFill>
                <a:srgbClr val="333333"/>
              </a:solidFill>
              <a:latin typeface="Arial" charset="0"/>
              <a:cs typeface="+mn-cs"/>
            </a:endParaRPr>
          </a:p>
          <a:p>
            <a:pPr marL="0" indent="0" algn="ctr" eaLnBrk="0" hangingPunct="0">
              <a:defRPr/>
            </a:pPr>
            <a:endParaRPr lang="en-US" altLang="en-US" sz="2000" dirty="0" smtClean="0">
              <a:solidFill>
                <a:srgbClr val="333333"/>
              </a:solidFill>
              <a:latin typeface="Arial" charset="0"/>
              <a:cs typeface="+mn-cs"/>
            </a:endParaRPr>
          </a:p>
          <a:p>
            <a:pPr marL="0" indent="0" algn="ctr" eaLnBrk="0" hangingPunct="0">
              <a:defRPr/>
            </a:pPr>
            <a:endParaRPr lang="en-US" altLang="en-US" sz="2000" dirty="0" smtClean="0">
              <a:solidFill>
                <a:srgbClr val="333333"/>
              </a:solidFill>
              <a:latin typeface="Arial" charset="0"/>
              <a:cs typeface="+mn-cs"/>
            </a:endParaRPr>
          </a:p>
          <a:p>
            <a:pPr marL="0" indent="0" algn="ctr" eaLnBrk="0" hangingPunct="0">
              <a:defRPr/>
            </a:pPr>
            <a:endParaRPr lang="en-US" altLang="en-US" sz="2000" dirty="0" smtClean="0">
              <a:solidFill>
                <a:srgbClr val="333333"/>
              </a:solidFill>
              <a:latin typeface="Arial" charset="0"/>
              <a:cs typeface="+mn-cs"/>
            </a:endParaRPr>
          </a:p>
          <a:p>
            <a:pPr marL="0" indent="0" algn="ctr" eaLnBrk="0" hangingPunct="0">
              <a:defRPr/>
            </a:pPr>
            <a:endParaRPr lang="en-US" altLang="en-US" sz="2000" dirty="0" smtClean="0">
              <a:solidFill>
                <a:srgbClr val="333333"/>
              </a:solidFill>
              <a:latin typeface="Arial" charset="0"/>
              <a:cs typeface="+mn-cs"/>
            </a:endParaRPr>
          </a:p>
          <a:p>
            <a:pPr marL="0" indent="0" algn="ctr" eaLnBrk="0" hangingPunct="0">
              <a:defRPr/>
            </a:pPr>
            <a:endParaRPr lang="en-US" altLang="en-US" sz="2000" dirty="0" smtClean="0">
              <a:solidFill>
                <a:srgbClr val="333333"/>
              </a:solidFill>
              <a:latin typeface="Arial" charset="0"/>
              <a:cs typeface="+mn-cs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30200" y="927100"/>
            <a:ext cx="8226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200" dirty="0">
              <a:solidFill>
                <a:srgbClr val="333333"/>
              </a:solidFill>
            </a:endParaRPr>
          </a:p>
        </p:txBody>
      </p:sp>
      <p:pic>
        <p:nvPicPr>
          <p:cNvPr id="5126" name="Picture 2" descr="2743888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2"/>
          <a:stretch>
            <a:fillRect/>
          </a:stretch>
        </p:blipFill>
        <p:spPr bwMode="auto">
          <a:xfrm>
            <a:off x="4876800" y="927100"/>
            <a:ext cx="3382230" cy="1968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VSC"/>
          <p:cNvPicPr>
            <a:picLocks noChangeAspect="1" noChangeArrowheads="1"/>
          </p:cNvPicPr>
          <p:nvPr/>
        </p:nvPicPr>
        <p:blipFill rotWithShape="1">
          <a:blip r:embed="rId4"/>
          <a:srcRect r="2506"/>
          <a:stretch/>
        </p:blipFill>
        <p:spPr bwMode="auto">
          <a:xfrm>
            <a:off x="879231" y="3575539"/>
            <a:ext cx="3387969" cy="1969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36550" y="203200"/>
            <a:ext cx="7469188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>5 USCIS Service Centers</a:t>
            </a:r>
            <a:endParaRPr lang="en-US" alt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653073" y="1413300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en-US" sz="2800" b="1" dirty="0" smtClean="0">
                <a:solidFill>
                  <a:srgbClr val="333333"/>
                </a:solidFill>
              </a:rPr>
              <a:t>CSC</a:t>
            </a:r>
          </a:p>
          <a:p>
            <a:pPr algn="ctr" eaLnBrk="0" hangingPunct="0">
              <a:defRPr/>
            </a:pPr>
            <a:r>
              <a:rPr lang="en-US" altLang="en-US" dirty="0" smtClean="0">
                <a:solidFill>
                  <a:srgbClr val="333333"/>
                </a:solidFill>
              </a:rPr>
              <a:t>California </a:t>
            </a:r>
            <a:r>
              <a:rPr lang="en-US" altLang="en-US" dirty="0">
                <a:solidFill>
                  <a:srgbClr val="333333"/>
                </a:solidFill>
              </a:rPr>
              <a:t>Service Center</a:t>
            </a:r>
          </a:p>
          <a:p>
            <a:pPr algn="ctr" eaLnBrk="0" hangingPunct="0">
              <a:defRPr/>
            </a:pPr>
            <a:r>
              <a:rPr lang="en-US" altLang="en-US" dirty="0">
                <a:solidFill>
                  <a:srgbClr val="333333"/>
                </a:solidFill>
              </a:rPr>
              <a:t>Laguna Niguel, CA</a:t>
            </a:r>
          </a:p>
        </p:txBody>
      </p:sp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7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7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7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7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7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7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7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7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7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B4895EC-7C8D-4687-B8DD-39C2DF76CF80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279400"/>
            <a:ext cx="8485187" cy="762000"/>
          </a:xfrm>
        </p:spPr>
        <p:txBody>
          <a:bodyPr anchor="t"/>
          <a:lstStyle/>
          <a:p>
            <a:pPr>
              <a:lnSpc>
                <a:spcPct val="85000"/>
              </a:lnSpc>
            </a:pPr>
            <a:r>
              <a:rPr lang="en-US" altLang="en-US" dirty="0" smtClean="0"/>
              <a:t>CSC Family Branches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94238" y="1485900"/>
            <a:ext cx="3992562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smtClean="0">
                <a:solidFill>
                  <a:srgbClr val="333333"/>
                </a:solidFill>
                <a:cs typeface="Arial" charset="0"/>
              </a:rPr>
              <a:t>I-829, Petition by Entrepreneur to Remove Conditions</a:t>
            </a:r>
          </a:p>
          <a:p>
            <a:r>
              <a:rPr lang="en-US" altLang="en-US" sz="2000" dirty="0" smtClean="0">
                <a:solidFill>
                  <a:srgbClr val="333333"/>
                </a:solidFill>
                <a:cs typeface="Arial" charset="0"/>
              </a:rPr>
              <a:t>I-131, Application for Travel Document</a:t>
            </a:r>
          </a:p>
          <a:p>
            <a:r>
              <a:rPr lang="en-US" altLang="en-US" sz="2000" dirty="0" smtClean="0">
                <a:solidFill>
                  <a:srgbClr val="333333"/>
                </a:solidFill>
                <a:cs typeface="Arial" charset="0"/>
              </a:rPr>
              <a:t>I-612, Application for Waiver of the Foreign Residence Requirement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320675" y="927100"/>
            <a:ext cx="8226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 dirty="0">
                <a:solidFill>
                  <a:srgbClr val="333333"/>
                </a:solidFill>
              </a:rPr>
              <a:t>(</a:t>
            </a:r>
            <a:r>
              <a:rPr lang="en-US" altLang="en-US" sz="2200" dirty="0" smtClean="0">
                <a:solidFill>
                  <a:srgbClr val="333333"/>
                </a:solidFill>
              </a:rPr>
              <a:t>Continued)</a:t>
            </a:r>
            <a:endParaRPr lang="en-US" altLang="en-US" sz="2200" dirty="0">
              <a:solidFill>
                <a:srgbClr val="333333"/>
              </a:solidFill>
            </a:endParaRPr>
          </a:p>
        </p:txBody>
      </p:sp>
      <p:pic>
        <p:nvPicPr>
          <p:cNvPr id="7" name="Picture 3" descr="O:\Brch_CSO\_CSO2\Historical Phots 5-13-2014\Bk18Item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581150"/>
            <a:ext cx="2828633" cy="3771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 uiExpand="1" build="p"/>
      <p:bldP spid="2867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7A002B1C-A12B-4D8C-BE93-2F442CCD4D04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pic>
        <p:nvPicPr>
          <p:cNvPr id="6" name="Content Placeholder 4" descr="Pictur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375" b="687"/>
          <a:stretch>
            <a:fillRect/>
          </a:stretch>
        </p:blipFill>
        <p:spPr bwMode="auto">
          <a:xfrm>
            <a:off x="1463675" y="384175"/>
            <a:ext cx="6227763" cy="5026025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05725F1-6E7C-46E9-8A1D-40AFAEEBA620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32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279400"/>
            <a:ext cx="8485187" cy="762000"/>
          </a:xfrm>
        </p:spPr>
        <p:txBody>
          <a:bodyPr anchor="t"/>
          <a:lstStyle/>
          <a:p>
            <a:pPr>
              <a:lnSpc>
                <a:spcPct val="85000"/>
              </a:lnSpc>
            </a:pPr>
            <a:r>
              <a:rPr lang="en-US" altLang="en-US" dirty="0" smtClean="0"/>
              <a:t>CSC Stakeholder Outreach &amp; Deferred Action Branch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94238" y="1485900"/>
            <a:ext cx="3992562" cy="3886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indent="-173038">
              <a:defRPr/>
            </a:pPr>
            <a:r>
              <a:rPr lang="en-US" sz="2000" dirty="0" smtClean="0">
                <a:solidFill>
                  <a:srgbClr val="333333"/>
                </a:solidFill>
                <a:cs typeface="Arial" panose="020B0604020202020204" pitchFamily="34" charset="0"/>
              </a:rPr>
              <a:t>I-821D, Consideration of Deferred Action for Childhood Arrivals</a:t>
            </a:r>
          </a:p>
          <a:p>
            <a:pPr>
              <a:defRPr/>
            </a:pPr>
            <a:r>
              <a:rPr lang="en-US" sz="2000" dirty="0">
                <a:solidFill>
                  <a:srgbClr val="333333"/>
                </a:solidFill>
                <a:cs typeface="Arial" panose="020B0604020202020204" pitchFamily="34" charset="0"/>
              </a:rPr>
              <a:t>I-824, Application for Action on an Approved Application or Petition </a:t>
            </a:r>
          </a:p>
          <a:p>
            <a:pPr>
              <a:defRPr/>
            </a:pPr>
            <a:r>
              <a:rPr lang="en-US" sz="2000" dirty="0">
                <a:solidFill>
                  <a:srgbClr val="333333"/>
                </a:solidFill>
                <a:cs typeface="Arial" panose="020B0604020202020204" pitchFamily="34" charset="0"/>
              </a:rPr>
              <a:t>N-644, Application for Posthumous Citizenship </a:t>
            </a:r>
          </a:p>
          <a:p>
            <a:pPr>
              <a:defRPr/>
            </a:pPr>
            <a:r>
              <a:rPr lang="en-US" sz="2000" dirty="0">
                <a:solidFill>
                  <a:srgbClr val="333333"/>
                </a:solidFill>
                <a:cs typeface="Arial" panose="020B0604020202020204" pitchFamily="34" charset="0"/>
              </a:rPr>
              <a:t>I-90, Application to Replace Permanent Resident Card </a:t>
            </a:r>
          </a:p>
        </p:txBody>
      </p:sp>
      <p:pic>
        <p:nvPicPr>
          <p:cNvPr id="8" name="Picture 17" descr="O:\Brch_CSO\_CSO2\Historical Phots 5-13-2014\Bk18Item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9" y="1524000"/>
            <a:ext cx="3983038" cy="340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099C5D87-29E7-4243-ADBD-115CB3221284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pic>
        <p:nvPicPr>
          <p:cNvPr id="6" name="Picture 4" descr="http://ecn.uscis.dhs.gov/team/scops/csc/CSC%20Events/Logo%20Event-FB1-3%20Section.jpg"/>
          <p:cNvPicPr>
            <a:picLocks noChangeAspect="1" noChangeArrowheads="1"/>
          </p:cNvPicPr>
          <p:nvPr/>
        </p:nvPicPr>
        <p:blipFill>
          <a:blip r:embed="rId3"/>
          <a:srcRect l="1439" t="1062" b="7516"/>
          <a:stretch>
            <a:fillRect/>
          </a:stretch>
        </p:blipFill>
        <p:spPr bwMode="auto">
          <a:xfrm>
            <a:off x="2378075" y="384175"/>
            <a:ext cx="4489450" cy="5040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341AD03A-23BE-4EFA-AD71-743227E81486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457200" y="2200275"/>
            <a:ext cx="82327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indent="-223838">
              <a:defRPr sz="2400">
                <a:solidFill>
                  <a:schemeClr val="tx1"/>
                </a:solidFill>
                <a:latin typeface="Arial" charset="0"/>
              </a:defRPr>
            </a:lvl2pPr>
            <a:lvl3pPr marL="909638" indent="-2222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258888" indent="-231775">
              <a:defRPr sz="2400">
                <a:solidFill>
                  <a:schemeClr val="tx1"/>
                </a:solidFill>
                <a:latin typeface="Arial" charset="0"/>
              </a:defRPr>
            </a:lvl4pPr>
            <a:lvl5pPr marL="1598613" indent="-2222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0558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5130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29702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4274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4200" dirty="0">
                <a:solidFill>
                  <a:schemeClr val="bg1"/>
                </a:solidFill>
                <a:latin typeface="+mj-lt"/>
                <a:cs typeface="+mn-cs"/>
              </a:rPr>
              <a:t>How to inquire </a:t>
            </a:r>
          </a:p>
          <a:p>
            <a:pPr algn="ctr" eaLnBrk="0" hangingPunct="0">
              <a:defRPr/>
            </a:pPr>
            <a:r>
              <a:rPr lang="en-US" altLang="en-US" sz="4200" dirty="0">
                <a:solidFill>
                  <a:schemeClr val="bg1"/>
                </a:solidFill>
                <a:latin typeface="+mj-lt"/>
                <a:cs typeface="+mn-cs"/>
              </a:rPr>
              <a:t>about a case at a </a:t>
            </a:r>
            <a:r>
              <a:rPr lang="en-US" altLang="en-US" sz="4200" dirty="0" smtClean="0">
                <a:solidFill>
                  <a:schemeClr val="bg1"/>
                </a:solidFill>
                <a:latin typeface="+mj-lt"/>
                <a:cs typeface="+mn-cs"/>
              </a:rPr>
              <a:t>Service Center</a:t>
            </a:r>
            <a:r>
              <a:rPr lang="en-US" altLang="en-US" sz="4200" dirty="0">
                <a:solidFill>
                  <a:schemeClr val="bg1"/>
                </a:solidFill>
                <a:latin typeface="+mj-lt"/>
                <a:cs typeface="+mn-cs"/>
              </a:rPr>
              <a:t>?</a:t>
            </a:r>
          </a:p>
        </p:txBody>
      </p:sp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45F06D96-1158-4CC6-8C03-E8926CE9EBC3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35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29720" name="Rectangle 24"/>
          <p:cNvSpPr>
            <a:spLocks noGrp="1" noChangeArrowheads="1"/>
          </p:cNvSpPr>
          <p:nvPr>
            <p:ph type="title"/>
          </p:nvPr>
        </p:nvSpPr>
        <p:spPr>
          <a:xfrm>
            <a:off x="315913" y="203200"/>
            <a:ext cx="7469187" cy="1050925"/>
          </a:xfrm>
        </p:spPr>
        <p:txBody>
          <a:bodyPr anchor="t"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Step 1: Contact (800) 375-5283 </a:t>
            </a:r>
          </a:p>
        </p:txBody>
      </p:sp>
      <p:sp>
        <p:nvSpPr>
          <p:cNvPr id="29722" name="Rectangle 26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94238" y="1143000"/>
            <a:ext cx="3992562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indent="-173038"/>
            <a:r>
              <a:rPr lang="en-US" altLang="en-US" dirty="0" smtClean="0">
                <a:solidFill>
                  <a:srgbClr val="333333"/>
                </a:solidFill>
              </a:rPr>
              <a:t>Contact the </a:t>
            </a:r>
            <a:r>
              <a:rPr lang="en-US" altLang="en-US" b="1" dirty="0" smtClean="0">
                <a:solidFill>
                  <a:srgbClr val="333333"/>
                </a:solidFill>
              </a:rPr>
              <a:t>National Customer Service Center </a:t>
            </a:r>
            <a:r>
              <a:rPr lang="en-US" altLang="en-US" dirty="0" smtClean="0">
                <a:solidFill>
                  <a:srgbClr val="333333"/>
                </a:solidFill>
              </a:rPr>
              <a:t>(NCSC) at (800) 375-5283 or submit an online request.</a:t>
            </a:r>
          </a:p>
          <a:p>
            <a:pPr marL="173038" indent="-173038"/>
            <a:r>
              <a:rPr lang="en-US" altLang="en-US" dirty="0" smtClean="0">
                <a:solidFill>
                  <a:srgbClr val="333333"/>
                </a:solidFill>
              </a:rPr>
              <a:t>NCSC can help customers, community-based organizations and liaison groups with case-related inquiries and expedites. </a:t>
            </a:r>
          </a:p>
          <a:p>
            <a:pPr marL="173038" indent="-173038"/>
            <a:endParaRPr lang="en-US" altLang="en-US" dirty="0" smtClean="0">
              <a:solidFill>
                <a:srgbClr val="333333"/>
              </a:solidFill>
            </a:endParaRPr>
          </a:p>
        </p:txBody>
      </p:sp>
      <p:pic>
        <p:nvPicPr>
          <p:cNvPr id="6" name="Picture 9" descr="http://3.bp.blogspot.com/_VJkQmNthxnU/TKk0H8C6zvI/AAAAAAAABzM/pz4VIfpMztE/s1600/customer_service_rep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19200"/>
            <a:ext cx="2797175" cy="419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27462" y="5557838"/>
            <a:ext cx="14890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200" b="1" dirty="0">
                <a:solidFill>
                  <a:schemeClr val="bg1"/>
                </a:solidFill>
              </a:rPr>
              <a:t>uscis.gov</a:t>
            </a:r>
          </a:p>
        </p:txBody>
      </p:sp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0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2058E9D-8FB0-4E6D-ACBD-C0D38FAC4BE3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36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29720" name="Rectangle 24"/>
          <p:cNvSpPr>
            <a:spLocks noGrp="1" noChangeArrowheads="1"/>
          </p:cNvSpPr>
          <p:nvPr>
            <p:ph type="title"/>
          </p:nvPr>
        </p:nvSpPr>
        <p:spPr>
          <a:xfrm>
            <a:off x="315913" y="203200"/>
            <a:ext cx="7469187" cy="1050925"/>
          </a:xfrm>
        </p:spPr>
        <p:txBody>
          <a:bodyPr anchor="t"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Step 2: NCSC Follow-Up Email</a:t>
            </a:r>
          </a:p>
        </p:txBody>
      </p:sp>
      <p:sp>
        <p:nvSpPr>
          <p:cNvPr id="29722" name="Rectangle 26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94238" y="1143000"/>
            <a:ext cx="3992562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333333"/>
                </a:solidFill>
              </a:rPr>
              <a:t>If more than 30 days have passed since you contacted NCSC and the issue has not been resolved or you have not received a response, email the USCIS Service Center that has jurisdiction of your case to check the status.</a:t>
            </a:r>
          </a:p>
        </p:txBody>
      </p:sp>
      <p:pic>
        <p:nvPicPr>
          <p:cNvPr id="7" name="Picture 2" descr="http://wimages.vr-zone.net/2013/11/typing-on-laptop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19200"/>
            <a:ext cx="3994150" cy="335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0" grpId="0"/>
      <p:bldP spid="29722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C5187BF7-813D-479A-B539-1C1A664FE7F2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37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0647" y="1857985"/>
            <a:ext cx="8229600" cy="481672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15938" indent="-342900" algn="ctr">
              <a:buFont typeface="Wingdings" panose="05000000000000000000" pitchFamily="2" charset="2"/>
              <a:buChar char="v"/>
              <a:defRPr/>
            </a:pPr>
            <a:endParaRPr lang="en-US" altLang="en-US" sz="2000" dirty="0" smtClean="0">
              <a:solidFill>
                <a:srgbClr val="333333"/>
              </a:solidFill>
            </a:endParaRPr>
          </a:p>
          <a:p>
            <a:pPr marL="515938" indent="-342900" algn="ctr">
              <a:buFont typeface="Wingdings" panose="05000000000000000000" pitchFamily="2" charset="2"/>
              <a:buChar char="v"/>
              <a:defRPr/>
            </a:pPr>
            <a:r>
              <a:rPr lang="en-US" altLang="en-US" sz="2000" dirty="0" smtClean="0">
                <a:solidFill>
                  <a:srgbClr val="333333"/>
                </a:solidFill>
              </a:rPr>
              <a:t>California Service Center:</a:t>
            </a:r>
          </a:p>
          <a:p>
            <a:pPr marL="173038" indent="0" algn="ctr">
              <a:buFont typeface="Wingdings" pitchFamily="2" charset="2"/>
              <a:buNone/>
              <a:defRPr/>
            </a:pPr>
            <a:r>
              <a:rPr lang="en-US" altLang="en-US" sz="1800" u="sng" dirty="0" smtClean="0">
                <a:solidFill>
                  <a:srgbClr val="333333"/>
                </a:solidFill>
                <a:hlinkClick r:id="rId3"/>
              </a:rPr>
              <a:t>csc-ncsc-followup@uscis.dhs.gov</a:t>
            </a:r>
            <a:endParaRPr lang="en-US" altLang="en-US" sz="2000" u="sng" dirty="0" smtClean="0">
              <a:solidFill>
                <a:srgbClr val="333333"/>
              </a:solidFill>
            </a:endParaRPr>
          </a:p>
          <a:p>
            <a:pPr marL="515938" indent="-342900" algn="ctr">
              <a:buFont typeface="Wingdings" panose="05000000000000000000" pitchFamily="2" charset="2"/>
              <a:buChar char="v"/>
              <a:defRPr/>
            </a:pPr>
            <a:r>
              <a:rPr lang="en-US" altLang="en-US" sz="2000" dirty="0" smtClean="0">
                <a:solidFill>
                  <a:srgbClr val="333333"/>
                </a:solidFill>
              </a:rPr>
              <a:t>Vermont Service Center:</a:t>
            </a:r>
          </a:p>
          <a:p>
            <a:pPr marL="173038" indent="0" algn="ctr">
              <a:buFont typeface="Wingdings" pitchFamily="2" charset="2"/>
              <a:buNone/>
              <a:defRPr/>
            </a:pPr>
            <a:r>
              <a:rPr lang="en-US" altLang="en-US" sz="1800" u="sng" dirty="0" smtClean="0">
                <a:solidFill>
                  <a:srgbClr val="333333"/>
                </a:solidFill>
                <a:hlinkClick r:id="rId4"/>
              </a:rPr>
              <a:t>vsc.ncscfollowup@uscis.dhs.gov</a:t>
            </a:r>
            <a:endParaRPr lang="en-US" altLang="en-US" sz="2000" u="sng" dirty="0" smtClean="0">
              <a:solidFill>
                <a:srgbClr val="333333"/>
              </a:solidFill>
            </a:endParaRPr>
          </a:p>
          <a:p>
            <a:pPr marL="515938" indent="-342900" algn="ctr">
              <a:buFont typeface="Wingdings" panose="05000000000000000000" pitchFamily="2" charset="2"/>
              <a:buChar char="v"/>
              <a:defRPr/>
            </a:pPr>
            <a:r>
              <a:rPr lang="en-US" altLang="en-US" sz="2000" dirty="0" smtClean="0">
                <a:solidFill>
                  <a:srgbClr val="333333"/>
                </a:solidFill>
              </a:rPr>
              <a:t>Nebraska Service Center: </a:t>
            </a:r>
          </a:p>
          <a:p>
            <a:pPr marL="173038" indent="0" algn="ctr">
              <a:buFont typeface="Wingdings" pitchFamily="2" charset="2"/>
              <a:buNone/>
              <a:defRPr/>
            </a:pPr>
            <a:r>
              <a:rPr lang="en-US" altLang="en-US" sz="1800" u="sng" dirty="0" smtClean="0">
                <a:solidFill>
                  <a:srgbClr val="333333"/>
                </a:solidFill>
                <a:hlinkClick r:id="rId5"/>
              </a:rPr>
              <a:t>nscfollowup.ncsc@uscis.dhs.gov</a:t>
            </a:r>
            <a:endParaRPr lang="en-US" altLang="en-US" sz="2000" u="sng" dirty="0">
              <a:solidFill>
                <a:srgbClr val="333333"/>
              </a:solidFill>
            </a:endParaRPr>
          </a:p>
          <a:p>
            <a:pPr marL="855663" indent="-682625" algn="ctr">
              <a:buFont typeface="Wingdings" panose="05000000000000000000" pitchFamily="2" charset="2"/>
              <a:buChar char="v"/>
              <a:defRPr/>
            </a:pPr>
            <a:r>
              <a:rPr lang="en-US" altLang="en-US" sz="2000" dirty="0" smtClean="0">
                <a:solidFill>
                  <a:srgbClr val="333333"/>
                </a:solidFill>
              </a:rPr>
              <a:t>Texas Service Center: </a:t>
            </a:r>
          </a:p>
          <a:p>
            <a:pPr marL="173038" indent="0" algn="ctr">
              <a:buFont typeface="Wingdings" pitchFamily="2" charset="2"/>
              <a:buNone/>
              <a:defRPr/>
            </a:pPr>
            <a:r>
              <a:rPr lang="en-US" altLang="en-US" sz="1800" u="sng" dirty="0" smtClean="0">
                <a:solidFill>
                  <a:srgbClr val="333333"/>
                </a:solidFill>
                <a:hlinkClick r:id="rId6"/>
              </a:rPr>
              <a:t>tsc.ncscfollowup@uscis.dhs.gov</a:t>
            </a:r>
            <a:endParaRPr lang="en-US" altLang="en-US" sz="1800" u="sng" dirty="0" smtClean="0">
              <a:solidFill>
                <a:srgbClr val="333333"/>
              </a:solidFill>
            </a:endParaRPr>
          </a:p>
          <a:p>
            <a:pPr marL="515938" indent="-342900" algn="ctr">
              <a:buFont typeface="Wingdings" panose="05000000000000000000" pitchFamily="2" charset="2"/>
              <a:buChar char="v"/>
              <a:defRPr/>
            </a:pPr>
            <a:r>
              <a:rPr lang="en-US" altLang="en-US" sz="2000" dirty="0" smtClean="0">
                <a:solidFill>
                  <a:srgbClr val="333333"/>
                </a:solidFill>
              </a:rPr>
              <a:t>Potomac Service Center</a:t>
            </a:r>
            <a:endParaRPr lang="en-US" altLang="en-US" sz="2000" dirty="0">
              <a:solidFill>
                <a:srgbClr val="333333"/>
              </a:solidFill>
            </a:endParaRPr>
          </a:p>
          <a:p>
            <a:pPr marL="173038" indent="0" algn="ctr">
              <a:buFont typeface="Wingdings" pitchFamily="2" charset="2"/>
              <a:buNone/>
              <a:defRPr/>
            </a:pPr>
            <a:r>
              <a:rPr lang="en-US" sz="1800" u="sng" dirty="0" smtClean="0">
                <a:hlinkClick r:id="rId7"/>
              </a:rPr>
              <a:t>PSC.ncscfollowup@uscis.dhs.gov</a:t>
            </a:r>
            <a:endParaRPr lang="en-US" sz="1800" dirty="0"/>
          </a:p>
          <a:p>
            <a:pPr marL="173038" indent="-173038">
              <a:lnSpc>
                <a:spcPct val="85000"/>
              </a:lnSpc>
              <a:defRPr/>
            </a:pPr>
            <a:endParaRPr lang="en-US" altLang="en-US" dirty="0">
              <a:solidFill>
                <a:srgbClr val="333333"/>
              </a:solidFill>
            </a:endParaRPr>
          </a:p>
          <a:p>
            <a:pPr marL="173038" indent="-173038">
              <a:defRPr/>
            </a:pPr>
            <a:endParaRPr lang="en-US" altLang="en-US" sz="2000" dirty="0">
              <a:solidFill>
                <a:srgbClr val="333333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15913" y="279400"/>
            <a:ext cx="8828087" cy="1050925"/>
          </a:xfrm>
        </p:spPr>
        <p:txBody>
          <a:bodyPr anchor="t"/>
          <a:lstStyle/>
          <a:p>
            <a:pPr>
              <a:lnSpc>
                <a:spcPct val="85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Step 2: NCSC Follow-Up Email</a:t>
            </a:r>
            <a:r>
              <a:rPr lang="en-US" altLang="en-US" sz="2200" dirty="0" smtClean="0">
                <a:solidFill>
                  <a:schemeClr val="bg1"/>
                </a:solidFill>
              </a:rPr>
              <a:t> (Continued)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endParaRPr lang="en-US" altLang="en-US" dirty="0" smtClean="0"/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330200" y="1062892"/>
            <a:ext cx="767080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200" dirty="0">
                <a:solidFill>
                  <a:srgbClr val="333333"/>
                </a:solidFill>
              </a:rPr>
              <a:t>Email the service center that has jurisdiction of your case </a:t>
            </a:r>
          </a:p>
          <a:p>
            <a:pPr>
              <a:lnSpc>
                <a:spcPct val="85000"/>
              </a:lnSpc>
            </a:pPr>
            <a:endParaRPr lang="en-US" altLang="en-US" sz="22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 spd="slow" advClick="0" advTm="2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2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2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2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2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2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2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2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2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2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2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2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2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2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2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2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  <p:bldP spid="14234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1776B-EF2E-4B94-B07E-8103938A7842}" type="slidenum">
              <a:rPr lang="en-US" altLang="en-US"/>
              <a:pPr/>
              <a:t>38</a:t>
            </a:fld>
            <a:endParaRPr lang="en-US" altLang="en-US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279400"/>
            <a:ext cx="8485187" cy="762000"/>
          </a:xfrm>
        </p:spPr>
        <p:txBody>
          <a:bodyPr anchor="t"/>
          <a:lstStyle/>
          <a:p>
            <a:pPr>
              <a:lnSpc>
                <a:spcPct val="85000"/>
              </a:lnSpc>
            </a:pPr>
            <a:r>
              <a:rPr lang="en-US" altLang="en-US" dirty="0">
                <a:solidFill>
                  <a:schemeClr val="bg1"/>
                </a:solidFill>
              </a:rPr>
              <a:t>Step 3: Email Service Center Operations</a:t>
            </a:r>
            <a:endParaRPr lang="en-US" alt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94238" y="1485900"/>
            <a:ext cx="3992562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indent="-173038"/>
            <a:r>
              <a:rPr lang="en-US" altLang="en-US" sz="2000" dirty="0">
                <a:solidFill>
                  <a:srgbClr val="333333"/>
                </a:solidFill>
              </a:rPr>
              <a:t>If you do not receive a response within 21 days of contacting the appropriate </a:t>
            </a:r>
            <a:r>
              <a:rPr lang="en-US" altLang="en-US" sz="2000" dirty="0" smtClean="0">
                <a:solidFill>
                  <a:srgbClr val="333333"/>
                </a:solidFill>
              </a:rPr>
              <a:t>Service Center</a:t>
            </a:r>
            <a:r>
              <a:rPr lang="en-US" altLang="en-US" sz="2000" dirty="0">
                <a:solidFill>
                  <a:srgbClr val="333333"/>
                </a:solidFill>
              </a:rPr>
              <a:t>, email the USCIS Headquarters Office of Service Center Operations by email at: </a:t>
            </a:r>
          </a:p>
          <a:p>
            <a:pPr marL="336550" lvl="1" indent="0">
              <a:buNone/>
            </a:pPr>
            <a:r>
              <a:rPr lang="en-US" altLang="en-US" sz="1800" u="sng" dirty="0">
                <a:solidFill>
                  <a:srgbClr val="333333"/>
                </a:solidFill>
                <a:hlinkClick r:id="rId3"/>
              </a:rPr>
              <a:t>SCOPSSCATA@uscis.dhs.gov</a:t>
            </a:r>
            <a:endParaRPr lang="en-US" altLang="en-US" sz="1800" u="sng" dirty="0">
              <a:solidFill>
                <a:srgbClr val="333333"/>
              </a:solidFill>
            </a:endParaRPr>
          </a:p>
          <a:p>
            <a:pPr marL="336550" lvl="1" indent="0">
              <a:buNone/>
            </a:pPr>
            <a:endParaRPr lang="en-US" altLang="en-US" sz="1800" dirty="0">
              <a:solidFill>
                <a:srgbClr val="333333"/>
              </a:solidFill>
            </a:endParaRPr>
          </a:p>
          <a:p>
            <a:pPr marL="173038" indent="-173038"/>
            <a:r>
              <a:rPr lang="en-US" altLang="en-US" sz="2000" dirty="0">
                <a:solidFill>
                  <a:srgbClr val="333333"/>
                </a:solidFill>
              </a:rPr>
              <a:t>You will receive a response from this email address within 10 days.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2591203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53810"/>
      </p:ext>
    </p:extLst>
  </p:cSld>
  <p:clrMapOvr>
    <a:masterClrMapping/>
  </p:clrMapOvr>
  <p:transition spd="slow" advClick="0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190FD60F-1714-4569-861D-17566A904B26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39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6176" name="Rectangle 32"/>
          <p:cNvSpPr>
            <a:spLocks noGrp="1" noChangeArrowheads="1"/>
          </p:cNvSpPr>
          <p:nvPr>
            <p:ph type="title"/>
          </p:nvPr>
        </p:nvSpPr>
        <p:spPr>
          <a:xfrm>
            <a:off x="330200" y="279400"/>
            <a:ext cx="8081963" cy="1041400"/>
          </a:xfrm>
        </p:spPr>
        <p:txBody>
          <a:bodyPr anchor="t"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Service Center case inquiry steps</a:t>
            </a:r>
          </a:p>
        </p:txBody>
      </p:sp>
      <p:sp>
        <p:nvSpPr>
          <p:cNvPr id="6179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759700" cy="3886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Step 1: Contact NCSC at (800) 375-5283</a:t>
            </a:r>
          </a:p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Step 2: Email NCSC Follow-Up</a:t>
            </a:r>
          </a:p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Step 3: Email Service Center Operations</a:t>
            </a:r>
          </a:p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indent="0" algn="ctr">
              <a:buFont typeface="Wingdings" pitchFamily="2" charset="2"/>
              <a:buNone/>
              <a:defRPr/>
            </a:pPr>
            <a:r>
              <a:rPr lang="en-US" altLang="en-US" dirty="0" smtClean="0">
                <a:solidFill>
                  <a:srgbClr val="333333"/>
                </a:solidFill>
              </a:rPr>
              <a:t>For more information, go to</a:t>
            </a:r>
          </a:p>
          <a:p>
            <a:pPr indent="0" algn="ctr">
              <a:buFont typeface="Wingdings" pitchFamily="2" charset="2"/>
              <a:buNone/>
              <a:defRPr/>
            </a:pPr>
            <a:r>
              <a:rPr lang="en-US" altLang="en-US" b="1" dirty="0" smtClean="0">
                <a:solidFill>
                  <a:schemeClr val="bg1"/>
                </a:solidFill>
              </a:rPr>
              <a:t>uscis.gov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81" y="-422029"/>
            <a:ext cx="7469187" cy="2227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2063B8-61E5-4F52-8A73-5EEBAF9E54A7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4" name="Picture 3" descr="psc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67" y="4719818"/>
            <a:ext cx="4296387" cy="122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NSCexterior - night2"/>
          <p:cNvPicPr>
            <a:picLocks noChangeAspect="1" noChangeArrowheads="1"/>
          </p:cNvPicPr>
          <p:nvPr/>
        </p:nvPicPr>
        <p:blipFill rotWithShape="1">
          <a:blip r:embed="rId4"/>
          <a:srcRect t="6805" b="6805"/>
          <a:stretch/>
        </p:blipFill>
        <p:spPr bwMode="auto">
          <a:xfrm>
            <a:off x="5269522" y="2454551"/>
            <a:ext cx="3387970" cy="1899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22430" y="505433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 eaLnBrk="0" hangingPunct="0">
              <a:defRPr/>
            </a:pPr>
            <a:r>
              <a:rPr lang="en-US" altLang="en-US" sz="2800" b="1" dirty="0" smtClean="0">
                <a:solidFill>
                  <a:srgbClr val="333333"/>
                </a:solidFill>
              </a:rPr>
              <a:t>NSC</a:t>
            </a:r>
          </a:p>
          <a:p>
            <a:pPr marL="0" indent="0" algn="ctr" eaLnBrk="0" hangingPunct="0">
              <a:defRPr/>
            </a:pPr>
            <a:r>
              <a:rPr lang="en-US" altLang="en-US" dirty="0" smtClean="0">
                <a:solidFill>
                  <a:srgbClr val="333333"/>
                </a:solidFill>
              </a:rPr>
              <a:t>Nebraska </a:t>
            </a:r>
            <a:r>
              <a:rPr lang="en-US" altLang="en-US" dirty="0">
                <a:solidFill>
                  <a:srgbClr val="333333"/>
                </a:solidFill>
              </a:rPr>
              <a:t>Service Center,</a:t>
            </a:r>
          </a:p>
          <a:p>
            <a:pPr marL="0" indent="0" algn="ctr" eaLnBrk="0" hangingPunct="0">
              <a:defRPr/>
            </a:pPr>
            <a:r>
              <a:rPr lang="en-US" altLang="en-US" dirty="0">
                <a:solidFill>
                  <a:srgbClr val="333333"/>
                </a:solidFill>
              </a:rPr>
              <a:t>Lincoln, NE</a:t>
            </a:r>
          </a:p>
        </p:txBody>
      </p:sp>
      <p:pic>
        <p:nvPicPr>
          <p:cNvPr id="7" name="Picture 7" descr="TSC77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1"/>
          <a:stretch>
            <a:fillRect/>
          </a:stretch>
        </p:blipFill>
        <p:spPr bwMode="auto">
          <a:xfrm>
            <a:off x="556967" y="410306"/>
            <a:ext cx="3405433" cy="185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15108" y="2773178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en-US" sz="2800" b="1" dirty="0" smtClean="0">
                <a:solidFill>
                  <a:srgbClr val="333333"/>
                </a:solidFill>
              </a:rPr>
              <a:t>TSC</a:t>
            </a:r>
          </a:p>
          <a:p>
            <a:pPr algn="ctr" eaLnBrk="0" hangingPunct="0">
              <a:defRPr/>
            </a:pPr>
            <a:r>
              <a:rPr lang="en-US" altLang="en-US" dirty="0" smtClean="0">
                <a:solidFill>
                  <a:srgbClr val="333333"/>
                </a:solidFill>
              </a:rPr>
              <a:t>Texas </a:t>
            </a:r>
            <a:r>
              <a:rPr lang="en-US" altLang="en-US" dirty="0">
                <a:solidFill>
                  <a:srgbClr val="333333"/>
                </a:solidFill>
              </a:rPr>
              <a:t>Service Center,</a:t>
            </a:r>
          </a:p>
          <a:p>
            <a:pPr algn="ctr" eaLnBrk="0" hangingPunct="0">
              <a:defRPr/>
            </a:pPr>
            <a:r>
              <a:rPr lang="en-US" altLang="en-US" dirty="0">
                <a:solidFill>
                  <a:srgbClr val="333333"/>
                </a:solidFill>
              </a:rPr>
              <a:t>Dallas and Mesquite, TX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77507" y="4719818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en-US" sz="2800" b="1" dirty="0" smtClean="0">
                <a:solidFill>
                  <a:srgbClr val="333333"/>
                </a:solidFill>
              </a:rPr>
              <a:t>PSC</a:t>
            </a:r>
          </a:p>
          <a:p>
            <a:pPr algn="ctr" eaLnBrk="0" hangingPunct="0">
              <a:defRPr/>
            </a:pPr>
            <a:r>
              <a:rPr lang="en-US" altLang="en-US" dirty="0" smtClean="0">
                <a:solidFill>
                  <a:srgbClr val="333333"/>
                </a:solidFill>
              </a:rPr>
              <a:t>Potomac Service </a:t>
            </a:r>
            <a:r>
              <a:rPr lang="en-US" altLang="en-US" dirty="0">
                <a:solidFill>
                  <a:srgbClr val="333333"/>
                </a:solidFill>
              </a:rPr>
              <a:t>Center,</a:t>
            </a:r>
          </a:p>
          <a:p>
            <a:pPr algn="ctr" eaLnBrk="0" hangingPunct="0">
              <a:defRPr/>
            </a:pPr>
            <a:r>
              <a:rPr lang="en-US" altLang="en-US" dirty="0" smtClean="0">
                <a:solidFill>
                  <a:srgbClr val="333333"/>
                </a:solidFill>
              </a:rPr>
              <a:t>Crystal City, 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01943"/>
      </p:ext>
    </p:extLst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5349A218-4B07-468C-AD60-87345DA77E91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40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457200" y="2200275"/>
            <a:ext cx="82327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indent="-223838">
              <a:defRPr sz="2400">
                <a:solidFill>
                  <a:schemeClr val="tx1"/>
                </a:solidFill>
                <a:latin typeface="Arial" charset="0"/>
              </a:defRPr>
            </a:lvl2pPr>
            <a:lvl3pPr marL="909638" indent="-2222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258888" indent="-231775">
              <a:defRPr sz="2400">
                <a:solidFill>
                  <a:schemeClr val="tx1"/>
                </a:solidFill>
                <a:latin typeface="Arial" charset="0"/>
              </a:defRPr>
            </a:lvl4pPr>
            <a:lvl5pPr marL="1598613" indent="-2222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0558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5130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29702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4274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4200" dirty="0">
                <a:solidFill>
                  <a:schemeClr val="bg1"/>
                </a:solidFill>
                <a:latin typeface="+mj-lt"/>
                <a:cs typeface="+mn-cs"/>
              </a:rPr>
              <a:t>How to inquire about a </a:t>
            </a:r>
          </a:p>
          <a:p>
            <a:pPr algn="ctr" eaLnBrk="0" hangingPunct="0">
              <a:defRPr/>
            </a:pPr>
            <a:r>
              <a:rPr lang="en-US" sz="4200" dirty="0">
                <a:solidFill>
                  <a:schemeClr val="bg1"/>
                </a:solidFill>
                <a:latin typeface="+mj-lt"/>
                <a:cs typeface="+mn-cs"/>
              </a:rPr>
              <a:t>CSC premium processing case?</a:t>
            </a:r>
            <a:endParaRPr lang="en-US" sz="4200" dirty="0"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951474"/>
      </p:ext>
    </p:extLst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5AD6190C-1F72-4115-AB35-461B0D521C91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41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39939" name="Rectangle 10"/>
          <p:cNvSpPr>
            <a:spLocks noChangeArrowheads="1"/>
          </p:cNvSpPr>
          <p:nvPr/>
        </p:nvSpPr>
        <p:spPr bwMode="grayWhite">
          <a:xfrm>
            <a:off x="457200" y="1133475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altLang="en-US" sz="2200" dirty="0">
              <a:solidFill>
                <a:srgbClr val="B0B1B3"/>
              </a:solidFill>
            </a:endParaRPr>
          </a:p>
        </p:txBody>
      </p:sp>
      <p:sp>
        <p:nvSpPr>
          <p:cNvPr id="28686" name="Rectangle 14"/>
          <p:cNvSpPr>
            <a:spLocks noGrp="1" noChangeArrowheads="1"/>
          </p:cNvSpPr>
          <p:nvPr>
            <p:ph type="title"/>
          </p:nvPr>
        </p:nvSpPr>
        <p:spPr>
          <a:xfrm>
            <a:off x="315913" y="203200"/>
            <a:ext cx="8828087" cy="1050925"/>
          </a:xfrm>
        </p:spPr>
        <p:txBody>
          <a:bodyPr anchor="t"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CSC Premium Processing inquiries</a:t>
            </a:r>
            <a:endParaRPr lang="en-US" altLang="en-US" dirty="0" smtClean="0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invGray">
          <a:xfrm>
            <a:off x="481012" y="909588"/>
            <a:ext cx="8229600" cy="494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altLang="en-US" sz="2000" dirty="0">
              <a:solidFill>
                <a:srgbClr val="333333"/>
              </a:solidFill>
            </a:endParaRPr>
          </a:p>
          <a:p>
            <a:pPr algn="ctr"/>
            <a:endParaRPr lang="en-US" altLang="en-US" sz="2000" dirty="0">
              <a:solidFill>
                <a:srgbClr val="333333"/>
              </a:solidFill>
            </a:endParaRPr>
          </a:p>
          <a:p>
            <a:pPr algn="ctr"/>
            <a:endParaRPr lang="en-US" altLang="en-US" sz="2000" dirty="0">
              <a:solidFill>
                <a:srgbClr val="333333"/>
              </a:solidFill>
            </a:endParaRPr>
          </a:p>
          <a:p>
            <a:pPr algn="ctr"/>
            <a:endParaRPr lang="en-US" altLang="en-US" sz="2000" dirty="0">
              <a:solidFill>
                <a:srgbClr val="333333"/>
              </a:solidFill>
            </a:endParaRPr>
          </a:p>
          <a:p>
            <a:pPr algn="ctr"/>
            <a:endParaRPr lang="en-US" altLang="en-US" sz="2000" dirty="0">
              <a:solidFill>
                <a:srgbClr val="333333"/>
              </a:solidFill>
            </a:endParaRPr>
          </a:p>
          <a:p>
            <a:pPr algn="ctr"/>
            <a:endParaRPr lang="en-US" altLang="en-US" sz="2000" dirty="0">
              <a:solidFill>
                <a:srgbClr val="333333"/>
              </a:solidFill>
            </a:endParaRPr>
          </a:p>
          <a:p>
            <a:pPr algn="ctr"/>
            <a:endParaRPr lang="en-US" altLang="en-US" sz="2000" dirty="0" smtClean="0">
              <a:solidFill>
                <a:srgbClr val="333333"/>
              </a:solidFill>
            </a:endParaRPr>
          </a:p>
          <a:p>
            <a:pPr algn="ctr"/>
            <a:endParaRPr lang="en-US" altLang="en-US" sz="2000" dirty="0">
              <a:solidFill>
                <a:srgbClr val="333333"/>
              </a:solidFill>
            </a:endParaRPr>
          </a:p>
          <a:p>
            <a:pPr algn="ctr"/>
            <a:endParaRPr lang="en-US" altLang="en-US" sz="2000" dirty="0" smtClean="0">
              <a:solidFill>
                <a:srgbClr val="333333"/>
              </a:solidFill>
            </a:endParaRPr>
          </a:p>
          <a:p>
            <a:pPr algn="ctr"/>
            <a:endParaRPr lang="en-US" altLang="en-US" sz="2000" dirty="0">
              <a:solidFill>
                <a:srgbClr val="333333"/>
              </a:solidFill>
            </a:endParaRPr>
          </a:p>
          <a:p>
            <a:pPr algn="ctr"/>
            <a:endParaRPr lang="en-US" altLang="en-US" sz="2000" dirty="0">
              <a:solidFill>
                <a:srgbClr val="333333"/>
              </a:solidFill>
            </a:endParaRPr>
          </a:p>
          <a:p>
            <a:pPr algn="ctr"/>
            <a:r>
              <a:rPr lang="en-US" altLang="en-US" sz="1800" dirty="0" smtClean="0">
                <a:solidFill>
                  <a:srgbClr val="333333"/>
                </a:solidFill>
              </a:rPr>
              <a:t>Email</a:t>
            </a:r>
            <a:r>
              <a:rPr lang="en-US" altLang="en-US" sz="1800" dirty="0">
                <a:solidFill>
                  <a:srgbClr val="333333"/>
                </a:solidFill>
              </a:rPr>
              <a:t>:  </a:t>
            </a:r>
          </a:p>
          <a:p>
            <a:pPr algn="ctr"/>
            <a:r>
              <a:rPr lang="en-US" altLang="en-US" sz="2000" u="sng" dirty="0" smtClean="0">
                <a:solidFill>
                  <a:srgbClr val="002060"/>
                </a:solidFill>
                <a:hlinkClick r:id="rId3"/>
              </a:rPr>
              <a:t>CSC-Premium.Processing@uscis.dhs.gov</a:t>
            </a:r>
            <a:endParaRPr lang="en-US" altLang="en-US" sz="2000" u="sng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1800" dirty="0" smtClean="0">
                <a:solidFill>
                  <a:srgbClr val="333333"/>
                </a:solidFill>
              </a:rPr>
              <a:t>Phone: </a:t>
            </a:r>
          </a:p>
          <a:p>
            <a:pPr algn="ctr"/>
            <a:r>
              <a:rPr lang="en-US" altLang="en-US" sz="2000" dirty="0" smtClean="0">
                <a:solidFill>
                  <a:srgbClr val="C00000"/>
                </a:solidFill>
              </a:rPr>
              <a:t>(866) 315-5718</a:t>
            </a:r>
            <a:endParaRPr lang="en-US" altLang="en-US" sz="2000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wimages.vr-zone.net/2013/11/typing-on-laptop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1133475"/>
            <a:ext cx="3705225" cy="3111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5349A218-4B07-468C-AD60-87345DA77E91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42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457200" y="445477"/>
            <a:ext cx="8232775" cy="568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indent="-223838">
              <a:defRPr sz="2400">
                <a:solidFill>
                  <a:schemeClr val="tx1"/>
                </a:solidFill>
                <a:latin typeface="Arial" charset="0"/>
              </a:defRPr>
            </a:lvl2pPr>
            <a:lvl3pPr marL="909638" indent="-2222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258888" indent="-231775">
              <a:defRPr sz="2400">
                <a:solidFill>
                  <a:schemeClr val="tx1"/>
                </a:solidFill>
                <a:latin typeface="Arial" charset="0"/>
              </a:defRPr>
            </a:lvl4pPr>
            <a:lvl5pPr marL="1598613" indent="-2222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0558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5130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29702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4274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We invite you to take a tour of our facility so you can see first-hand our processes 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including: file 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acceptance in our 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mailroom, data entry, case adjudication, 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and mailing out the notices of action.</a:t>
            </a:r>
          </a:p>
          <a:p>
            <a:pPr algn="ctr" eaLnBrk="0" hangingPunct="0">
              <a:defRPr/>
            </a:pPr>
            <a:endParaRPr lang="en-US" sz="1600" dirty="0" smtClean="0">
              <a:solidFill>
                <a:schemeClr val="bg1"/>
              </a:solidFill>
              <a:latin typeface="+mj-lt"/>
              <a:cs typeface="+mn-cs"/>
            </a:endParaRPr>
          </a:p>
          <a:p>
            <a:pPr algn="ctr" eaLnBrk="0" hangingPunct="0">
              <a:defRPr/>
            </a:pPr>
            <a:r>
              <a:rPr lang="en-US" sz="2600" b="1" i="1" dirty="0" smtClean="0">
                <a:solidFill>
                  <a:schemeClr val="bg1"/>
                </a:solidFill>
                <a:latin typeface="+mj-lt"/>
                <a:cs typeface="+mn-cs"/>
              </a:rPr>
              <a:t>August 31</a:t>
            </a:r>
            <a:r>
              <a:rPr lang="en-US" sz="2600" b="1" i="1" baseline="30000" dirty="0" smtClean="0">
                <a:solidFill>
                  <a:schemeClr val="bg1"/>
                </a:solidFill>
                <a:latin typeface="+mj-lt"/>
                <a:cs typeface="+mn-cs"/>
              </a:rPr>
              <a:t>st</a:t>
            </a:r>
            <a:r>
              <a:rPr lang="en-US" sz="2600" b="1" i="1" dirty="0" smtClean="0">
                <a:solidFill>
                  <a:schemeClr val="bg1"/>
                </a:solidFill>
                <a:latin typeface="+mj-lt"/>
                <a:cs typeface="+mn-cs"/>
              </a:rPr>
              <a:t> CSC Open House </a:t>
            </a:r>
          </a:p>
          <a:p>
            <a:pPr algn="ctr" eaLnBrk="0" hangingPunct="0">
              <a:defRPr/>
            </a:pPr>
            <a:r>
              <a:rPr lang="en-US" sz="2600" b="1" i="1" dirty="0" smtClean="0">
                <a:solidFill>
                  <a:schemeClr val="bg1"/>
                </a:solidFill>
                <a:latin typeface="+mj-lt"/>
                <a:cs typeface="+mn-cs"/>
              </a:rPr>
              <a:t>Optional Tour Schedule: </a:t>
            </a:r>
          </a:p>
          <a:p>
            <a:pPr algn="ctr" eaLnBrk="0" hangingPunct="0">
              <a:defRPr/>
            </a:pPr>
            <a:r>
              <a:rPr lang="en-US" sz="2600" dirty="0" smtClean="0">
                <a:solidFill>
                  <a:schemeClr val="bg1"/>
                </a:solidFill>
                <a:latin typeface="+mj-lt"/>
                <a:cs typeface="+mn-cs"/>
              </a:rPr>
              <a:t>8:50 am – 10:45 am</a:t>
            </a:r>
          </a:p>
          <a:p>
            <a:pPr algn="ctr" eaLnBrk="0" hangingPunct="0">
              <a:defRPr/>
            </a:pPr>
            <a:r>
              <a:rPr lang="en-US" sz="2600" dirty="0" smtClean="0">
                <a:solidFill>
                  <a:schemeClr val="bg1"/>
                </a:solidFill>
                <a:latin typeface="+mj-lt"/>
                <a:cs typeface="+mn-cs"/>
              </a:rPr>
              <a:t>1:00 pm – 2:30 pm</a:t>
            </a:r>
          </a:p>
          <a:p>
            <a:pPr algn="ctr" eaLnBrk="0" hangingPunct="0">
              <a:defRPr/>
            </a:pPr>
            <a:r>
              <a:rPr lang="en-US" sz="2600" dirty="0" smtClean="0">
                <a:solidFill>
                  <a:schemeClr val="bg1"/>
                </a:solidFill>
                <a:latin typeface="+mj-lt"/>
                <a:cs typeface="+mn-cs"/>
              </a:rPr>
              <a:t>4:30 pm – 5:30 pm</a:t>
            </a:r>
          </a:p>
          <a:p>
            <a:pPr algn="ctr" eaLnBrk="0" hangingPunct="0">
              <a:defRPr/>
            </a:pPr>
            <a:r>
              <a:rPr lang="en-US" sz="4200" dirty="0" smtClean="0">
                <a:latin typeface="+mj-lt"/>
                <a:cs typeface="+mn-cs"/>
              </a:rPr>
              <a:t>Tour times</a:t>
            </a:r>
            <a:endParaRPr lang="en-US" sz="4200" dirty="0">
              <a:latin typeface="+mj-lt"/>
              <a:cs typeface="+mn-cs"/>
            </a:endParaRPr>
          </a:p>
        </p:txBody>
      </p:sp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381000"/>
            <a:ext cx="7162800" cy="50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52FD3871-D4F7-4600-88B3-450B4BC88B6F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43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40964" name="Rectangle 10"/>
          <p:cNvSpPr>
            <a:spLocks noChangeArrowheads="1"/>
          </p:cNvSpPr>
          <p:nvPr/>
        </p:nvSpPr>
        <p:spPr bwMode="auto">
          <a:xfrm>
            <a:off x="457200" y="1600200"/>
            <a:ext cx="81359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indent="-2238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09638" indent="-2222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58888" indent="-23177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598613" indent="-2222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0558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5130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9702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274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60000"/>
              </a:spcBef>
              <a:buClr>
                <a:srgbClr val="333333"/>
              </a:buClr>
              <a:buFont typeface="Wingdings" pitchFamily="2" charset="2"/>
              <a:buChar char="§"/>
            </a:pPr>
            <a:endParaRPr lang="en-US" altLang="en-US" sz="2000" dirty="0">
              <a:solidFill>
                <a:srgbClr val="333333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06475" y="381000"/>
            <a:ext cx="71691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200" b="1" dirty="0"/>
              <a:t>CSC has established a professional climate 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200" b="1" dirty="0"/>
              <a:t>that promotes the effective and timely 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200" b="1" dirty="0"/>
              <a:t>delivery of immigration benefits to those 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200" b="1" dirty="0"/>
              <a:t>who wish to realize the American dream.</a:t>
            </a:r>
          </a:p>
        </p:txBody>
      </p:sp>
      <p:pic>
        <p:nvPicPr>
          <p:cNvPr id="13" name="Picture 2" descr="O:\Brch_CSO\_CSO2\Historical Phots 5-13-2014\Bk9Item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479675"/>
            <a:ext cx="3373438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O:\Brch_CSO\_CSO2\Historical Phots 5-13-2014\Bk9Item1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6"/>
          <a:stretch>
            <a:fillRect/>
          </a:stretch>
        </p:blipFill>
        <p:spPr bwMode="auto">
          <a:xfrm>
            <a:off x="4968875" y="2446338"/>
            <a:ext cx="3200400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0"/>
            <a:ext cx="7972302" cy="1050925"/>
          </a:xfrm>
        </p:spPr>
        <p:txBody>
          <a:bodyPr/>
          <a:lstStyle/>
          <a:p>
            <a:r>
              <a:rPr lang="en-US" dirty="0" smtClean="0"/>
              <a:t>CSC Staffing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2063B8-61E5-4F52-8A73-5EEBAF9E54A7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410307" y="1172980"/>
            <a:ext cx="856957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>
                <a:solidFill>
                  <a:srgbClr val="333333"/>
                </a:solidFill>
              </a:rPr>
              <a:t>Currently, CSC has over 900 federal employees and over 500 contract employees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>
                <a:solidFill>
                  <a:srgbClr val="333333"/>
                </a:solidFill>
              </a:rPr>
              <a:t>CSC is led by an executive team consisting of the Director, Deputy Director and Chief of Staff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>
                <a:solidFill>
                  <a:srgbClr val="333333"/>
                </a:solidFill>
              </a:rPr>
              <a:t>Organized into adjudicative, support, and specialized branches headed by Associate Center Directors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>
                <a:solidFill>
                  <a:srgbClr val="333333"/>
                </a:solidFill>
              </a:rPr>
              <a:t>Each branch has 2-3 sections managed by Section Chiefs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>
                <a:solidFill>
                  <a:srgbClr val="333333"/>
                </a:solidFill>
              </a:rPr>
              <a:t>Each section has approximately 30 to 50 Immigration Services Officers (</a:t>
            </a:r>
            <a:r>
              <a:rPr lang="en-US" altLang="en-US" sz="2200" dirty="0" smtClean="0">
                <a:solidFill>
                  <a:srgbClr val="333333"/>
                </a:solidFill>
              </a:rPr>
              <a:t>ISOs</a:t>
            </a:r>
            <a:r>
              <a:rPr lang="en-US" altLang="en-US" sz="2200" dirty="0" smtClean="0">
                <a:solidFill>
                  <a:srgbClr val="333333"/>
                </a:solidFill>
              </a:rPr>
              <a:t>)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>
                <a:solidFill>
                  <a:srgbClr val="333333"/>
                </a:solidFill>
              </a:rPr>
              <a:t>ISOs </a:t>
            </a:r>
            <a:r>
              <a:rPr lang="en-US" altLang="en-US" sz="2200" dirty="0" smtClean="0">
                <a:solidFill>
                  <a:srgbClr val="333333"/>
                </a:solidFill>
              </a:rPr>
              <a:t>are organized in 5 to 8 teams and are led by first-line supervisors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>
                <a:solidFill>
                  <a:srgbClr val="333333"/>
                </a:solidFill>
              </a:rPr>
              <a:t>There are plans to expand the CSC workforce in the near future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endParaRPr lang="en-US" altLang="en-US" sz="2200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41625"/>
      </p:ext>
    </p:extLst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246185"/>
            <a:ext cx="7972302" cy="691661"/>
          </a:xfrm>
        </p:spPr>
        <p:txBody>
          <a:bodyPr/>
          <a:lstStyle/>
          <a:p>
            <a:r>
              <a:rPr lang="en-US" dirty="0" smtClean="0"/>
              <a:t>Workload </a:t>
            </a:r>
            <a:r>
              <a:rPr lang="en-US" dirty="0" smtClean="0"/>
              <a:t>Transfers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2063B8-61E5-4F52-8A73-5EEBAF9E54A7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445477" y="1488831"/>
            <a:ext cx="85344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>
                <a:solidFill>
                  <a:srgbClr val="333333"/>
                </a:solidFill>
              </a:rPr>
              <a:t>Service Centers have seen growth in workload.  USCIS expects to continue to face an increase in the volume and complexity of the applications and petitions adjudicated by the Service Centers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>
                <a:solidFill>
                  <a:srgbClr val="333333"/>
                </a:solidFill>
              </a:rPr>
              <a:t>In an effort to maximize available capacity, some workloads have been transferred among the five Service Centers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>
                <a:solidFill>
                  <a:srgbClr val="333333"/>
                </a:solidFill>
              </a:rPr>
              <a:t>SCOPS and the Centers review and identify available capacity at each of the Service Centers and based on findings, redistribute certain workloads among the Service Centers, where current resources allow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>
                <a:solidFill>
                  <a:srgbClr val="333333"/>
                </a:solidFill>
              </a:rPr>
              <a:t>Additional workload transfers are planned to continue while USCIS considers longer-term strategies to address the growing workload</a:t>
            </a:r>
            <a:endParaRPr lang="en-US" altLang="en-US" sz="2200" dirty="0" smtClean="0">
              <a:solidFill>
                <a:srgbClr val="333333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endParaRPr lang="en-US" altLang="en-US" sz="2200" dirty="0" smtClean="0">
              <a:solidFill>
                <a:srgbClr val="333333"/>
              </a:solidFill>
            </a:endParaRPr>
          </a:p>
          <a:p>
            <a:pPr eaLnBrk="0" hangingPunct="0">
              <a:defRPr/>
            </a:pPr>
            <a:endParaRPr lang="en-US" altLang="en-US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64102"/>
      </p:ext>
    </p:extLst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246185"/>
            <a:ext cx="7972302" cy="1242646"/>
          </a:xfrm>
        </p:spPr>
        <p:txBody>
          <a:bodyPr/>
          <a:lstStyle/>
          <a:p>
            <a:r>
              <a:rPr lang="en-US" dirty="0" smtClean="0"/>
              <a:t>FY16 Service Center Workload Transfers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2063B8-61E5-4F52-8A73-5EEBAF9E54A7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445477" y="1488831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rgbClr val="333333"/>
                </a:solidFill>
              </a:rPr>
              <a:t>CSC </a:t>
            </a:r>
            <a:r>
              <a:rPr lang="en-US" altLang="en-US" dirty="0" smtClean="0">
                <a:solidFill>
                  <a:srgbClr val="333333"/>
                </a:solidFill>
                <a:sym typeface="Wingdings" panose="05000000000000000000" pitchFamily="2" charset="2"/>
              </a:rPr>
              <a:t> PSC 	</a:t>
            </a:r>
            <a:r>
              <a:rPr lang="en-US" altLang="en-US" sz="2200" dirty="0" smtClean="0">
                <a:solidFill>
                  <a:srgbClr val="333333"/>
                </a:solidFill>
                <a:sym typeface="Wingdings" panose="05000000000000000000" pitchFamily="2" charset="2"/>
              </a:rPr>
              <a:t>I-130 Immediate Relative</a:t>
            </a:r>
          </a:p>
          <a:p>
            <a:pPr lvl="6" eaLnBrk="0" hangingPunct="0">
              <a:defRPr/>
            </a:pPr>
            <a:r>
              <a:rPr lang="en-US" altLang="en-US" sz="2200" dirty="0" smtClean="0">
                <a:solidFill>
                  <a:srgbClr val="333333"/>
                </a:solidFill>
                <a:sym typeface="Wingdings" panose="05000000000000000000" pitchFamily="2" charset="2"/>
              </a:rPr>
              <a:t>I-765 Application for Employment    </a:t>
            </a:r>
          </a:p>
          <a:p>
            <a:pPr lvl="6" eaLnBrk="0" hangingPunct="0">
              <a:defRPr/>
            </a:pPr>
            <a:r>
              <a:rPr lang="en-US" altLang="en-US" sz="220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 smtClean="0">
                <a:solidFill>
                  <a:srgbClr val="333333"/>
                </a:solidFill>
                <a:sym typeface="Wingdings" panose="05000000000000000000" pitchFamily="2" charset="2"/>
              </a:rPr>
              <a:t>        Authorization</a:t>
            </a:r>
            <a:endParaRPr lang="en-US" altLang="en-US" sz="2200" dirty="0" smtClean="0">
              <a:solidFill>
                <a:srgbClr val="333333"/>
              </a:solidFill>
            </a:endParaRPr>
          </a:p>
          <a:p>
            <a:pPr eaLnBrk="0" hangingPunct="0">
              <a:defRPr/>
            </a:pPr>
            <a:endParaRPr lang="en-US" altLang="en-US" dirty="0" smtClean="0">
              <a:solidFill>
                <a:srgbClr val="333333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rgbClr val="333333"/>
                </a:solidFill>
              </a:rPr>
              <a:t>CSC </a:t>
            </a:r>
            <a:r>
              <a:rPr lang="en-US" altLang="en-US" dirty="0" smtClean="0">
                <a:solidFill>
                  <a:srgbClr val="333333"/>
                </a:solidFill>
                <a:sym typeface="Wingdings" panose="05000000000000000000" pitchFamily="2" charset="2"/>
              </a:rPr>
              <a:t> NSC	</a:t>
            </a:r>
            <a:r>
              <a:rPr lang="en-US" altLang="en-US" sz="2200" dirty="0" smtClean="0">
                <a:solidFill>
                  <a:srgbClr val="333333"/>
                </a:solidFill>
              </a:rPr>
              <a:t>I-129 H1B Extension of Stay Petitions </a:t>
            </a:r>
          </a:p>
          <a:p>
            <a:pPr eaLnBrk="0" hangingPunct="0">
              <a:defRPr/>
            </a:pPr>
            <a:endParaRPr lang="en-US" altLang="en-US" dirty="0" smtClean="0">
              <a:solidFill>
                <a:srgbClr val="333333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rgbClr val="333333"/>
                </a:solidFill>
              </a:rPr>
              <a:t>VSC </a:t>
            </a:r>
            <a:r>
              <a:rPr lang="en-US" altLang="en-US" dirty="0" smtClean="0">
                <a:solidFill>
                  <a:srgbClr val="333333"/>
                </a:solidFill>
                <a:sym typeface="Wingdings" panose="05000000000000000000" pitchFamily="2" charset="2"/>
              </a:rPr>
              <a:t> CSC	</a:t>
            </a:r>
            <a:r>
              <a:rPr lang="en-US" altLang="en-US" sz="2200" dirty="0" smtClean="0">
                <a:solidFill>
                  <a:srgbClr val="333333"/>
                </a:solidFill>
              </a:rPr>
              <a:t>I-539 Application to Extend/Change     				         Nonimmigrant Status</a:t>
            </a:r>
          </a:p>
          <a:p>
            <a:pPr eaLnBrk="0" hangingPunct="0">
              <a:defRPr/>
            </a:pPr>
            <a:r>
              <a:rPr lang="en-US" altLang="en-US" dirty="0">
                <a:solidFill>
                  <a:srgbClr val="333333"/>
                </a:solidFill>
              </a:rPr>
              <a:t>	</a:t>
            </a:r>
            <a:r>
              <a:rPr lang="en-US" altLang="en-US" dirty="0" smtClean="0">
                <a:solidFill>
                  <a:srgbClr val="333333"/>
                </a:solidFill>
              </a:rPr>
              <a:t>		</a:t>
            </a:r>
            <a:r>
              <a:rPr lang="en-US" altLang="en-US" sz="2200" dirty="0" smtClean="0">
                <a:solidFill>
                  <a:srgbClr val="333333"/>
                </a:solidFill>
              </a:rPr>
              <a:t>I-130 Preference (F2A)</a:t>
            </a:r>
          </a:p>
          <a:p>
            <a:pPr eaLnBrk="0" hangingPunct="0">
              <a:defRPr/>
            </a:pPr>
            <a:r>
              <a:rPr lang="en-US" altLang="en-US" dirty="0">
                <a:solidFill>
                  <a:srgbClr val="333333"/>
                </a:solidFill>
              </a:rPr>
              <a:t> </a:t>
            </a:r>
            <a:r>
              <a:rPr lang="en-US" altLang="en-US" dirty="0" smtClean="0">
                <a:solidFill>
                  <a:srgbClr val="333333"/>
                </a:solidFill>
              </a:rPr>
              <a:t>    	</a:t>
            </a:r>
            <a:r>
              <a:rPr lang="en-US" altLang="en-US" sz="2200" dirty="0" smtClean="0">
                <a:solidFill>
                  <a:srgbClr val="333333"/>
                </a:solidFill>
              </a:rPr>
              <a:t>		I-129(L) Petition for Nonimmigrant Worker</a:t>
            </a:r>
          </a:p>
          <a:p>
            <a:pPr eaLnBrk="0" hangingPunct="0">
              <a:defRPr/>
            </a:pPr>
            <a:r>
              <a:rPr lang="en-US" altLang="en-US" sz="2200" dirty="0" smtClean="0">
                <a:solidFill>
                  <a:srgbClr val="333333"/>
                </a:solidFill>
              </a:rPr>
              <a:t>			I-129 H1B CAP Petitions</a:t>
            </a:r>
            <a:endParaRPr lang="en-US" altLang="en-US" sz="22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79371"/>
      </p:ext>
    </p:extLst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77CDBDFC-01ED-4B21-B3B0-C4B8FF1A3AAB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457200" y="2200275"/>
            <a:ext cx="82327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indent="-223838">
              <a:defRPr sz="2400">
                <a:solidFill>
                  <a:schemeClr val="tx1"/>
                </a:solidFill>
                <a:latin typeface="Arial" charset="0"/>
              </a:defRPr>
            </a:lvl2pPr>
            <a:lvl3pPr marL="909638" indent="-2222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258888" indent="-231775">
              <a:defRPr sz="2400">
                <a:solidFill>
                  <a:schemeClr val="tx1"/>
                </a:solidFill>
                <a:latin typeface="Arial" charset="0"/>
              </a:defRPr>
            </a:lvl4pPr>
            <a:lvl5pPr marL="1598613" indent="-2222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0558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5130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29702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4274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0" hangingPunct="0">
              <a:buFont typeface="Wingdings" pitchFamily="2" charset="2"/>
              <a:buNone/>
              <a:defRPr/>
            </a:pPr>
            <a:r>
              <a:rPr lang="en-US" sz="4200" dirty="0">
                <a:solidFill>
                  <a:schemeClr val="bg1"/>
                </a:solidFill>
                <a:latin typeface="+mj-lt"/>
                <a:cs typeface="+mn-cs"/>
              </a:rPr>
              <a:t>What is CSC’s mission?</a:t>
            </a:r>
          </a:p>
        </p:txBody>
      </p:sp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144491" cy="4192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1DFC5348-5101-4ECE-8A6D-08A9DC43535B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alt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7171" name="Rectangle 24"/>
          <p:cNvSpPr>
            <a:spLocks noGrp="1" noChangeArrowheads="1"/>
          </p:cNvSpPr>
          <p:nvPr>
            <p:ph type="title"/>
          </p:nvPr>
        </p:nvSpPr>
        <p:spPr>
          <a:xfrm>
            <a:off x="315913" y="203200"/>
            <a:ext cx="7469187" cy="1050925"/>
          </a:xfrm>
        </p:spPr>
        <p:txBody>
          <a:bodyPr anchor="t"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We are the CSC </a:t>
            </a:r>
            <a:endParaRPr lang="en-US" altLang="en-US" dirty="0" smtClean="0"/>
          </a:p>
        </p:txBody>
      </p:sp>
      <p:sp>
        <p:nvSpPr>
          <p:cNvPr id="7172" name="Rectangle 26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94238" y="1285875"/>
            <a:ext cx="3992562" cy="412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en-US" sz="4200" dirty="0" smtClean="0">
                <a:solidFill>
                  <a:schemeClr val="bg1"/>
                </a:solidFill>
                <a:cs typeface="Arial" charset="0"/>
              </a:rPr>
              <a:t>C</a:t>
            </a:r>
            <a:r>
              <a:rPr lang="en-US" altLang="en-US" sz="1800" dirty="0" smtClean="0">
                <a:solidFill>
                  <a:srgbClr val="333333"/>
                </a:solidFill>
                <a:cs typeface="Arial" charset="0"/>
              </a:rPr>
              <a:t>ommitting to Excellent Customer Service for All Those We Serve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4200" dirty="0" smtClean="0">
                <a:solidFill>
                  <a:schemeClr val="bg1"/>
                </a:solidFill>
                <a:cs typeface="Arial" charset="0"/>
              </a:rPr>
              <a:t>S</a:t>
            </a:r>
            <a:r>
              <a:rPr lang="en-US" altLang="en-US" sz="1800" dirty="0" smtClean="0">
                <a:solidFill>
                  <a:srgbClr val="333333"/>
                </a:solidFill>
                <a:cs typeface="Arial" charset="0"/>
              </a:rPr>
              <a:t>ecuring the Nation’s Trust through the Integrity of our Decisions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4200" dirty="0" smtClean="0">
                <a:solidFill>
                  <a:schemeClr val="bg1"/>
                </a:solidFill>
                <a:cs typeface="Arial" charset="0"/>
              </a:rPr>
              <a:t>C</a:t>
            </a:r>
            <a:r>
              <a:rPr lang="en-US" altLang="en-US" sz="1800" dirty="0" smtClean="0">
                <a:solidFill>
                  <a:srgbClr val="333333"/>
                </a:solidFill>
                <a:cs typeface="Arial" charset="0"/>
              </a:rPr>
              <a:t>ollaborating as a Team, United by our High-Performing and Dynamic Work Culture</a:t>
            </a:r>
          </a:p>
        </p:txBody>
      </p:sp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theme/theme1.xml><?xml version="1.0" encoding="utf-8"?>
<a:theme xmlns:a="http://schemas.openxmlformats.org/drawingml/2006/main" name="DHS_Template_White">
  <a:themeElements>
    <a:clrScheme name="">
      <a:dk1>
        <a:srgbClr val="70BC1F"/>
      </a:dk1>
      <a:lt1>
        <a:srgbClr val="FFFFFF"/>
      </a:lt1>
      <a:dk2>
        <a:srgbClr val="000063"/>
      </a:dk2>
      <a:lt2>
        <a:srgbClr val="FF0000"/>
      </a:lt2>
      <a:accent1>
        <a:srgbClr val="FFDB00"/>
      </a:accent1>
      <a:accent2>
        <a:srgbClr val="0062C8"/>
      </a:accent2>
      <a:accent3>
        <a:srgbClr val="AAAAB7"/>
      </a:accent3>
      <a:accent4>
        <a:srgbClr val="DADADA"/>
      </a:accent4>
      <a:accent5>
        <a:srgbClr val="FFEAAA"/>
      </a:accent5>
      <a:accent6>
        <a:srgbClr val="0058B5"/>
      </a:accent6>
      <a:hlink>
        <a:srgbClr val="CC6600"/>
      </a:hlink>
      <a:folHlink>
        <a:srgbClr val="990099"/>
      </a:folHlink>
    </a:clrScheme>
    <a:fontScheme name="DHS_Template_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HS_Template_Whi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Priority xmlns="7d94eb82-c6be-466f-b993-0d254964e809" xsi:nil="true"/>
    <Content_x0020_Target xmlns="7d94eb82-c6be-466f-b993-0d254964e809"/>
    <Document_x0020_Scope xmlns="7d94eb82-c6be-466f-b993-0d254964e809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SCIS Documents" ma:contentTypeID="0x010100AA6202BADE357043AB3CAB4F2378D90B00B9BB499B32C1434B9466B6335D354E6B" ma:contentTypeVersion="7" ma:contentTypeDescription="" ma:contentTypeScope="" ma:versionID="b6614e58767240f11135b1c3a2687897">
  <xsd:schema xmlns:xsd="http://www.w3.org/2001/XMLSchema" xmlns:xs="http://www.w3.org/2001/XMLSchema" xmlns:p="http://schemas.microsoft.com/office/2006/metadata/properties" xmlns:ns2="7d94eb82-c6be-466f-b993-0d254964e809" targetNamespace="http://schemas.microsoft.com/office/2006/metadata/properties" ma:root="true" ma:fieldsID="dda09dc90c1f2f10b33a4e1c9f16e129" ns2:_="">
    <xsd:import namespace="7d94eb82-c6be-466f-b993-0d254964e809"/>
    <xsd:element name="properties">
      <xsd:complexType>
        <xsd:sequence>
          <xsd:element name="documentManagement">
            <xsd:complexType>
              <xsd:all>
                <xsd:element ref="ns2:Content_x0020_Target" minOccurs="0"/>
                <xsd:element ref="ns2:Document_x0020_Scope" minOccurs="0"/>
                <xsd:element ref="ns2:DocPrior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94eb82-c6be-466f-b993-0d254964e809" elementFormDefault="qualified">
    <xsd:import namespace="http://schemas.microsoft.com/office/2006/documentManagement/types"/>
    <xsd:import namespace="http://schemas.microsoft.com/office/infopath/2007/PartnerControls"/>
    <xsd:element name="Content_x0020_Target" ma:index="8" nillable="true" ma:displayName="USCIS Doc Type" ma:description="Identifies the type of content. Used to direct content." ma:internalName="Content_x0020_Targe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ews"/>
                    <xsd:enumeration value="Employee resources"/>
                    <xsd:enumeration value="Immigration policy"/>
                    <xsd:enumeration value="Organization"/>
                    <xsd:enumeration value="Training"/>
                    <xsd:enumeration value="Archive"/>
                  </xsd:restriction>
                </xsd:simpleType>
              </xsd:element>
            </xsd:sequence>
          </xsd:extension>
        </xsd:complexContent>
      </xsd:complexType>
    </xsd:element>
    <xsd:element name="Document_x0020_Scope" ma:index="9" nillable="true" ma:displayName="Document Scope" ma:description="Tells if this document is for your office or all of USCIS." ma:internalName="Document_x0020_Sco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gency"/>
                    <xsd:enumeration value="Office"/>
                  </xsd:restriction>
                </xsd:simpleType>
              </xsd:element>
            </xsd:sequence>
          </xsd:extension>
        </xsd:complexContent>
      </xsd:complexType>
    </xsd:element>
    <xsd:element name="DocPriority" ma:index="10" nillable="true" ma:displayName="Document Priority" ma:format="Dropdown" ma:internalName="DocPriority">
      <xsd:simpleType>
        <xsd:restriction base="dms:Choice">
          <xsd:enumeration value="High"/>
          <xsd:enumeration value="Medium"/>
          <xsd:enumeration value="Low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7997B5-520B-406B-917D-6B1A07FF9B99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7d94eb82-c6be-466f-b993-0d254964e809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D8CA5AF-72A9-47A3-95B5-2E696F66CE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94eb82-c6be-466f-b993-0d254964e8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5FF236-27DE-49C2-B571-D5DCE09F92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DHS_Template_White</Template>
  <TotalTime>4336</TotalTime>
  <Words>1204</Words>
  <Application>Microsoft Office PowerPoint</Application>
  <PresentationFormat>On-screen Show (4:3)</PresentationFormat>
  <Paragraphs>309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DHS_Template_White</vt:lpstr>
      <vt:lpstr>Welcome to the  California Service Center  Open House</vt:lpstr>
      <vt:lpstr>PowerPoint Presentation</vt:lpstr>
      <vt:lpstr>PowerPoint Presentation</vt:lpstr>
      <vt:lpstr>PowerPoint Presentation</vt:lpstr>
      <vt:lpstr>CSC Staffing</vt:lpstr>
      <vt:lpstr>Workload Transfers</vt:lpstr>
      <vt:lpstr>FY16 Service Center Workload Transfers</vt:lpstr>
      <vt:lpstr>PowerPoint Presentation</vt:lpstr>
      <vt:lpstr>We are the CSC </vt:lpstr>
      <vt:lpstr>PowerPoint Presentation</vt:lpstr>
      <vt:lpstr>PowerPoint Presentation</vt:lpstr>
      <vt:lpstr>PowerPoint Presentation</vt:lpstr>
      <vt:lpstr>PowerPoint Presentation</vt:lpstr>
      <vt:lpstr>CSC</vt:lpstr>
      <vt:lpstr>Chet Holifield Building</vt:lpstr>
      <vt:lpstr>Chet Holifield Building</vt:lpstr>
      <vt:lpstr>Aerial view of Chet Holifield Building </vt:lpstr>
      <vt:lpstr>PowerPoint Presentation</vt:lpstr>
      <vt:lpstr>How Service Centers Receive Work</vt:lpstr>
      <vt:lpstr>How Service Centers Receive Work</vt:lpstr>
      <vt:lpstr>How Service Centers Receive Work</vt:lpstr>
      <vt:lpstr>How Service Centers Receive Work</vt:lpstr>
      <vt:lpstr>How Service Centers Receive Work</vt:lpstr>
      <vt:lpstr>PowerPoint Presentation</vt:lpstr>
      <vt:lpstr>CSC Employment Branches</vt:lpstr>
      <vt:lpstr>CSC Employment Branches</vt:lpstr>
      <vt:lpstr>PowerPoint Presentation</vt:lpstr>
      <vt:lpstr>CSC Family Branches</vt:lpstr>
      <vt:lpstr>CSC Family Branches</vt:lpstr>
      <vt:lpstr>CSC Family Branches</vt:lpstr>
      <vt:lpstr>PowerPoint Presentation</vt:lpstr>
      <vt:lpstr>CSC Stakeholder Outreach &amp; Deferred Action Branch</vt:lpstr>
      <vt:lpstr>PowerPoint Presentation</vt:lpstr>
      <vt:lpstr>PowerPoint Presentation</vt:lpstr>
      <vt:lpstr>Step 1: Contact (800) 375-5283 </vt:lpstr>
      <vt:lpstr>Step 2: NCSC Follow-Up Email</vt:lpstr>
      <vt:lpstr>Step 2: NCSC Follow-Up Email (Continued) </vt:lpstr>
      <vt:lpstr>Step 3: Email Service Center Operations</vt:lpstr>
      <vt:lpstr>Service Center case inquiry steps</vt:lpstr>
      <vt:lpstr>PowerPoint Presentation</vt:lpstr>
      <vt:lpstr>CSC Premium Processing inquiries</vt:lpstr>
      <vt:lpstr>PowerPoint Presentation</vt:lpstr>
      <vt:lpstr>PowerPoint Presentation</vt:lpstr>
    </vt:vector>
  </TitlesOfParts>
  <Company>Transportation Security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 - 42 pt Times New Roman, White</dc:title>
  <dc:creator>Joseph B. Adamoli</dc:creator>
  <cp:lastModifiedBy>USCIS User</cp:lastModifiedBy>
  <cp:revision>644</cp:revision>
  <cp:lastPrinted>2016-08-02T01:05:09Z</cp:lastPrinted>
  <dcterms:created xsi:type="dcterms:W3CDTF">2003-10-28T16:04:33Z</dcterms:created>
  <dcterms:modified xsi:type="dcterms:W3CDTF">2016-08-11T16:43:54Z</dcterms:modified>
</cp:coreProperties>
</file>