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45" r:id="rId4"/>
    <p:sldMasterId id="2147486588" r:id="rId5"/>
  </p:sldMasterIdLst>
  <p:notesMasterIdLst>
    <p:notesMasterId r:id="rId35"/>
  </p:notesMasterIdLst>
  <p:handoutMasterIdLst>
    <p:handoutMasterId r:id="rId36"/>
  </p:handoutMasterIdLst>
  <p:sldIdLst>
    <p:sldId id="897" r:id="rId6"/>
    <p:sldId id="886" r:id="rId7"/>
    <p:sldId id="854" r:id="rId8"/>
    <p:sldId id="1609" r:id="rId9"/>
    <p:sldId id="263" r:id="rId10"/>
    <p:sldId id="5900" r:id="rId11"/>
    <p:sldId id="5901" r:id="rId12"/>
    <p:sldId id="5902" r:id="rId13"/>
    <p:sldId id="5903" r:id="rId14"/>
    <p:sldId id="5913" r:id="rId15"/>
    <p:sldId id="5914" r:id="rId16"/>
    <p:sldId id="5915" r:id="rId17"/>
    <p:sldId id="5916" r:id="rId18"/>
    <p:sldId id="5917" r:id="rId19"/>
    <p:sldId id="5932" r:id="rId20"/>
    <p:sldId id="5933" r:id="rId21"/>
    <p:sldId id="5935" r:id="rId22"/>
    <p:sldId id="5934" r:id="rId23"/>
    <p:sldId id="5929" r:id="rId24"/>
    <p:sldId id="5939" r:id="rId25"/>
    <p:sldId id="5924" r:id="rId26"/>
    <p:sldId id="5926" r:id="rId27"/>
    <p:sldId id="267" r:id="rId28"/>
    <p:sldId id="5940" r:id="rId29"/>
    <p:sldId id="352" r:id="rId30"/>
    <p:sldId id="376" r:id="rId31"/>
    <p:sldId id="259" r:id="rId32"/>
    <p:sldId id="257" r:id="rId33"/>
    <p:sldId id="895" r:id="rId3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Opening Slide" id="{6D06098A-6F87-4B44-98A3-EFA7A992241E}">
          <p14:sldIdLst>
            <p14:sldId id="897"/>
            <p14:sldId id="886"/>
            <p14:sldId id="854"/>
            <p14:sldId id="1609"/>
            <p14:sldId id="263"/>
            <p14:sldId id="5900"/>
            <p14:sldId id="5901"/>
            <p14:sldId id="5902"/>
            <p14:sldId id="5903"/>
            <p14:sldId id="5913"/>
            <p14:sldId id="5914"/>
            <p14:sldId id="5915"/>
            <p14:sldId id="5916"/>
            <p14:sldId id="5917"/>
            <p14:sldId id="5932"/>
            <p14:sldId id="5933"/>
            <p14:sldId id="5935"/>
            <p14:sldId id="5934"/>
            <p14:sldId id="5929"/>
            <p14:sldId id="5939"/>
            <p14:sldId id="5924"/>
            <p14:sldId id="5926"/>
            <p14:sldId id="267"/>
            <p14:sldId id="5940"/>
            <p14:sldId id="352"/>
            <p14:sldId id="376"/>
            <p14:sldId id="259"/>
            <p14:sldId id="257"/>
            <p14:sldId id="8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237404-49C2-9DE2-D7C7-BB14587A7FBF}" name="Mcgee, Ramona L" initials="RLM" userId="Mcgee, Ramona L" providerId="None"/>
  <p188:author id="{D2CCB708-9D05-9066-41B1-8F2DDBC751B8}" name="Stewart, Leah M" initials="SLM" userId="S::leah.m.stewart@uscis.dhs.gov::22641899-0582-4254-88bd-315941ca573e" providerId="AD"/>
  <p188:author id="{9A354910-C093-6325-9988-1791D57BA970}" name="Turner, Ebony N" initials="TN" userId="S::ebony.n.turner2@uscis.dhs.gov::81844665-96fe-4f21-961d-bb023e1e8ba9" providerId="AD"/>
  <p188:author id="{78202B17-944D-15A4-007E-E215A48E02EF}" name="Andrus, Olivia Q (Quinn)" initials="A(" userId="S::olivia.q.andrus@uscis.dhs.gov::ad8f80e5-1711-425e-85c5-83c6997ad796" providerId="AD"/>
  <p188:author id="{AEFFAD1D-F52B-7678-3162-446BFCEA018E}" name="Geary, Andrew C (Drew)" initials="G(" userId="S::andrew.c.geary@uscis.dhs.gov::6f57f4a5-db34-4011-a09a-a003bad388d4" providerId="AD"/>
  <p188:author id="{D339B527-3EBA-E30F-E9EA-A57F7FD090B0}" name="Turner, Ebony N" initials="TEN" userId="S::Ebony.N.Turner2@uscis.dhs.gov::81844665-96fe-4f21-961d-bb023e1e8ba9" providerId="AD"/>
  <p188:author id="{A7271C7A-73AD-5CD9-424F-581D3AC9F2AD}" name="Kelly, Pornsiri" initials="KP" userId="S::Pornsiri.Kelly@uscis.dhs.gov::efe5aaaf-354d-4bd1-b3c3-b9f92594e9cc" providerId="AD"/>
  <p188:author id="{812E22B5-758D-7AD6-B0E3-2E44A6DDE432}" name="Sanchez, Glendaly" initials="SG" userId="S::glendaly.sanchez@uscis.dhs.gov::6b3e6294-6429-4803-8a1d-5011e06de0da" providerId="AD"/>
  <p188:author id="{6AB9F5DA-A1E3-3D1F-5969-BD82772CFBB5}" name="Kelly, Pornsiri" initials="KP" userId="S::pornsiri.kelly@uscis.dhs.gov::efe5aaaf-354d-4bd1-b3c3-b9f92594e9cc" providerId="AD"/>
  <p188:author id="{C15CA4DB-FE5C-A215-6060-548D4A8E8F5C}" name="Evans, Janna M" initials="EM" userId="S::janna.m.evans@uscis.dhs.gov::0d10e55b-db30-4da8-946f-a9d48510c5d9" providerId="AD"/>
  <p188:author id="{D0F520F9-FC43-EF3B-BF3E-FCC900C192DD}" name="Evans, Janna M" initials="EJM" userId="S::Janna.M.Evans@uscis.dhs.gov::0d10e55b-db30-4da8-946f-a9d48510c5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VRET PEREZ, KATHERINE" initials="SPK" lastIdx="1" clrIdx="0">
    <p:extLst>
      <p:ext uri="{19B8F6BF-5375-455C-9EA6-DF929625EA0E}">
        <p15:presenceInfo xmlns:p15="http://schemas.microsoft.com/office/powerpoint/2012/main" userId="S::KATHERINE.SIVRETPEREZ@hq.dhs.gov::628b1e2d-aa89-4f4f-aa11-773feb046835" providerId="AD"/>
      </p:ext>
    </p:extLst>
  </p:cmAuthor>
  <p:cmAuthor id="2" name="Rigdon, Jerry L" initials="RJL" lastIdx="2" clrIdx="1">
    <p:extLst>
      <p:ext uri="{19B8F6BF-5375-455C-9EA6-DF929625EA0E}">
        <p15:presenceInfo xmlns:p15="http://schemas.microsoft.com/office/powerpoint/2012/main" userId="Rigdon, Jerry L" providerId="None"/>
      </p:ext>
    </p:extLst>
  </p:cmAuthor>
  <p:cmAuthor id="3" name="Andrea" initials="A" lastIdx="1" clrIdx="2">
    <p:extLst>
      <p:ext uri="{19B8F6BF-5375-455C-9EA6-DF929625EA0E}">
        <p15:presenceInfo xmlns:p15="http://schemas.microsoft.com/office/powerpoint/2012/main" userId="S::Andrea.L.Freiberger@uscis.dhs.gov::bc59a8ec-bdec-4237-a810-ab02bcb152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a:srgbClr val="0000FF"/>
    <a:srgbClr val="0066FF"/>
    <a:srgbClr val="3D7CA5"/>
    <a:srgbClr val="003E67"/>
    <a:srgbClr val="0033CC"/>
    <a:srgbClr val="000099"/>
    <a:srgbClr val="00CC99"/>
    <a:srgbClr val="FFFF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E51DE-6886-47DE-89EA-45D5B6D52D05}" v="603" dt="2023-09-12T21:23:03.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60324" autoAdjust="0"/>
  </p:normalViewPr>
  <p:slideViewPr>
    <p:cSldViewPr snapToGrid="0">
      <p:cViewPr varScale="1">
        <p:scale>
          <a:sx n="40" d="100"/>
          <a:sy n="40" d="100"/>
        </p:scale>
        <p:origin x="1012" y="40"/>
      </p:cViewPr>
      <p:guideLst>
        <p:guide orient="horz" pos="2160"/>
        <p:guide pos="3840"/>
      </p:guideLst>
    </p:cSldViewPr>
  </p:slideViewPr>
  <p:outlineViewPr>
    <p:cViewPr>
      <p:scale>
        <a:sx n="33" d="100"/>
        <a:sy n="33" d="100"/>
      </p:scale>
      <p:origin x="0" y="-1383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isgov-my.sharepoint.com/personal/janna_m_evans_uscis_dhs_gov/Documents/Documents/H%20drive%20Files/my%20documents/A%20PIT%20CREW/AA%20MyUSCIS/Account%20Promotion/Online%20Filing%20Percentag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tx1"/>
                </a:solidFill>
                <a:latin typeface="Source Sans Pro" panose="020B0503030403020204" pitchFamily="34" charset="0"/>
              </a:rPr>
              <a:t>FY23 Online Filing Percentages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313575202954328"/>
          <c:y val="8.569020292688688E-2"/>
          <c:w val="0.84058763386138957"/>
          <c:h val="0.89163111317455046"/>
        </c:manualLayout>
      </c:layout>
      <c:barChart>
        <c:barDir val="bar"/>
        <c:grouping val="clustered"/>
        <c:varyColors val="0"/>
        <c:ser>
          <c:idx val="0"/>
          <c:order val="0"/>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Source Sans Pro" panose="020B0503030403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'[Online Filing Percentages.xlsx]Sheet1'!$B$1:$B$15</c:f>
              <c:strCache>
                <c:ptCount val="15"/>
                <c:pt idx="0">
                  <c:v>I-907</c:v>
                </c:pt>
                <c:pt idx="1">
                  <c:v>I-131</c:v>
                </c:pt>
                <c:pt idx="2">
                  <c:v>I-765</c:v>
                </c:pt>
                <c:pt idx="3">
                  <c:v>I-821D</c:v>
                </c:pt>
                <c:pt idx="4">
                  <c:v>I-539</c:v>
                </c:pt>
                <c:pt idx="5">
                  <c:v>I-130</c:v>
                </c:pt>
                <c:pt idx="6">
                  <c:v>N-600K</c:v>
                </c:pt>
                <c:pt idx="7">
                  <c:v>N-600</c:v>
                </c:pt>
                <c:pt idx="8">
                  <c:v>N-336</c:v>
                </c:pt>
                <c:pt idx="9">
                  <c:v>N-400</c:v>
                </c:pt>
                <c:pt idx="10">
                  <c:v>I-589</c:v>
                </c:pt>
                <c:pt idx="11">
                  <c:v>I-90</c:v>
                </c:pt>
                <c:pt idx="12">
                  <c:v>N-565</c:v>
                </c:pt>
                <c:pt idx="13">
                  <c:v>I-821</c:v>
                </c:pt>
                <c:pt idx="14">
                  <c:v>I-134A</c:v>
                </c:pt>
              </c:strCache>
            </c:strRef>
          </c:cat>
          <c:val>
            <c:numRef>
              <c:f>'[Online Filing Percentages.xlsx]Sheet1'!$C$1:$C$15</c:f>
              <c:numCache>
                <c:formatCode>General</c:formatCode>
                <c:ptCount val="15"/>
                <c:pt idx="0">
                  <c:v>1</c:v>
                </c:pt>
                <c:pt idx="1">
                  <c:v>1</c:v>
                </c:pt>
                <c:pt idx="2">
                  <c:v>13</c:v>
                </c:pt>
                <c:pt idx="3">
                  <c:v>25</c:v>
                </c:pt>
                <c:pt idx="4">
                  <c:v>27</c:v>
                </c:pt>
                <c:pt idx="5">
                  <c:v>33</c:v>
                </c:pt>
                <c:pt idx="6">
                  <c:v>34</c:v>
                </c:pt>
                <c:pt idx="7">
                  <c:v>38</c:v>
                </c:pt>
                <c:pt idx="8">
                  <c:v>43</c:v>
                </c:pt>
                <c:pt idx="9">
                  <c:v>55</c:v>
                </c:pt>
                <c:pt idx="10">
                  <c:v>62</c:v>
                </c:pt>
                <c:pt idx="11">
                  <c:v>64</c:v>
                </c:pt>
                <c:pt idx="12">
                  <c:v>68</c:v>
                </c:pt>
                <c:pt idx="13">
                  <c:v>68</c:v>
                </c:pt>
                <c:pt idx="14">
                  <c:v>100</c:v>
                </c:pt>
              </c:numCache>
            </c:numRef>
          </c:val>
          <c:extLst>
            <c:ext xmlns:c16="http://schemas.microsoft.com/office/drawing/2014/chart" uri="{C3380CC4-5D6E-409C-BE32-E72D297353CC}">
              <c16:uniqueId val="{00000000-513E-40E1-A821-ADFA9337D409}"/>
            </c:ext>
          </c:extLst>
        </c:ser>
        <c:dLbls>
          <c:showLegendKey val="0"/>
          <c:showVal val="0"/>
          <c:showCatName val="0"/>
          <c:showSerName val="0"/>
          <c:showPercent val="0"/>
          <c:showBubbleSize val="0"/>
        </c:dLbls>
        <c:gapWidth val="64"/>
        <c:axId val="148466431"/>
        <c:axId val="148453951"/>
      </c:barChart>
      <c:catAx>
        <c:axId val="148466431"/>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Source Sans Pro" panose="020B0503030403020204" pitchFamily="34" charset="0"/>
                <a:ea typeface="+mn-ea"/>
                <a:cs typeface="+mn-cs"/>
              </a:defRPr>
            </a:pPr>
            <a:endParaRPr lang="en-US"/>
          </a:p>
        </c:txPr>
        <c:crossAx val="148453951"/>
        <c:crosses val="autoZero"/>
        <c:auto val="1"/>
        <c:lblAlgn val="ctr"/>
        <c:lblOffset val="100"/>
        <c:noMultiLvlLbl val="0"/>
      </c:catAx>
      <c:valAx>
        <c:axId val="148453951"/>
        <c:scaling>
          <c:orientation val="minMax"/>
        </c:scaling>
        <c:delete val="1"/>
        <c:axPos val="b"/>
        <c:numFmt formatCode="General" sourceLinked="1"/>
        <c:majorTickMark val="none"/>
        <c:minorTickMark val="none"/>
        <c:tickLblPos val="nextTo"/>
        <c:crossAx val="148466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0.10785</cdr:x>
      <cdr:y>0.85452</cdr:y>
    </cdr:from>
    <cdr:to>
      <cdr:x>0.65209</cdr:x>
      <cdr:y>0.98138</cdr:y>
    </cdr:to>
    <cdr:sp macro="" textlink="">
      <cdr:nvSpPr>
        <cdr:cNvPr id="8" name="TextBox 1">
          <a:extLst xmlns:a="http://schemas.openxmlformats.org/drawingml/2006/main">
            <a:ext uri="{FF2B5EF4-FFF2-40B4-BE49-F238E27FC236}">
              <a16:creationId xmlns:a16="http://schemas.microsoft.com/office/drawing/2014/main" id="{F1819A8F-06CC-1DDB-884B-09EA94130F57}"/>
            </a:ext>
          </a:extLst>
        </cdr:cNvPr>
        <cdr:cNvSpPr txBox="1"/>
      </cdr:nvSpPr>
      <cdr:spPr>
        <a:xfrm xmlns:a="http://schemas.openxmlformats.org/drawingml/2006/main">
          <a:off x="560217" y="4080508"/>
          <a:ext cx="2827014" cy="60578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Source Sans Pro" panose="020B0503030403020204" pitchFamily="34" charset="0"/>
            </a:rPr>
            <a:t>form</a:t>
          </a:r>
          <a:r>
            <a:rPr lang="en-US" sz="1200" baseline="0" dirty="0">
              <a:latin typeface="Source Sans Pro" panose="020B0503030403020204" pitchFamily="34" charset="0"/>
            </a:rPr>
            <a:t> recently added, insufficient data</a:t>
          </a:r>
        </a:p>
        <a:p xmlns:a="http://schemas.openxmlformats.org/drawingml/2006/main">
          <a:endParaRPr lang="en-US" sz="500" baseline="0" dirty="0">
            <a:latin typeface="Source Sans Pro" panose="020B0503030403020204" pitchFamily="34" charset="0"/>
          </a:endParaRP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200" dirty="0">
              <a:effectLst/>
              <a:latin typeface="Source Sans Pro" panose="020B0503030403020204" pitchFamily="34" charset="0"/>
            </a:rPr>
            <a:t>form</a:t>
          </a:r>
          <a:r>
            <a:rPr lang="en-US" sz="1200" baseline="0" dirty="0">
              <a:effectLst/>
              <a:latin typeface="Source Sans Pro" panose="020B0503030403020204" pitchFamily="34" charset="0"/>
            </a:rPr>
            <a:t> recently added, insufficient data</a:t>
          </a:r>
          <a:endParaRPr lang="en-US" sz="1200" dirty="0">
            <a:latin typeface="Source Sans Pro" panose="020B0503030403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319" cy="467346"/>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970885" y="1"/>
            <a:ext cx="3038319" cy="467346"/>
          </a:xfrm>
          <a:prstGeom prst="rect">
            <a:avLst/>
          </a:prstGeom>
        </p:spPr>
        <p:txBody>
          <a:bodyPr vert="horz" lIns="91440" tIns="45720" rIns="91440" bIns="45720" rtlCol="0"/>
          <a:lstStyle>
            <a:lvl1pPr algn="r">
              <a:defRPr sz="1200"/>
            </a:lvl1pPr>
          </a:lstStyle>
          <a:p>
            <a:pPr>
              <a:defRPr/>
            </a:pPr>
            <a:fld id="{5DBD55A2-CAC5-4470-A096-EFE9CD72AE07}" type="datetimeFigureOut">
              <a:rPr lang="en-US"/>
              <a:pPr>
                <a:defRPr/>
              </a:pPr>
              <a:t>9/12/2023</a:t>
            </a:fld>
            <a:endParaRPr lang="en-US" dirty="0"/>
          </a:p>
        </p:txBody>
      </p:sp>
      <p:sp>
        <p:nvSpPr>
          <p:cNvPr id="4" name="Footer Placeholder 3"/>
          <p:cNvSpPr>
            <a:spLocks noGrp="1"/>
          </p:cNvSpPr>
          <p:nvPr>
            <p:ph type="ftr" sz="quarter" idx="2"/>
          </p:nvPr>
        </p:nvSpPr>
        <p:spPr>
          <a:xfrm>
            <a:off x="0" y="8829055"/>
            <a:ext cx="3038319" cy="467346"/>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0885" y="8829055"/>
            <a:ext cx="3038319" cy="467346"/>
          </a:xfrm>
          <a:prstGeom prst="rect">
            <a:avLst/>
          </a:prstGeom>
        </p:spPr>
        <p:txBody>
          <a:bodyPr vert="horz" lIns="91440" tIns="45720" rIns="91440" bIns="45720" rtlCol="0" anchor="b"/>
          <a:lstStyle>
            <a:lvl1pPr algn="r">
              <a:defRPr sz="1200"/>
            </a:lvl1pPr>
          </a:lstStyle>
          <a:p>
            <a:pPr>
              <a:defRPr/>
            </a:pPr>
            <a:fld id="{6765A2D9-5EAC-4133-83E0-A17D4963695B}"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885" y="0"/>
            <a:ext cx="3038319" cy="465242"/>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CDDDDB4D-4A61-41F5-8529-0DC436E98265}" type="datetimeFigureOut">
              <a:rPr lang="en-US"/>
              <a:pPr>
                <a:defRPr/>
              </a:pPr>
              <a:t>9/12/2023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519" y="4416633"/>
            <a:ext cx="5607362" cy="418296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054"/>
            <a:ext cx="3038319" cy="465242"/>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885" y="8829054"/>
            <a:ext cx="3038319" cy="465242"/>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2A59B14-03B6-4E29-AC4F-9F1E820D1E3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gov.uscis.gov/processing-tim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y.uscis.gov/account/v1/needhel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spcBef>
                <a:spcPts val="0"/>
              </a:spcBef>
              <a:spcAft>
                <a:spcPts val="800"/>
              </a:spcAft>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cs typeface="Times New Roman" panose="02020603050405020304" pitchFamily="18" charset="0"/>
              </a:rPr>
              <a:t>Hello everyone. </a:t>
            </a:r>
            <a:endParaRPr lang="en-US" sz="1400" dirty="0">
              <a:solidFill>
                <a:schemeClr val="tx1">
                  <a:lumMod val="75000"/>
                  <a:lumOff val="25000"/>
                </a:schemeClr>
              </a:solidFill>
              <a:effectLst/>
              <a:latin typeface="Source Sans Pro" panose="020B050303040302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cs typeface="Times New Roman" panose="02020603050405020304" pitchFamily="18" charset="0"/>
              </a:rPr>
              <a:t>Welcome to our national engagement on </a:t>
            </a:r>
            <a:r>
              <a:rPr lang="en-US" sz="1400" b="0" dirty="0">
                <a:solidFill>
                  <a:schemeClr val="tx1">
                    <a:lumMod val="75000"/>
                    <a:lumOff val="25000"/>
                  </a:schemeClr>
                </a:solidFill>
                <a:effectLst/>
                <a:latin typeface="Source Sans Pro" panose="020B0503030403020204" pitchFamily="34" charset="0"/>
                <a:ea typeface="Times New Roman" panose="02020603050405020304" pitchFamily="18" charset="0"/>
                <a:cs typeface="Times New Roman" panose="02020603050405020304" pitchFamily="18" charset="0"/>
              </a:rPr>
              <a:t>the</a:t>
            </a:r>
            <a:r>
              <a:rPr lang="en-US" sz="1400" b="1" dirty="0">
                <a:solidFill>
                  <a:schemeClr val="tx1">
                    <a:lumMod val="75000"/>
                    <a:lumOff val="25000"/>
                  </a:schemeClr>
                </a:solidFill>
                <a:effectLst/>
                <a:latin typeface="Source Sans Pro" panose="020B0503030403020204" pitchFamily="34" charset="0"/>
                <a:ea typeface="Times New Roman" panose="02020603050405020304" pitchFamily="18" charset="0"/>
                <a:cs typeface="Times New Roman" panose="02020603050405020304" pitchFamily="18" charset="0"/>
              </a:rPr>
              <a:t> U.S. Citizenship and Immigration Services (USCIS), Online Customer Experience</a:t>
            </a: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cs typeface="Times New Roman" panose="02020603050405020304" pitchFamily="18" charset="0"/>
              </a:rPr>
              <a:t>. </a:t>
            </a:r>
            <a:endParaRPr lang="en-US" sz="1400" dirty="0">
              <a:solidFill>
                <a:schemeClr val="tx1">
                  <a:lumMod val="75000"/>
                  <a:lumOff val="25000"/>
                </a:schemeClr>
              </a:solidFill>
              <a:effectLst/>
              <a:latin typeface="Source Sans Pro" panose="020B0503030403020204" pitchFamily="34" charset="0"/>
              <a:ea typeface="Calibri" panose="020F0502020204030204" pitchFamily="34" charset="0"/>
              <a:cs typeface="Times New Roman" panose="02020603050405020304" pitchFamily="18" charset="0"/>
            </a:endParaRPr>
          </a:p>
          <a:p>
            <a:pPr defTabSz="966612">
              <a:defRPr/>
            </a:pPr>
            <a:endParaRPr lang="en-US" sz="1400" dirty="0">
              <a:solidFill>
                <a:schemeClr val="tx1">
                  <a:lumMod val="75000"/>
                  <a:lumOff val="25000"/>
                </a:schemeClr>
              </a:solidFill>
              <a:latin typeface="Source Sans Pro" panose="020B0503030403020204" pitchFamily="34" charset="0"/>
              <a:ea typeface="Cambria" panose="02040503050406030204" pitchFamily="18" charset="0"/>
            </a:endParaRPr>
          </a:p>
          <a:p>
            <a:pPr defTabSz="966612">
              <a:defRPr/>
            </a:pPr>
            <a:r>
              <a:rPr lang="en-US" sz="1400" b="1" dirty="0">
                <a:solidFill>
                  <a:schemeClr val="tx1">
                    <a:lumMod val="75000"/>
                    <a:lumOff val="25000"/>
                  </a:schemeClr>
                </a:solidFill>
                <a:latin typeface="Source Sans Pro" panose="020B0503030403020204" pitchFamily="34" charset="0"/>
                <a:ea typeface="Cambria" panose="02040503050406030204" pitchFamily="18" charset="0"/>
              </a:rPr>
              <a:t>**USCIS owns the images</a:t>
            </a:r>
          </a:p>
          <a:p>
            <a:pPr defTabSz="966612">
              <a:defRPr/>
            </a:pPr>
            <a:endParaRPr lang="en-US" sz="1400" b="1" dirty="0">
              <a:solidFill>
                <a:schemeClr val="tx1">
                  <a:lumMod val="75000"/>
                  <a:lumOff val="25000"/>
                </a:schemeClr>
              </a:solidFill>
              <a:latin typeface="Source Sans Pro" panose="020B0503030403020204" pitchFamily="34" charset="0"/>
              <a:ea typeface="Cambria" panose="02040503050406030204" pitchFamily="18" charset="0"/>
            </a:endParaRPr>
          </a:p>
          <a:p>
            <a:pPr marL="0" marR="0" lvl="0" indent="0" algn="l" defTabSz="966612"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ea typeface="Cambria" panose="02040503050406030204" pitchFamily="18" charset="0"/>
              </a:rPr>
              <a:t>NEXT SLIDE</a:t>
            </a:r>
          </a:p>
          <a:p>
            <a:pPr defTabSz="966612">
              <a:defRPr/>
            </a:pPr>
            <a:endParaRPr lang="en-US" sz="1400" b="1" dirty="0">
              <a:solidFill>
                <a:schemeClr val="tx1">
                  <a:lumMod val="75000"/>
                  <a:lumOff val="25000"/>
                </a:schemeClr>
              </a:solidFill>
              <a:latin typeface="Source Sans Pro" panose="020B0503030403020204" pitchFamily="34" charset="0"/>
              <a:ea typeface="Cambria" panose="02040503050406030204" pitchFamily="18" charset="0"/>
            </a:endParaRPr>
          </a:p>
          <a:p>
            <a:pPr defTabSz="966612">
              <a:defRPr/>
            </a:pPr>
            <a:endParaRPr lang="en-US" b="1" dirty="0">
              <a:solidFill>
                <a:prstClr val="black"/>
              </a:solidFill>
              <a:latin typeface="Calibri"/>
            </a:endParaRPr>
          </a:p>
        </p:txBody>
      </p:sp>
      <p:sp>
        <p:nvSpPr>
          <p:cNvPr id="4" name="Slide Number Placeholder 3"/>
          <p:cNvSpPr>
            <a:spLocks noGrp="1"/>
          </p:cNvSpPr>
          <p:nvPr>
            <p:ph type="sldNum" sz="quarter" idx="10"/>
          </p:nvPr>
        </p:nvSpPr>
        <p:spPr/>
        <p:txBody>
          <a:bodyPr/>
          <a:lstStyle/>
          <a:p>
            <a:fld id="{7658CFF1-88C1-4F05-9E8D-385B3BCF7A02}" type="slidenum">
              <a:rPr lang="en-US" smtClean="0"/>
              <a:t>1</a:t>
            </a:fld>
            <a:endParaRPr lang="en-US" dirty="0"/>
          </a:p>
        </p:txBody>
      </p:sp>
    </p:spTree>
    <p:extLst>
      <p:ext uri="{BB962C8B-B14F-4D97-AF65-F5344CB8AC3E}">
        <p14:creationId xmlns:p14="http://schemas.microsoft.com/office/powerpoint/2010/main" val="2927688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To request an appointment, first you go to my.USCIS.gov and under “resources” in the top left of the screen, you’ll choose “schedule appointment” in the blue box to the left.</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Please keep in mind that this tool is used to request an appointment.</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It is still under development, so the location might change and some of these screenshots we will show here might not reflect the final product. </a:t>
            </a:r>
          </a:p>
          <a:p>
            <a:pPr marL="0" indent="0">
              <a:buFont typeface="Arial" panose="020B0604020202020204" pitchFamily="34" charset="0"/>
              <a:buNone/>
            </a:pPr>
            <a:endParaRPr lang="en-US" sz="1400" b="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pPr marL="0" indent="0">
              <a:buFont typeface="Arial" panose="020B0604020202020204" pitchFamily="34" charset="0"/>
              <a:buNone/>
            </a:pPr>
            <a:endParaRPr lang="en-US" sz="1400" dirty="0">
              <a:solidFill>
                <a:schemeClr val="tx1">
                  <a:lumMod val="75000"/>
                  <a:lumOff val="25000"/>
                </a:schemeClr>
              </a:solidFill>
              <a:latin typeface="Source Sans Pro" panose="020B0503030403020204" pitchFamily="34" charset="0"/>
            </a:endParaRPr>
          </a:p>
          <a:p>
            <a:pPr marL="0" indent="0">
              <a:buFont typeface="Arial" panose="020B0604020202020204" pitchFamily="34" charset="0"/>
              <a:buNone/>
            </a:pPr>
            <a:endParaRPr lang="en-US" sz="1400" dirty="0">
              <a:latin typeface="Source Sans Pro" panose="020B0503030403020204" pitchFamily="34" charset="0"/>
            </a:endParaRPr>
          </a:p>
          <a:p>
            <a:pPr marL="0" indent="0">
              <a:buFont typeface="Arial" panose="020B0604020202020204" pitchFamily="34" charset="0"/>
              <a:buNone/>
            </a:pPr>
            <a:endParaRPr lang="en-US" sz="1400"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C2AE73-7320-492D-9102-BDC745D639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1843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If a user already has an appointment, they can choose to view their appointment.  They can cancel the appointment or print their confirmation letter. </a:t>
            </a:r>
          </a:p>
          <a:p>
            <a:pPr marL="285750" marR="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There is also an option to “Request an Appointment”.  If the person is in the United States, they may request an appointment online for specific reasons. </a:t>
            </a:r>
          </a:p>
          <a:p>
            <a:endParaRPr lang="en-US" sz="140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endParaRPr lang="en-US" sz="1400"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AE73-7320-492D-9102-BDC745D6398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303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Users must choose from the options provided as to why they are requesting an appointment.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three most common reasons for an appointment are:</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needing an ADIT stamp as proof of permanent resident status, </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emergency advance parole to travel outside the United States, </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and an Immigration Judge grant of asylum or permanent resident status.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There is also an “Other” option.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Under the “Other” drop down list, there are 16 less common reasons, such as T, U, and VAWA inquiries from protected classes of people, lost visa packets, or account lockouts.  </a:t>
            </a:r>
          </a:p>
          <a:p>
            <a:endParaRPr lang="en-US" sz="140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endParaRPr lang="en-US" sz="1400" dirty="0">
              <a:latin typeface="Source Sans Pro" panose="020B0503030403020204" pitchFamily="34" charset="0"/>
            </a:endParaRPr>
          </a:p>
          <a:p>
            <a:endParaRPr lang="en-US" sz="1400" dirty="0">
              <a:latin typeface="Source Sans Pro" panose="020B0503030403020204" pitchFamily="34" charset="0"/>
            </a:endParaRPr>
          </a:p>
          <a:p>
            <a:endParaRPr lang="en-US" sz="1400"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AE73-7320-492D-9102-BDC745D6398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65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On the next page the requestor will need to provide their name, date of birth, ZIP code, and country of birth.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A number and the receipt number are not required fields but are very helpful.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requestor will also need to provide their e-mail address and phone number.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In this example, the requestor can also choose up to five other family members for a total of up to six people for this appointment.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After entering all the information that USCIS will need to reschedule the appointment, the requestor will review the information entered and submit the request. </a:t>
            </a:r>
          </a:p>
          <a:p>
            <a:endParaRPr lang="en-US" sz="140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endParaRPr lang="en-US" sz="1400" dirty="0">
              <a:latin typeface="Source Sans Pro" panose="020B0503030403020204" pitchFamily="34" charset="0"/>
            </a:endParaRPr>
          </a:p>
          <a:p>
            <a:endParaRPr lang="en-US" sz="1400" dirty="0">
              <a:latin typeface="Source Sans Pro" panose="020B0503030403020204" pitchFamily="34" charset="0"/>
            </a:endParaRPr>
          </a:p>
          <a:p>
            <a:endParaRPr lang="en-US" sz="1400" dirty="0">
              <a:latin typeface="Source Sans Pro" panose="020B0503030403020204" pitchFamily="34" charset="0"/>
            </a:endParaRPr>
          </a:p>
          <a:p>
            <a:endParaRPr lang="en-US" sz="1400" dirty="0">
              <a:latin typeface="Source Sans Pro" panose="020B0503030403020204" pitchFamily="34" charset="0"/>
            </a:endParaRPr>
          </a:p>
          <a:p>
            <a:endParaRPr lang="en-US" sz="1400"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AE73-7320-492D-9102-BDC745D6398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31093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Once the request is submitted, the requestor will receive a reference number to use for the appointment.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If we determine that an in-person appointment is needed, we will send an email confirming the in-person appointment date and time.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We may reach out by phone or email if we need more information to schedule the appointment.</a:t>
            </a:r>
            <a:endParaRPr lang="en-US" sz="1400" dirty="0">
              <a:solidFill>
                <a:schemeClr val="tx1">
                  <a:lumMod val="75000"/>
                  <a:lumOff val="25000"/>
                </a:schemeClr>
              </a:solidFill>
              <a:latin typeface="Source Sans Pro" panose="020B0503030403020204" pitchFamily="34" charset="0"/>
            </a:endParaRPr>
          </a:p>
          <a:p>
            <a:pPr marL="285750" indent="-285750" algn="l">
              <a:buFont typeface="Arial" panose="020B0604020202020204" pitchFamily="34" charset="0"/>
              <a:buChar char="•"/>
            </a:pPr>
            <a:r>
              <a:rPr lang="en-US" sz="1400" b="0" i="0" dirty="0">
                <a:solidFill>
                  <a:schemeClr val="tx1">
                    <a:lumMod val="75000"/>
                    <a:lumOff val="25000"/>
                  </a:schemeClr>
                </a:solidFill>
                <a:effectLst/>
                <a:latin typeface="Source Sans Pro" panose="020B0503030403020204" pitchFamily="34" charset="0"/>
              </a:rPr>
              <a:t>Customers will need to print the appointment notice and bring it with them to the appointment. </a:t>
            </a:r>
            <a:endParaRPr lang="en-US" sz="1400" dirty="0">
              <a:solidFill>
                <a:schemeClr val="tx1">
                  <a:lumMod val="75000"/>
                  <a:lumOff val="25000"/>
                </a:schemeClr>
              </a:solidFill>
              <a:latin typeface="Source Sans Pro" panose="020B0503030403020204" pitchFamily="34" charset="0"/>
            </a:endParaRPr>
          </a:p>
          <a:p>
            <a:pPr marL="285750" indent="-285750" algn="l">
              <a:buFont typeface="Arial" panose="020B0604020202020204" pitchFamily="34" charset="0"/>
              <a:buChar char="•"/>
            </a:pPr>
            <a:r>
              <a:rPr lang="en-US" sz="1400" b="0" i="0" dirty="0">
                <a:solidFill>
                  <a:schemeClr val="tx1">
                    <a:lumMod val="75000"/>
                    <a:lumOff val="25000"/>
                  </a:schemeClr>
                </a:solidFill>
                <a:effectLst/>
                <a:latin typeface="Source Sans Pro" panose="020B0503030403020204" pitchFamily="34" charset="0"/>
              </a:rPr>
              <a:t>Please keep in mind that this is a tool to</a:t>
            </a:r>
            <a:r>
              <a:rPr lang="en-US" sz="1400" b="1" i="1" dirty="0">
                <a:solidFill>
                  <a:schemeClr val="tx1">
                    <a:lumMod val="75000"/>
                    <a:lumOff val="25000"/>
                  </a:schemeClr>
                </a:solidFill>
                <a:effectLst/>
                <a:latin typeface="Source Sans Pro" panose="020B0503030403020204" pitchFamily="34" charset="0"/>
              </a:rPr>
              <a:t> request </a:t>
            </a:r>
            <a:r>
              <a:rPr lang="en-US" sz="1400" b="0" i="0" dirty="0">
                <a:solidFill>
                  <a:schemeClr val="tx1">
                    <a:lumMod val="75000"/>
                    <a:lumOff val="25000"/>
                  </a:schemeClr>
                </a:solidFill>
                <a:effectLst/>
                <a:latin typeface="Source Sans Pro" panose="020B0503030403020204" pitchFamily="34" charset="0"/>
              </a:rPr>
              <a:t>an appointment. In some situations, we may be able to address the customer’s issue without scheduling an in-person appointment.</a:t>
            </a:r>
          </a:p>
          <a:p>
            <a:pPr algn="l">
              <a:buFont typeface="Arial" panose="020B0604020202020204" pitchFamily="34" charset="0"/>
              <a:buNone/>
            </a:pPr>
            <a:endParaRPr lang="en-US" sz="140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pPr algn="l">
              <a:buFont typeface="Arial" panose="020B0604020202020204" pitchFamily="34" charset="0"/>
              <a:buNone/>
            </a:pPr>
            <a:endParaRPr lang="en-US" sz="1400" b="0" i="0" dirty="0">
              <a:effectLst/>
              <a:latin typeface="Source Sans Pro" panose="020B0503030403020204" pitchFamily="34" charset="0"/>
            </a:endParaRPr>
          </a:p>
          <a:p>
            <a:pPr algn="l">
              <a:buFont typeface="Arial" panose="020B0604020202020204" pitchFamily="34" charset="0"/>
              <a:buNone/>
            </a:pPr>
            <a:endParaRPr lang="en-US" sz="1400" b="0" i="0" dirty="0">
              <a:solidFill>
                <a:srgbClr val="323130"/>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2AE73-7320-492D-9102-BDC745D6398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499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633"/>
            <a:ext cx="6197600" cy="4182960"/>
          </a:xfrm>
        </p:spPr>
        <p:txBody>
          <a:bodyPr>
            <a:normAutofit lnSpcReduction="10000"/>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Now we will talk about our next new feature, how to request a new online access code through the online account.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When someone submits a paper form and it is one of the forms that we process online, it will get a receipt number that begins with the letters IOE.</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We mail the applicant a receipt notice, and separately we mail another notice that has an Online Access Code. This code is valid for 90 days and allows the applicant to link their paper case to their online account.</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If someone’s online access code has expired, they can request a new one through their account without having to contact our Contact Center.</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To request a new online access code, log into the online account, select the “Add a case to your account” icon from the account dashboard and…</a:t>
            </a:r>
            <a:r>
              <a:rPr lang="en-US" sz="1400" b="1" dirty="0">
                <a:solidFill>
                  <a:schemeClr val="tx1">
                    <a:lumMod val="75000"/>
                    <a:lumOff val="25000"/>
                  </a:schemeClr>
                </a:solidFill>
                <a:effectLst/>
                <a:latin typeface="Source Sans Pro" panose="020B0503030403020204" pitchFamily="34" charset="0"/>
                <a:ea typeface="Times New Roman" panose="02020603050405020304" pitchFamily="18" charset="0"/>
              </a:rPr>
              <a:t>CLICK.</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Please note that is only for users with an </a:t>
            </a:r>
            <a:r>
              <a:rPr lang="en-US" sz="1400" u="sng" dirty="0">
                <a:solidFill>
                  <a:schemeClr val="tx1">
                    <a:lumMod val="75000"/>
                    <a:lumOff val="25000"/>
                  </a:schemeClr>
                </a:solidFill>
                <a:effectLst/>
                <a:latin typeface="Source Sans Pro" panose="020B0503030403020204" pitchFamily="34" charset="0"/>
                <a:ea typeface="Times New Roman" panose="02020603050405020304" pitchFamily="18" charset="0"/>
              </a:rPr>
              <a:t>expired</a:t>
            </a: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 online access code. If you lost or did not receive an Online Access Code, you will not be able to use this function. You will need to reach out to the Contact Center.   </a:t>
            </a:r>
          </a:p>
          <a:p>
            <a:pPr marL="342900" marR="0" lvl="0" indent="-342900">
              <a:buFont typeface="Symbol" panose="05050102010706020507" pitchFamily="18" charset="2"/>
              <a:buChar char=""/>
            </a:pP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15</a:t>
            </a:fld>
            <a:endParaRPr lang="en-US" altLang="en-US" dirty="0"/>
          </a:p>
        </p:txBody>
      </p:sp>
    </p:spTree>
    <p:extLst>
      <p:ext uri="{BB962C8B-B14F-4D97-AF65-F5344CB8AC3E}">
        <p14:creationId xmlns:p14="http://schemas.microsoft.com/office/powerpoint/2010/main" val="241258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Once the user clicks on the “Add a case to your account” icon from the account dashboard, the</a:t>
            </a:r>
            <a:r>
              <a:rPr lang="en-US" sz="1400" dirty="0">
                <a:solidFill>
                  <a:schemeClr val="tx1">
                    <a:lumMod val="75000"/>
                    <a:lumOff val="25000"/>
                  </a:schemeClr>
                </a:solidFill>
                <a:latin typeface="Source Sans Pro" panose="020B0503030403020204" pitchFamily="34" charset="0"/>
              </a:rPr>
              <a:t>y will see this screen and will be prompted to enter their online access code and date of birth.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1"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16</a:t>
            </a:fld>
            <a:endParaRPr lang="en-US" altLang="en-US" dirty="0"/>
          </a:p>
        </p:txBody>
      </p:sp>
    </p:spTree>
    <p:extLst>
      <p:ext uri="{BB962C8B-B14F-4D97-AF65-F5344CB8AC3E}">
        <p14:creationId xmlns:p14="http://schemas.microsoft.com/office/powerpoint/2010/main" val="681407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If the system detects that the user’s online access code is expired, it will then prompt the user to click on the link “Request a new Online Access Code,” shown here, to request a new code.</a:t>
            </a:r>
          </a:p>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Then the user will be taken to the Request a New Online Access Code page where they will enter their expired online access code one more time. </a:t>
            </a:r>
          </a:p>
          <a:p>
            <a:endParaRPr lang="en-US" sz="1400" b="1"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b="1"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b="1"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17</a:t>
            </a:fld>
            <a:endParaRPr lang="en-US" altLang="en-US" dirty="0"/>
          </a:p>
        </p:txBody>
      </p:sp>
    </p:spTree>
    <p:extLst>
      <p:ext uri="{BB962C8B-B14F-4D97-AF65-F5344CB8AC3E}">
        <p14:creationId xmlns:p14="http://schemas.microsoft.com/office/powerpoint/2010/main" val="2336138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After completing these steps, the user will receive a confirmation that USCIS received their request for a new online access code.</a:t>
            </a:r>
          </a:p>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We mail all Account Acceptance Notices with the Online Access Code, except for I-134A beneficiaries.  For I-134A beneficiaries, we email them their online access code notices.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a:ea typeface="Source Sans Pro"/>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18</a:t>
            </a:fld>
            <a:endParaRPr lang="en-US" altLang="en-US" dirty="0"/>
          </a:p>
        </p:txBody>
      </p:sp>
    </p:spTree>
    <p:extLst>
      <p:ext uri="{BB962C8B-B14F-4D97-AF65-F5344CB8AC3E}">
        <p14:creationId xmlns:p14="http://schemas.microsoft.com/office/powerpoint/2010/main" val="424739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Now let’s talk about another new customer experience improvement that allows an applicant or their legal representative to reschedule a biometrics appointment for most form types. </a:t>
            </a:r>
          </a:p>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This tool requires a USCIS online account and a submitted case for which biometrics are required.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Applicants can reschedule a biometrics services appointment online if:</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Their appointment is scheduled for a future date;</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They establish good cause, and here you can see we have a dropdown list of reasons that we consider “good cause”;</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They have not rescheduled their original appointment two (2) times;</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They did not miss the original appointment time; and</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filed form is not a Form I-600, Form I-600A, Form I-800, or I-800A.</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They would simply select a reason from the dropdown menu.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ource Sans Pro" panose="020B0503030403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chemeClr val="tx1">
                    <a:lumMod val="75000"/>
                    <a:lumOff val="25000"/>
                  </a:schemeClr>
                </a:solidFill>
                <a:latin typeface="Source Sans Pro" panose="020B0503030403020204" pitchFamily="34" charset="0"/>
              </a:rPr>
              <a:t>***USCIS owns the images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chemeClr val="tx1">
                  <a:lumMod val="75000"/>
                  <a:lumOff val="25000"/>
                </a:schemeClr>
              </a:solidFill>
              <a:effectLst/>
              <a:uLnTx/>
              <a:uFillTx/>
              <a:latin typeface="Source Sans Pro" panose="020B0503030403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chemeClr val="tx1">
                    <a:lumMod val="75000"/>
                    <a:lumOff val="25000"/>
                  </a:schemeClr>
                </a:solidFill>
                <a:latin typeface="Source Sans Pro" panose="020B0503030403020204" pitchFamily="34" charset="0"/>
              </a:rPr>
              <a:t>NEXT SLIDE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5EC2AE73-7320-492D-9102-BDC745D63989}" type="slidenum">
              <a:rPr lang="en-US" smtClean="0"/>
              <a:t>19</a:t>
            </a:fld>
            <a:endParaRPr lang="en-US" dirty="0"/>
          </a:p>
        </p:txBody>
      </p:sp>
    </p:spTree>
    <p:extLst>
      <p:ext uri="{BB962C8B-B14F-4D97-AF65-F5344CB8AC3E}">
        <p14:creationId xmlns:p14="http://schemas.microsoft.com/office/powerpoint/2010/main" val="95831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52925"/>
            <a:ext cx="6197600" cy="4114800"/>
          </a:xfrm>
        </p:spPr>
        <p:txBody>
          <a:bodyPr>
            <a:normAutofit/>
          </a:bodyPr>
          <a:lstStyle/>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During today’s presentation, we will share brief information about myUSCIS, and then we will highlight our latest customer service enhancements.</a:t>
            </a:r>
          </a:p>
          <a:p>
            <a:pPr marL="0" indent="0" rtl="0" fontAlgn="ctr">
              <a:spcBef>
                <a:spcPts val="600"/>
              </a:spcBef>
              <a:buFont typeface="Arial" panose="020B0604020202020204" pitchFamily="34" charset="0"/>
              <a:buNone/>
            </a:pPr>
            <a:endParaRPr lang="en-US" sz="1400" b="1" dirty="0">
              <a:solidFill>
                <a:schemeClr val="tx1">
                  <a:lumMod val="75000"/>
                  <a:lumOff val="25000"/>
                </a:schemeClr>
              </a:solidFill>
              <a:latin typeface="Source Sans Pro" panose="020B0503030403020204" pitchFamily="34" charset="0"/>
            </a:endParaRPr>
          </a:p>
          <a:p>
            <a:pPr marL="0" indent="0" rtl="0" fontAlgn="ctr">
              <a:spcBef>
                <a:spcPts val="600"/>
              </a:spcBef>
              <a:buFont typeface="Arial" panose="020B0604020202020204" pitchFamily="34" charset="0"/>
              <a:buNone/>
            </a:pPr>
            <a:r>
              <a:rPr lang="en-US" sz="1400" b="1" dirty="0">
                <a:solidFill>
                  <a:schemeClr val="tx1">
                    <a:lumMod val="75000"/>
                    <a:lumOff val="25000"/>
                  </a:schemeClr>
                </a:solidFill>
                <a:latin typeface="Source Sans Pro" panose="020B0503030403020204" pitchFamily="34" charset="0"/>
              </a:rPr>
              <a:t>** USCIS owns the image(s)</a:t>
            </a:r>
          </a:p>
          <a:p>
            <a:pPr marL="0" indent="0" rtl="0" fontAlgn="ctr">
              <a:spcBef>
                <a:spcPts val="600"/>
              </a:spcBef>
              <a:buFont typeface="Arial" panose="020B0604020202020204" pitchFamily="34" charset="0"/>
              <a:buNone/>
            </a:pPr>
            <a:endParaRPr lang="en-US" sz="1400" b="1" dirty="0">
              <a:solidFill>
                <a:schemeClr val="tx1">
                  <a:lumMod val="75000"/>
                  <a:lumOff val="25000"/>
                </a:schemeClr>
              </a:solidFill>
              <a:latin typeface="Source Sans Pro" panose="020B0503030403020204" pitchFamily="34" charset="0"/>
            </a:endParaRPr>
          </a:p>
          <a:p>
            <a:pPr marL="0" indent="0" rtl="0" fontAlgn="ctr">
              <a:spcBef>
                <a:spcPts val="600"/>
              </a:spcBef>
              <a:buFont typeface="Arial" panose="020B0604020202020204" pitchFamily="34" charset="0"/>
              <a:buNone/>
            </a:pPr>
            <a:r>
              <a:rPr lang="en-US" sz="1400" b="1" dirty="0">
                <a:solidFill>
                  <a:schemeClr val="tx1">
                    <a:lumMod val="75000"/>
                    <a:lumOff val="25000"/>
                  </a:schemeClr>
                </a:solidFill>
                <a:latin typeface="Source Sans Pro" panose="020B0503030403020204" pitchFamily="34" charset="0"/>
              </a:rPr>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58CFF1-88C1-4F05-9E8D-385B3BCF7A0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1738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buFont typeface="Arial" panose="020B0604020202020204" pitchFamily="34" charset="0"/>
              <a:buChar char="•"/>
              <a:tabLst>
                <a:tab pos="457200" algn="l"/>
              </a:tabLst>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Now, we will play a short video showing you how applicants and legal representatives can reschedule biometrics appointments through the online account. </a:t>
            </a:r>
          </a:p>
          <a:p>
            <a:pPr marL="285750" marR="0" lvl="0" indent="-285750">
              <a:buFont typeface="Arial" panose="020B0604020202020204" pitchFamily="34" charset="0"/>
              <a:buChar char="•"/>
              <a:tabLst>
                <a:tab pos="457200" algn="l"/>
              </a:tabLst>
            </a:pPr>
            <a:r>
              <a:rPr lang="en-US" sz="1400" b="1" dirty="0">
                <a:solidFill>
                  <a:schemeClr val="tx1">
                    <a:lumMod val="75000"/>
                    <a:lumOff val="25000"/>
                  </a:schemeClr>
                </a:solidFill>
                <a:effectLst/>
                <a:latin typeface="Source Sans Pro" panose="020B0503030403020204" pitchFamily="34" charset="0"/>
                <a:ea typeface="Times New Roman" panose="02020603050405020304" pitchFamily="18" charset="0"/>
              </a:rPr>
              <a:t>Click on the slide to play the video.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1"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20</a:t>
            </a:fld>
            <a:endParaRPr lang="en-US" altLang="en-US" dirty="0"/>
          </a:p>
        </p:txBody>
      </p:sp>
    </p:spTree>
    <p:extLst>
      <p:ext uri="{BB962C8B-B14F-4D97-AF65-F5344CB8AC3E}">
        <p14:creationId xmlns:p14="http://schemas.microsoft.com/office/powerpoint/2010/main" val="1743993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85750" marR="0" lvl="0" indent="-285750" fontAlgn="base">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last tool that we are highlighting today is myProgress, formerly known as Personalized Processing Times.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myProgress provides applicants with access, in their online account, to personalized estimates of their wait time for major milestones on their case, including their final case decision.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myProgress uses case management systems to gather 1-2 years of data, up to the most recent month, with at least 80% complete</a:t>
            </a:r>
            <a:r>
              <a:rPr lang="en-US" sz="1400" dirty="0">
                <a:solidFill>
                  <a:schemeClr val="tx1">
                    <a:lumMod val="75000"/>
                    <a:lumOff val="25000"/>
                  </a:schemeClr>
                </a:solidFill>
                <a:effectLst/>
                <a:latin typeface="Source Sans Pro" panose="020B0503030403020204" pitchFamily="34" charset="0"/>
                <a:ea typeface="Calibri" panose="020F0502020204030204" pitchFamily="34" charset="0"/>
              </a:rPr>
              <a:t> </a:t>
            </a: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tool also uses machine learning techniques to model the time to a specific action.  For example, biometrics being complete and card being produced.</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Many case attributes are considered: location, type, pending volume, Request for Information (RFE) flag, country of birth, form responses, etc.</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Multiple models are generated and compared on various performance metrics – continuous improvement</a:t>
            </a: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Georgia" panose="02040502050405020303" pitchFamily="18" charset="0"/>
                <a:cs typeface="Georgia" panose="02040502050405020303" pitchFamily="18" charset="0"/>
              </a:rPr>
              <a:t>Form N-400, Application for Naturalization: Aug. 2017</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Georgia" panose="02040502050405020303" pitchFamily="18" charset="0"/>
                <a:cs typeface="Georgia" panose="02040502050405020303" pitchFamily="18" charset="0"/>
              </a:rPr>
              <a:t>Form I-90, Application to Replace Permanent Resident Card (Green Card): Sept. 2020</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Georgia" panose="02040502050405020303" pitchFamily="18" charset="0"/>
                <a:cs typeface="Georgia" panose="02040502050405020303" pitchFamily="18" charset="0"/>
              </a:rPr>
              <a:t>Form I-130, Petition for Alien Relative: Sept. 2022</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Georgia" panose="02040502050405020303" pitchFamily="18" charset="0"/>
                <a:cs typeface="Georgia" panose="02040502050405020303" pitchFamily="18" charset="0"/>
              </a:rPr>
              <a:t>Form I-765, Application for Employment Authorization/Form I-131 Application for Travel Document: July 2023</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742950" marR="0" lvl="1" indent="-285750">
              <a:buFont typeface="Courier New" panose="02070309020205020404" pitchFamily="49" charset="0"/>
              <a:buChar char="o"/>
            </a:pPr>
            <a:r>
              <a:rPr lang="en-US" sz="1400" dirty="0">
                <a:solidFill>
                  <a:schemeClr val="tx1">
                    <a:lumMod val="75000"/>
                    <a:lumOff val="25000"/>
                  </a:schemeClr>
                </a:solidFill>
                <a:effectLst/>
                <a:latin typeface="Source Sans Pro" panose="020B0503030403020204" pitchFamily="34" charset="0"/>
                <a:ea typeface="Georgia" panose="02040502050405020303" pitchFamily="18" charset="0"/>
                <a:cs typeface="Georgia" panose="02040502050405020303" pitchFamily="18" charset="0"/>
              </a:rPr>
              <a:t>For I-485, Application to Register Permanent Residence or Adjust Status/For I-821, Application for Temporary Protected Status are coming this fall.</a:t>
            </a:r>
            <a:endPar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endParaRPr>
          </a:p>
          <a:p>
            <a:pPr marL="285750" indent="-285750">
              <a:buFont typeface="Arial" panose="020B0604020202020204" pitchFamily="34" charset="0"/>
              <a:buChar char="•"/>
            </a:pPr>
            <a:endParaRPr lang="en-US" sz="1400" dirty="0">
              <a:solidFill>
                <a:schemeClr val="tx1">
                  <a:lumMod val="75000"/>
                  <a:lumOff val="25000"/>
                </a:schemeClr>
              </a:solidFill>
              <a:latin typeface="Source Sans Pro" panose="020B0503030403020204" pitchFamily="34" charset="0"/>
              <a:cs typeface="Calibri"/>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400" b="1" dirty="0">
                <a:solidFill>
                  <a:schemeClr val="tx1">
                    <a:lumMod val="75000"/>
                    <a:lumOff val="25000"/>
                  </a:schemeClr>
                </a:solidFill>
                <a:latin typeface="Source Sans Pro" panose="020B0503030403020204" pitchFamily="34" charset="0"/>
              </a:rPr>
              <a:t>NEXT SLIDE</a:t>
            </a:r>
          </a:p>
          <a:p>
            <a:pPr marL="285750" indent="-285750">
              <a:buFont typeface="Arial" panose="020B0604020202020204" pitchFamily="34" charset="0"/>
              <a:buChar char="•"/>
            </a:pPr>
            <a:endParaRPr lang="en-US" sz="1400" dirty="0">
              <a:solidFill>
                <a:schemeClr val="tx1">
                  <a:lumMod val="75000"/>
                  <a:lumOff val="25000"/>
                </a:schemeClr>
              </a:solidFill>
              <a:latin typeface="Source Sans Pro" panose="020B050303040302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5EC2AE73-7320-492D-9102-BDC745D63989}" type="slidenum">
              <a:rPr lang="en-US" smtClean="0"/>
              <a:t>21</a:t>
            </a:fld>
            <a:endParaRPr lang="en-US" dirty="0"/>
          </a:p>
        </p:txBody>
      </p:sp>
    </p:spTree>
    <p:extLst>
      <p:ext uri="{BB962C8B-B14F-4D97-AF65-F5344CB8AC3E}">
        <p14:creationId xmlns:p14="http://schemas.microsoft.com/office/powerpoint/2010/main" val="2785150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marR="0" lvl="0" indent="-342900" fontAlgn="base">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This is what myProgress looks like in the USCIS online account. </a:t>
            </a:r>
          </a:p>
          <a:p>
            <a:pPr marL="342900" marR="0" lvl="0" indent="-342900" fontAlgn="base">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 forms for which we offer myProgress now have a new tab in their case card (</a:t>
            </a:r>
            <a:r>
              <a:rPr lang="en-US" sz="1400" b="1" dirty="0">
                <a:solidFill>
                  <a:schemeClr val="tx1">
                    <a:lumMod val="75000"/>
                    <a:lumOff val="25000"/>
                  </a:schemeClr>
                </a:solidFill>
                <a:effectLst/>
                <a:latin typeface="Source Sans Pro" panose="020B0503030403020204" pitchFamily="34" charset="0"/>
                <a:ea typeface="Times New Roman" panose="02020603050405020304" pitchFamily="18" charset="0"/>
              </a:rPr>
              <a:t>CLICK)</a:t>
            </a: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 which you can see here. </a:t>
            </a:r>
          </a:p>
          <a:p>
            <a:pPr marL="342900" marR="0" lvl="0" indent="-342900">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There is also a new timeline visual at the bottom of this tab. This design was developed based on extensive feedback from users and stakeholders. </a:t>
            </a:r>
          </a:p>
          <a:p>
            <a:pPr marL="342900" marR="0" lvl="0" indent="-342900">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Users wanted to know where they were in the overall flow of the process.  The timeline shows major case milestones with an estimated time to case completion. </a:t>
            </a:r>
          </a:p>
          <a:p>
            <a:pPr marL="342900" marR="0" lvl="0" indent="-342900">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While estimates are based on historical patterns of cases with similar specifics, they are not a guarantee of speed, cannot take into consideration all possible unique application processing delays, and may over- or underestimate the true processing time.</a:t>
            </a:r>
          </a:p>
          <a:p>
            <a:pPr marL="342900" marR="0" lvl="0" indent="-342900">
              <a:buFont typeface="Symbol" panose="05050102010706020507" pitchFamily="18" charset="2"/>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Applicants will still need to visit the public Check Case Processing Times webpage to determine when they can submit an Outside Normal Processing Times inquiry. </a:t>
            </a:r>
            <a:r>
              <a:rPr lang="en-US" sz="1400" u="none" strike="noStrike" dirty="0">
                <a:solidFill>
                  <a:srgbClr val="0563C1"/>
                </a:solidFill>
                <a:effectLst/>
                <a:latin typeface="Source Sans Pro" panose="020B0503030403020204" pitchFamily="34" charset="0"/>
                <a:ea typeface="Times New Roman" panose="02020603050405020304" pitchFamily="18" charset="0"/>
                <a:hlinkClick r:id="rId3"/>
              </a:rPr>
              <a:t>https://egovuscis.gov/processing-times</a:t>
            </a:r>
            <a:r>
              <a:rPr lang="en-US" sz="1400" dirty="0">
                <a:effectLst/>
                <a:latin typeface="Source Sans Pro" panose="020B0503030403020204" pitchFamily="34" charset="0"/>
                <a:ea typeface="Times New Roman" panose="02020603050405020304" pitchFamily="18" charset="0"/>
              </a:rPr>
              <a:t> </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sz="1400" dirty="0">
              <a:solidFill>
                <a:schemeClr val="tx1">
                  <a:lumMod val="75000"/>
                  <a:lumOff val="25000"/>
                </a:schemeClr>
              </a:solidFill>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5EC2AE73-7320-492D-9102-BDC745D63989}" type="slidenum">
              <a:rPr lang="en-US" smtClean="0"/>
              <a:t>22</a:t>
            </a:fld>
            <a:endParaRPr lang="en-US" dirty="0"/>
          </a:p>
        </p:txBody>
      </p:sp>
    </p:spTree>
    <p:extLst>
      <p:ext uri="{BB962C8B-B14F-4D97-AF65-F5344CB8AC3E}">
        <p14:creationId xmlns:p14="http://schemas.microsoft.com/office/powerpoint/2010/main" val="260678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chemeClr val="tx1">
                  <a:lumMod val="75000"/>
                  <a:lumOff val="25000"/>
                </a:schemeClr>
              </a:solidFill>
              <a:latin typeface="Georgia" panose="02040502050405020303"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lumMod val="75000"/>
                    <a:lumOff val="25000"/>
                  </a:schemeClr>
                </a:solidFill>
                <a:latin typeface="Georgia" panose="02040502050405020303" pitchFamily="18" charset="0"/>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23</a:t>
            </a:fld>
            <a:endParaRPr lang="en-US" altLang="en-US" dirty="0"/>
          </a:p>
        </p:txBody>
      </p:sp>
    </p:spTree>
    <p:extLst>
      <p:ext uri="{BB962C8B-B14F-4D97-AF65-F5344CB8AC3E}">
        <p14:creationId xmlns:p14="http://schemas.microsoft.com/office/powerpoint/2010/main" val="2779772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352925"/>
            <a:ext cx="6197600" cy="4114800"/>
          </a:xfrm>
        </p:spPr>
        <p:txBody>
          <a:bodyPr>
            <a:normAutofit/>
          </a:bodyPr>
          <a:lstStyle/>
          <a:p>
            <a:pPr defTabSz="796925">
              <a:spcBef>
                <a:spcPts val="1200"/>
              </a:spcBef>
            </a:pPr>
            <a:endParaRPr lang="en-US" sz="1400" b="0" dirty="0">
              <a:solidFill>
                <a:schemeClr val="tx1">
                  <a:lumMod val="75000"/>
                  <a:lumOff val="25000"/>
                </a:schemeClr>
              </a:solidFill>
              <a:latin typeface="Source Sans Pro" panose="020B0503030403020204" pitchFamily="34" charset="0"/>
            </a:endParaRPr>
          </a:p>
          <a:p>
            <a:pPr marL="0" indent="0" rtl="0" fontAlgn="ctr">
              <a:spcBef>
                <a:spcPts val="600"/>
              </a:spcBef>
              <a:buFont typeface="Arial" panose="020B0604020202020204" pitchFamily="34" charset="0"/>
              <a:buNone/>
            </a:pPr>
            <a:r>
              <a:rPr lang="en-US" sz="1400" b="1" dirty="0">
                <a:solidFill>
                  <a:schemeClr val="tx1">
                    <a:lumMod val="75000"/>
                    <a:lumOff val="25000"/>
                  </a:schemeClr>
                </a:solidFill>
                <a:latin typeface="Source Sans Pro" panose="020B0503030403020204" pitchFamily="34" charset="0"/>
              </a:rPr>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58CFF1-88C1-4F05-9E8D-385B3BCF7A0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3986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400" dirty="0">
              <a:solidFill>
                <a:schemeClr val="tx1">
                  <a:lumMod val="75000"/>
                  <a:lumOff val="25000"/>
                </a:schemeClr>
              </a:solidFill>
              <a:latin typeface="Source Sans Pro" panose="020B0503030403020204" pitchFamily="34" charset="0"/>
            </a:endParaRPr>
          </a:p>
          <a:p>
            <a:r>
              <a:rPr lang="en-US" b="1" dirty="0"/>
              <a:t>NEXT SLIDE</a:t>
            </a:r>
          </a:p>
        </p:txBody>
      </p:sp>
      <p:sp>
        <p:nvSpPr>
          <p:cNvPr id="4" name="Slide Number Placeholder 3"/>
          <p:cNvSpPr>
            <a:spLocks noGrp="1"/>
          </p:cNvSpPr>
          <p:nvPr>
            <p:ph type="sldNum" sz="quarter" idx="10"/>
          </p:nvPr>
        </p:nvSpPr>
        <p:spPr/>
        <p:txBody>
          <a:bodyPr/>
          <a:lstStyle/>
          <a:p>
            <a:fld id="{7658CFF1-88C1-4F05-9E8D-385B3BCF7A02}" type="slidenum">
              <a:rPr lang="en-US" smtClean="0"/>
              <a:t>25</a:t>
            </a:fld>
            <a:endParaRPr lang="en-US" dirty="0"/>
          </a:p>
        </p:txBody>
      </p:sp>
    </p:spTree>
    <p:extLst>
      <p:ext uri="{BB962C8B-B14F-4D97-AF65-F5344CB8AC3E}">
        <p14:creationId xmlns:p14="http://schemas.microsoft.com/office/powerpoint/2010/main" val="1555855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66612">
              <a:buFont typeface="Arial" panose="020B0604020202020204" pitchFamily="34" charset="0"/>
              <a:buChar char="•"/>
              <a:defRPr/>
            </a:pPr>
            <a:r>
              <a:rPr lang="en-US" sz="1400" baseline="0" dirty="0">
                <a:solidFill>
                  <a:schemeClr val="tx1">
                    <a:lumMod val="75000"/>
                    <a:lumOff val="25000"/>
                  </a:schemeClr>
                </a:solidFill>
                <a:latin typeface="Source Sans Pro" panose="020B0503030403020204" pitchFamily="34" charset="0"/>
              </a:rPr>
              <a:t>Here are some helpful resources and links. </a:t>
            </a:r>
          </a:p>
          <a:p>
            <a:pPr marL="285750" indent="-285750" defTabSz="966612">
              <a:buFont typeface="Arial" panose="020B0604020202020204" pitchFamily="34" charset="0"/>
              <a:buChar char="•"/>
              <a:defRPr/>
            </a:pPr>
            <a:r>
              <a:rPr lang="en-US" sz="1400" baseline="0" dirty="0">
                <a:solidFill>
                  <a:schemeClr val="tx1">
                    <a:lumMod val="75000"/>
                    <a:lumOff val="25000"/>
                  </a:schemeClr>
                </a:solidFill>
                <a:latin typeface="Source Sans Pro" panose="020B0503030403020204" pitchFamily="34" charset="0"/>
              </a:rPr>
              <a:t>To login or sign up for an online account visit my.uscis.gov. </a:t>
            </a:r>
          </a:p>
          <a:p>
            <a:pPr marL="285750" indent="-285750" defTabSz="966612">
              <a:buFont typeface="Arial" panose="020B0604020202020204" pitchFamily="34" charset="0"/>
              <a:buChar char="•"/>
              <a:defRPr/>
            </a:pPr>
            <a:r>
              <a:rPr lang="en-US" sz="1400" baseline="0" dirty="0">
                <a:solidFill>
                  <a:schemeClr val="tx1">
                    <a:lumMod val="75000"/>
                    <a:lumOff val="25000"/>
                  </a:schemeClr>
                </a:solidFill>
                <a:latin typeface="Source Sans Pro" panose="020B0503030403020204" pitchFamily="34" charset="0"/>
              </a:rPr>
              <a:t>For technical support and password resets, please use the need help web form, </a:t>
            </a:r>
            <a:r>
              <a:rPr lang="en-US" sz="1400" b="0" dirty="0">
                <a:latin typeface="Source Sans Pro" panose="020B0503030403020204" pitchFamily="34" charset="0"/>
                <a:ea typeface="Source Sans Pro"/>
                <a:hlinkClick r:id="rId3"/>
              </a:rPr>
              <a:t>my.uscis.gov/account/needhelp</a:t>
            </a:r>
            <a:r>
              <a:rPr lang="en-US" sz="1400" b="0" dirty="0">
                <a:latin typeface="Source Sans Pro" panose="020B0503030403020204" pitchFamily="34" charset="0"/>
                <a:ea typeface="Source Sans Pro"/>
              </a:rPr>
              <a:t> </a:t>
            </a:r>
          </a:p>
          <a:p>
            <a:pPr marL="285750" indent="-285750" defTabSz="966612">
              <a:buFont typeface="Arial" panose="020B0604020202020204" pitchFamily="34" charset="0"/>
              <a:buChar char="•"/>
              <a:defRPr/>
            </a:pPr>
            <a:r>
              <a:rPr lang="en-US" sz="1400" dirty="0">
                <a:solidFill>
                  <a:schemeClr val="tx1">
                    <a:lumMod val="75000"/>
                    <a:lumOff val="25000"/>
                  </a:schemeClr>
                </a:solidFill>
                <a:latin typeface="Source Sans Pro" panose="020B0503030403020204" pitchFamily="34" charset="0"/>
              </a:rPr>
              <a:t>To provide feedback on this engagement please contact at Public.Engagement@uscis.gov. </a:t>
            </a:r>
          </a:p>
          <a:p>
            <a:endParaRPr lang="en-US" sz="1400" baseline="0"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NEXT SLIDE</a:t>
            </a:r>
          </a:p>
          <a:p>
            <a:endParaRPr lang="en-US" sz="1400" b="1" baseline="0" dirty="0">
              <a:solidFill>
                <a:schemeClr val="tx1">
                  <a:lumMod val="75000"/>
                  <a:lumOff val="25000"/>
                </a:schemeClr>
              </a:solidFill>
              <a:latin typeface="Source Sans Pro" panose="020B0503030403020204" pitchFamily="34" charset="0"/>
            </a:endParaRPr>
          </a:p>
          <a:p>
            <a:pPr defTabSz="966612">
              <a:defRPr/>
            </a:pPr>
            <a:r>
              <a:rPr lang="en-US" sz="1400" b="1" dirty="0">
                <a:solidFill>
                  <a:schemeClr val="tx1">
                    <a:lumMod val="75000"/>
                    <a:lumOff val="25000"/>
                  </a:schemeClr>
                </a:solidFill>
                <a:latin typeface="Source Sans Pro" panose="020B0503030403020204" pitchFamily="34" charset="0"/>
              </a:rPr>
              <a:t>**USCIS owns the images</a:t>
            </a:r>
          </a:p>
          <a:p>
            <a:endParaRPr lang="en-US" sz="1400" baseline="0" dirty="0">
              <a:solidFill>
                <a:schemeClr val="tx1">
                  <a:lumMod val="75000"/>
                  <a:lumOff val="25000"/>
                </a:schemeClr>
              </a:solidFill>
              <a:latin typeface="Source Sans Pro" panose="020B0503030403020204" pitchFamily="34" charset="0"/>
            </a:endParaRPr>
          </a:p>
          <a:p>
            <a:r>
              <a:rPr lang="en-US" b="1" baseline="0" dirty="0"/>
              <a:t>END OF PRESENTATION</a:t>
            </a:r>
          </a:p>
        </p:txBody>
      </p:sp>
      <p:sp>
        <p:nvSpPr>
          <p:cNvPr id="4" name="Slide Number Placeholder 3"/>
          <p:cNvSpPr>
            <a:spLocks noGrp="1"/>
          </p:cNvSpPr>
          <p:nvPr>
            <p:ph type="sldNum" sz="quarter" idx="10"/>
          </p:nvPr>
        </p:nvSpPr>
        <p:spPr/>
        <p:txBody>
          <a:bodyPr/>
          <a:lstStyle/>
          <a:p>
            <a:fld id="{7658CFF1-88C1-4F05-9E8D-385B3BCF7A02}" type="slidenum">
              <a:rPr lang="en-US" smtClean="0"/>
              <a:t>26</a:t>
            </a:fld>
            <a:endParaRPr lang="en-US" dirty="0"/>
          </a:p>
        </p:txBody>
      </p:sp>
    </p:spTree>
    <p:extLst>
      <p:ext uri="{BB962C8B-B14F-4D97-AF65-F5344CB8AC3E}">
        <p14:creationId xmlns:p14="http://schemas.microsoft.com/office/powerpoint/2010/main" val="422342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02A59B14-03B6-4E29-AC4F-9F1E820D1E30}" type="slidenum">
              <a:rPr lang="en-US" altLang="en-US">
                <a:solidFill>
                  <a:prstClr val="black"/>
                </a:solidFill>
                <a:latin typeface="Calibri"/>
              </a:rPr>
              <a:pPr defTabSz="966612">
                <a:defRPr/>
              </a:pPr>
              <a:t>27</a:t>
            </a:fld>
            <a:endParaRPr lang="en-US" altLang="en-US" dirty="0">
              <a:solidFill>
                <a:prstClr val="black"/>
              </a:solidFill>
              <a:latin typeface="Calibri"/>
            </a:endParaRPr>
          </a:p>
        </p:txBody>
      </p:sp>
    </p:spTree>
    <p:extLst>
      <p:ext uri="{BB962C8B-B14F-4D97-AF65-F5344CB8AC3E}">
        <p14:creationId xmlns:p14="http://schemas.microsoft.com/office/powerpoint/2010/main" val="3951138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28</a:t>
            </a:fld>
            <a:endParaRPr lang="en-US" dirty="0"/>
          </a:p>
        </p:txBody>
      </p:sp>
    </p:spTree>
    <p:extLst>
      <p:ext uri="{BB962C8B-B14F-4D97-AF65-F5344CB8AC3E}">
        <p14:creationId xmlns:p14="http://schemas.microsoft.com/office/powerpoint/2010/main" val="248031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58CFF1-88C1-4F05-9E8D-385B3BCF7A02}" type="slidenum">
              <a:rPr lang="en-US" smtClean="0"/>
              <a:t>29</a:t>
            </a:fld>
            <a:endParaRPr lang="en-US" dirty="0"/>
          </a:p>
        </p:txBody>
      </p:sp>
    </p:spTree>
    <p:extLst>
      <p:ext uri="{BB962C8B-B14F-4D97-AF65-F5344CB8AC3E}">
        <p14:creationId xmlns:p14="http://schemas.microsoft.com/office/powerpoint/2010/main" val="313176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556050"/>
            <a:ext cx="6197600" cy="4498873"/>
          </a:xfrm>
        </p:spPr>
        <p:txBody>
          <a:bodyPr>
            <a:noAutofit/>
          </a:bodyPr>
          <a:lstStyle/>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There are many benefits to submitting immigration forms online compared to mailing us a paper form.</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Some highlights include being able to see case status and case history, sign up for case notifications, see all correspondence from USCIS, respond to a Request for Evidence (RFE), and update a mailing and physical address in real time.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We also have a feature where customers can link a paper-filed case to their account if the receipt number begins with IOE.  This allows users to manage their case as if they filed online. </a:t>
            </a:r>
          </a:p>
          <a:p>
            <a:pPr marL="285750" marR="0" lvl="0" indent="-285750">
              <a:buFont typeface="Arial" panose="020B0604020202020204" pitchFamily="34" charset="0"/>
              <a:buChar char="•"/>
            </a:pPr>
            <a:r>
              <a:rPr lang="en-US" sz="1400" dirty="0">
                <a:solidFill>
                  <a:schemeClr val="tx1">
                    <a:lumMod val="75000"/>
                    <a:lumOff val="25000"/>
                  </a:schemeClr>
                </a:solidFill>
                <a:effectLst/>
                <a:latin typeface="Source Sans Pro" panose="020B0503030403020204" pitchFamily="34" charset="0"/>
                <a:ea typeface="Times New Roman" panose="02020603050405020304" pitchFamily="18" charset="0"/>
              </a:rPr>
              <a:t>We have heard from both applicants and attorneys who love the account for all these reasons.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tab pos="457200" algn="l"/>
              </a:tabLst>
              <a:defRPr/>
            </a:pPr>
            <a:endParaRPr kumimoji="0" lang="en-US" sz="1400" b="1" i="0" u="none" strike="noStrike" kern="1200" cap="none" spc="0" normalizeH="0" baseline="0" noProof="0" dirty="0">
              <a:ln>
                <a:noFill/>
              </a:ln>
              <a:solidFill>
                <a:schemeClr val="tx1">
                  <a:lumMod val="75000"/>
                  <a:lumOff val="25000"/>
                </a:schemeClr>
              </a:solidFill>
              <a:effectLst/>
              <a:uLnTx/>
              <a:uFillTx/>
              <a:latin typeface="Source Sans Pro" panose="020B0503030403020204" pitchFamily="34" charset="0"/>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tab pos="457200" algn="l"/>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Source Sans Pro" panose="020B0503030403020204" pitchFamily="34" charset="0"/>
              </a:rPr>
              <a:t>* USCIS owns the image(s)</a:t>
            </a:r>
          </a:p>
          <a:p>
            <a:pPr>
              <a:spcBef>
                <a:spcPts val="0"/>
              </a:spcBef>
              <a:spcAft>
                <a:spcPts val="600"/>
              </a:spcAft>
            </a:pPr>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ts val="0"/>
              </a:spcBef>
              <a:spcAft>
                <a:spcPts val="60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pPr>
              <a:spcBef>
                <a:spcPts val="0"/>
              </a:spcBef>
              <a:spcAft>
                <a:spcPts val="600"/>
              </a:spcAft>
            </a:pPr>
            <a:endParaRPr lang="en-US" dirty="0">
              <a:solidFill>
                <a:schemeClr val="tx1"/>
              </a:solidFill>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3</a:t>
            </a:fld>
            <a:endParaRPr lang="en-US" altLang="en-US" dirty="0"/>
          </a:p>
        </p:txBody>
      </p:sp>
    </p:spTree>
    <p:extLst>
      <p:ext uri="{BB962C8B-B14F-4D97-AF65-F5344CB8AC3E}">
        <p14:creationId xmlns:p14="http://schemas.microsoft.com/office/powerpoint/2010/main" val="3463564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6633"/>
            <a:ext cx="6096000" cy="4182960"/>
          </a:xfrm>
        </p:spPr>
        <p:txBody>
          <a:bodyPr>
            <a:normAutofit/>
          </a:bodyPr>
          <a:lstStyle/>
          <a:p>
            <a:pPr marL="171450" lvl="0" indent="-171450">
              <a:spcBef>
                <a:spcPts val="1200"/>
              </a:spcBef>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We now have 15 forms that can be filed online through myUSCIS and we are constantly working to add more forms. </a:t>
            </a:r>
          </a:p>
          <a:p>
            <a:pPr marL="171450" lvl="0" indent="-171450">
              <a:spcBef>
                <a:spcPts val="1200"/>
              </a:spcBef>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About 80 thousand new accounts are created each week and more than seven million cases have been submitted online since 2017. </a:t>
            </a:r>
          </a:p>
          <a:p>
            <a:pPr marL="171450" lvl="0" indent="-171450">
              <a:spcBef>
                <a:spcPts val="1200"/>
              </a:spcBef>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The chart on the right shows the percentages of online filing for each form we offer in the account. </a:t>
            </a:r>
          </a:p>
          <a:p>
            <a:pPr marL="0" lvl="0" indent="0">
              <a:spcBef>
                <a:spcPts val="1200"/>
              </a:spcBef>
              <a:buFont typeface="Arial" panose="020B0604020202020204" pitchFamily="34" charset="0"/>
              <a:buNone/>
            </a:pPr>
            <a:endParaRPr lang="en-US" sz="1400" dirty="0">
              <a:solidFill>
                <a:schemeClr val="tx1">
                  <a:lumMod val="75000"/>
                  <a:lumOff val="25000"/>
                </a:schemeClr>
              </a:solidFill>
              <a:latin typeface="Source Sans Pro" panose="020B0503030403020204" pitchFamily="34" charset="0"/>
            </a:endParaRPr>
          </a:p>
          <a:p>
            <a:pPr>
              <a:spcBef>
                <a:spcPts val="0"/>
              </a:spcBef>
              <a:spcAft>
                <a:spcPts val="600"/>
              </a:spcAft>
            </a:pPr>
            <a:r>
              <a:rPr lang="en-US" sz="1400" b="1" dirty="0">
                <a:solidFill>
                  <a:schemeClr val="tx1">
                    <a:lumMod val="75000"/>
                    <a:lumOff val="25000"/>
                  </a:schemeClr>
                </a:solidFill>
                <a:latin typeface="Source Sans Pro" panose="020B0503030403020204" pitchFamily="34" charset="0"/>
              </a:rPr>
              <a:t>*** USCIS owns the image(s)</a:t>
            </a:r>
          </a:p>
          <a:p>
            <a:pPr>
              <a:spcBef>
                <a:spcPts val="0"/>
              </a:spcBef>
              <a:spcAft>
                <a:spcPts val="600"/>
              </a:spcAft>
            </a:pPr>
            <a:endParaRPr lang="en-US" sz="1400" b="1" dirty="0">
              <a:solidFill>
                <a:schemeClr val="tx1">
                  <a:lumMod val="75000"/>
                  <a:lumOff val="25000"/>
                </a:schemeClr>
              </a:solidFill>
              <a:latin typeface="Source Sans Pro" panose="020B0503030403020204" pitchFamily="34" charset="0"/>
            </a:endParaRPr>
          </a:p>
          <a:p>
            <a:pPr>
              <a:spcBef>
                <a:spcPts val="0"/>
              </a:spcBef>
              <a:spcAft>
                <a:spcPts val="600"/>
              </a:spcAft>
            </a:pPr>
            <a:r>
              <a:rPr lang="en-US" sz="1400" b="1" dirty="0">
                <a:solidFill>
                  <a:schemeClr val="tx1">
                    <a:lumMod val="75000"/>
                    <a:lumOff val="25000"/>
                  </a:schemeClr>
                </a:solidFill>
                <a:latin typeface="Source Sans Pro" panose="020B0503030403020204" pitchFamily="34" charset="0"/>
              </a:rPr>
              <a:t>NEXT SLIDE</a:t>
            </a:r>
          </a:p>
          <a:p>
            <a:pPr marL="0" lvl="0" indent="0">
              <a:buFont typeface="Arial" panose="020B0604020202020204" pitchFamily="34" charset="0"/>
              <a:buNone/>
            </a:pPr>
            <a:endParaRPr lang="en-US" sz="1400" dirty="0">
              <a:solidFill>
                <a:schemeClr val="tx1">
                  <a:lumMod val="75000"/>
                  <a:lumOff val="25000"/>
                </a:schemeClr>
              </a:solidFill>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9B14-03B6-4E29-AC4F-9F1E820D1E30}"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37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633"/>
            <a:ext cx="6197600" cy="4182960"/>
          </a:xfrm>
        </p:spPr>
        <p:txBody>
          <a:bodyPr/>
          <a:lstStyle/>
          <a:p>
            <a:pPr marL="171450" lvl="0" indent="-171450">
              <a:spcAft>
                <a:spcPts val="600"/>
              </a:spcAft>
              <a:buFont typeface="Arial" panose="020B0604020202020204" pitchFamily="34" charset="0"/>
              <a:buChar char="•"/>
            </a:pPr>
            <a:r>
              <a:rPr lang="en-US" sz="1400" baseline="0" dirty="0">
                <a:solidFill>
                  <a:schemeClr val="tx1">
                    <a:lumMod val="75000"/>
                    <a:lumOff val="25000"/>
                  </a:schemeClr>
                </a:solidFill>
                <a:latin typeface="Source Sans Pro" panose="020B0503030403020204" pitchFamily="34" charset="0"/>
              </a:rPr>
              <a:t>We have an exit survey built into the online account where we invite users to take a quick survey as they are logging out.  </a:t>
            </a:r>
          </a:p>
          <a:p>
            <a:pPr marL="171450" lvl="0" indent="-171450">
              <a:spcAft>
                <a:spcPts val="600"/>
              </a:spcAft>
              <a:buFont typeface="Arial" panose="020B0604020202020204" pitchFamily="34" charset="0"/>
              <a:buChar char="•"/>
            </a:pPr>
            <a:r>
              <a:rPr lang="en-US" sz="1400" baseline="0" dirty="0">
                <a:solidFill>
                  <a:schemeClr val="tx1">
                    <a:lumMod val="75000"/>
                    <a:lumOff val="25000"/>
                  </a:schemeClr>
                </a:solidFill>
                <a:latin typeface="Source Sans Pro" panose="020B0503030403020204" pitchFamily="34" charset="0"/>
              </a:rPr>
              <a:t>We receive about five thousand responses a month. And what’s great about the exit survey is that people are asked to comment about the experience they just had, not something that happened a few weeks or months ago.  So, the responses are based on immediate experiences.</a:t>
            </a:r>
          </a:p>
          <a:p>
            <a:pPr marL="171450" lvl="0" indent="-171450">
              <a:spcAft>
                <a:spcPts val="600"/>
              </a:spcAft>
              <a:buFont typeface="Arial" panose="020B0604020202020204" pitchFamily="34" charset="0"/>
              <a:buChar char="•"/>
            </a:pPr>
            <a:r>
              <a:rPr lang="en-US" sz="1400" baseline="0" dirty="0">
                <a:solidFill>
                  <a:schemeClr val="tx1">
                    <a:lumMod val="75000"/>
                    <a:lumOff val="25000"/>
                  </a:schemeClr>
                </a:solidFill>
                <a:latin typeface="Source Sans Pro" panose="020B0503030403020204" pitchFamily="34" charset="0"/>
              </a:rPr>
              <a:t>In the three years that we have had the exit survey, satisfaction scores have been consistently strong. </a:t>
            </a:r>
          </a:p>
          <a:p>
            <a:pPr marL="171450" lvl="0" indent="-171450">
              <a:spcAft>
                <a:spcPts val="600"/>
              </a:spcAft>
              <a:buFont typeface="Arial" panose="020B0604020202020204" pitchFamily="34" charset="0"/>
              <a:buChar char="•"/>
            </a:pPr>
            <a:r>
              <a:rPr lang="en-US" sz="1400" baseline="0" dirty="0">
                <a:solidFill>
                  <a:schemeClr val="tx1">
                    <a:lumMod val="75000"/>
                    <a:lumOff val="25000"/>
                  </a:schemeClr>
                </a:solidFill>
                <a:latin typeface="Source Sans Pro" panose="020B0503030403020204" pitchFamily="34" charset="0"/>
              </a:rPr>
              <a:t>About 76 percent of users report that the account was either extremely easy or somewhat easy to use. And about 78 percent of users say they were able to complete all or most of what they wanted to during their session. </a:t>
            </a:r>
          </a:p>
          <a:p>
            <a:pPr marL="171450" lvl="0" indent="-171450">
              <a:spcAft>
                <a:spcPts val="600"/>
              </a:spcAft>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Here are a few samples of the feedback customers took the time to provide in a recent exit survey. </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7658CFF1-88C1-4F05-9E8D-385B3BCF7A02}" type="slidenum">
              <a:rPr lang="en-US" smtClean="0"/>
              <a:t>5</a:t>
            </a:fld>
            <a:endParaRPr lang="en-US" dirty="0"/>
          </a:p>
        </p:txBody>
      </p:sp>
    </p:spTree>
    <p:extLst>
      <p:ext uri="{BB962C8B-B14F-4D97-AF65-F5344CB8AC3E}">
        <p14:creationId xmlns:p14="http://schemas.microsoft.com/office/powerpoint/2010/main" val="168013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633"/>
            <a:ext cx="6197600" cy="4182960"/>
          </a:xfrm>
        </p:spPr>
        <p:txBody>
          <a:bodyPr/>
          <a:lstStyle/>
          <a:p>
            <a:pPr marL="171450" indent="-1714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The first customer service tool I’m going to cover is called text ahead. </a:t>
            </a:r>
          </a:p>
          <a:p>
            <a:pPr marL="171450" indent="-1714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We developed this to remedy a problem we have at the Contact Center where, when we call someone back, they don’t answer the phone. </a:t>
            </a:r>
          </a:p>
          <a:p>
            <a:pPr marL="171450" indent="-1714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Either they don’t know who is calling or they are busy and cannot answer.</a:t>
            </a:r>
          </a:p>
          <a:p>
            <a:pPr marL="171450" indent="-1714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This pattern ended up creating a lot of frustration for applicants and legal representatives who would have to start their inquiry over after waiting several days to a few weeks for a call back. </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6</a:t>
            </a:fld>
            <a:endParaRPr lang="en-US" altLang="en-US" dirty="0"/>
          </a:p>
        </p:txBody>
      </p:sp>
    </p:spTree>
    <p:extLst>
      <p:ext uri="{BB962C8B-B14F-4D97-AF65-F5344CB8AC3E}">
        <p14:creationId xmlns:p14="http://schemas.microsoft.com/office/powerpoint/2010/main" val="52687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6633"/>
            <a:ext cx="6146799" cy="4182960"/>
          </a:xfrm>
        </p:spPr>
        <p:txBody>
          <a:bodyPr/>
          <a:lstStyle/>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When an applicant calls the Contact Center, we ask them if they want to opt in to text ahead.  </a:t>
            </a:r>
          </a:p>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Their inquiry is recorded in the system we use at the Contact Center.</a:t>
            </a:r>
          </a:p>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One of our Immigration Services Officers reviews their inquiry and determines if a call back is necessary.  </a:t>
            </a:r>
          </a:p>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If the call back is warranted, we will send a text message before calling to ask if the customer is available in the next 30 minutes.  </a:t>
            </a:r>
          </a:p>
          <a:p>
            <a:pPr marL="285750" indent="-285750">
              <a:buFont typeface="Arial" panose="020B0604020202020204" pitchFamily="34" charset="0"/>
              <a:buChar char="•"/>
            </a:pPr>
            <a:r>
              <a:rPr lang="en-US" sz="1400" dirty="0">
                <a:solidFill>
                  <a:schemeClr val="tx1">
                    <a:lumMod val="75000"/>
                    <a:lumOff val="25000"/>
                  </a:schemeClr>
                </a:solidFill>
                <a:latin typeface="Source Sans Pro" panose="020B0503030403020204" pitchFamily="34" charset="0"/>
              </a:rPr>
              <a:t>We wait one hour for a response, and we make two attempts. </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sz="1200" dirty="0">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7</a:t>
            </a:fld>
            <a:endParaRPr lang="en-US" altLang="en-US" dirty="0"/>
          </a:p>
        </p:txBody>
      </p:sp>
    </p:spTree>
    <p:extLst>
      <p:ext uri="{BB962C8B-B14F-4D97-AF65-F5344CB8AC3E}">
        <p14:creationId xmlns:p14="http://schemas.microsoft.com/office/powerpoint/2010/main" val="231040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6633"/>
            <a:ext cx="6197599" cy="4182960"/>
          </a:xfrm>
        </p:spPr>
        <p:txBody>
          <a:bodyPr/>
          <a:lstStyle/>
          <a:p>
            <a:pPr marL="285750" indent="-285750">
              <a:buFont typeface="Arial" panose="020B0604020202020204" pitchFamily="34" charset="0"/>
              <a:buChar char="•"/>
            </a:pPr>
            <a:r>
              <a:rPr lang="en-US" sz="1400" b="0" dirty="0">
                <a:solidFill>
                  <a:schemeClr val="tx1">
                    <a:lumMod val="75000"/>
                    <a:lumOff val="25000"/>
                  </a:schemeClr>
                </a:solidFill>
                <a:latin typeface="Source Sans Pro" panose="020B0503030403020204" pitchFamily="34" charset="0"/>
              </a:rPr>
              <a:t>This shows what the customer sees if they respond YES, they are available.</a:t>
            </a:r>
          </a:p>
          <a:p>
            <a:endParaRPr lang="en-US" sz="1400" b="1"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endParaRPr lang="en-US" sz="1400"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dirty="0"/>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8</a:t>
            </a:fld>
            <a:endParaRPr lang="en-US" altLang="en-US" dirty="0"/>
          </a:p>
        </p:txBody>
      </p:sp>
    </p:spTree>
    <p:extLst>
      <p:ext uri="{BB962C8B-B14F-4D97-AF65-F5344CB8AC3E}">
        <p14:creationId xmlns:p14="http://schemas.microsoft.com/office/powerpoint/2010/main" val="3060522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6633"/>
            <a:ext cx="6146800" cy="4182960"/>
          </a:xfrm>
        </p:spPr>
        <p:txBody>
          <a:bodyPr/>
          <a:lstStyle/>
          <a:p>
            <a:pPr marL="285750" indent="-285750">
              <a:buFont typeface="Arial" panose="020B0604020202020204" pitchFamily="34" charset="0"/>
              <a:buChar char="•"/>
            </a:pPr>
            <a:r>
              <a:rPr lang="en-US" sz="1400" b="0" dirty="0">
                <a:solidFill>
                  <a:schemeClr val="tx1">
                    <a:lumMod val="75000"/>
                    <a:lumOff val="25000"/>
                  </a:schemeClr>
                </a:solidFill>
                <a:latin typeface="Source Sans Pro" panose="020B0503030403020204" pitchFamily="34" charset="0"/>
              </a:rPr>
              <a:t>This shows what the customer will see if they respond NO, they are not available.</a:t>
            </a:r>
            <a:endParaRPr lang="en-US" sz="1400" dirty="0">
              <a:solidFill>
                <a:schemeClr val="tx1">
                  <a:lumMod val="75000"/>
                  <a:lumOff val="25000"/>
                </a:schemeClr>
              </a:solidFill>
              <a:latin typeface="Source Sans Pro" panose="020B0503030403020204" pitchFamily="34" charset="0"/>
            </a:endParaRPr>
          </a:p>
          <a:p>
            <a:pPr marL="285750" indent="-285750">
              <a:buFont typeface="Arial" panose="020B0604020202020204" pitchFamily="34" charset="0"/>
              <a:buChar char="•"/>
            </a:pPr>
            <a:r>
              <a:rPr lang="en-US" sz="1400" b="0" dirty="0">
                <a:solidFill>
                  <a:schemeClr val="tx1">
                    <a:lumMod val="75000"/>
                    <a:lumOff val="25000"/>
                  </a:schemeClr>
                </a:solidFill>
                <a:latin typeface="Source Sans Pro" panose="020B0503030403020204" pitchFamily="34" charset="0"/>
              </a:rPr>
              <a:t>Now I will review the new online appointment request form. </a:t>
            </a:r>
          </a:p>
          <a:p>
            <a:pPr marL="0" indent="0">
              <a:buFont typeface="Arial" panose="020B0604020202020204" pitchFamily="34" charset="0"/>
              <a:buNone/>
            </a:pPr>
            <a:r>
              <a:rPr lang="en-US" sz="1400" b="0" dirty="0">
                <a:solidFill>
                  <a:schemeClr val="tx1">
                    <a:lumMod val="75000"/>
                    <a:lumOff val="25000"/>
                  </a:schemeClr>
                </a:solidFill>
                <a:latin typeface="Source Sans Pro" panose="020B0503030403020204" pitchFamily="34" charset="0"/>
              </a:rPr>
              <a:t> </a:t>
            </a:r>
            <a:endParaRPr lang="en-US" sz="1400" b="1" dirty="0">
              <a:solidFill>
                <a:schemeClr val="tx1">
                  <a:lumMod val="75000"/>
                  <a:lumOff val="25000"/>
                </a:schemeClr>
              </a:solidFill>
              <a:latin typeface="Source Sans Pro" panose="020B0503030403020204" pitchFamily="34" charset="0"/>
            </a:endParaRPr>
          </a:p>
          <a:p>
            <a:r>
              <a:rPr lang="en-US" sz="1400" b="1" dirty="0">
                <a:solidFill>
                  <a:schemeClr val="tx1">
                    <a:lumMod val="75000"/>
                    <a:lumOff val="25000"/>
                  </a:schemeClr>
                </a:solidFill>
                <a:latin typeface="Source Sans Pro" panose="020B0503030403020204" pitchFamily="34" charset="0"/>
              </a:rPr>
              <a:t>***USCIS owns the images</a:t>
            </a:r>
          </a:p>
          <a:p>
            <a:endParaRPr lang="en-US" sz="1400" b="1" dirty="0">
              <a:solidFill>
                <a:schemeClr val="tx1">
                  <a:lumMod val="75000"/>
                  <a:lumOff val="25000"/>
                </a:schemeClr>
              </a:solidFill>
              <a:latin typeface="Source Sans Pro" panose="020B0503030403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dirty="0">
                <a:solidFill>
                  <a:schemeClr val="tx1">
                    <a:lumMod val="75000"/>
                    <a:lumOff val="25000"/>
                  </a:schemeClr>
                </a:solidFill>
                <a:latin typeface="Source Sans Pro" panose="020B0503030403020204" pitchFamily="34" charset="0"/>
              </a:rPr>
              <a:t>NEXT SLIDE</a:t>
            </a:r>
          </a:p>
          <a:p>
            <a:endParaRPr lang="en-US" b="1"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a:defRPr/>
            </a:pPr>
            <a:fld id="{02A59B14-03B6-4E29-AC4F-9F1E820D1E30}" type="slidenum">
              <a:rPr lang="en-US" altLang="en-US" smtClean="0"/>
              <a:pPr>
                <a:defRPr/>
              </a:pPr>
              <a:t>9</a:t>
            </a:fld>
            <a:endParaRPr lang="en-US" altLang="en-US" dirty="0"/>
          </a:p>
        </p:txBody>
      </p:sp>
    </p:spTree>
    <p:extLst>
      <p:ext uri="{BB962C8B-B14F-4D97-AF65-F5344CB8AC3E}">
        <p14:creationId xmlns:p14="http://schemas.microsoft.com/office/powerpoint/2010/main" val="1419667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Full Titl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0" y="1701802"/>
            <a:ext cx="7924800" cy="2133599"/>
          </a:xfrm>
          <a:prstGeom prst="rect">
            <a:avLst/>
          </a:prstGeom>
        </p:spPr>
        <p:txBody>
          <a:bodyPr lIns="0" anchor="ctr" anchorCtr="0">
            <a:normAutofit/>
          </a:bodyPr>
          <a:lstStyle>
            <a:lvl1pPr algn="l">
              <a:defRPr sz="5333" b="1" baseline="0">
                <a:solidFill>
                  <a:srgbClr val="003366"/>
                </a:solidFill>
                <a:latin typeface="Source Sans Pro" pitchFamily="34" charset="0"/>
              </a:defRPr>
            </a:lvl1pPr>
          </a:lstStyle>
          <a:p>
            <a:r>
              <a:rPr lang="en-US"/>
              <a:t>FULL TITLE</a:t>
            </a:r>
            <a:br>
              <a:rPr lang="en-US"/>
            </a:br>
            <a:r>
              <a:rPr lang="en-US"/>
              <a:t>OF PRESENTATION</a:t>
            </a:r>
            <a:br>
              <a:rPr lang="en-US"/>
            </a:br>
            <a:r>
              <a:rPr lang="en-US"/>
              <a:t>GOES HERE</a:t>
            </a:r>
          </a:p>
        </p:txBody>
      </p:sp>
      <p:sp>
        <p:nvSpPr>
          <p:cNvPr id="3" name="Subtitle 2"/>
          <p:cNvSpPr>
            <a:spLocks noGrp="1"/>
          </p:cNvSpPr>
          <p:nvPr>
            <p:ph type="subTitle" idx="1" hasCustomPrompt="1"/>
          </p:nvPr>
        </p:nvSpPr>
        <p:spPr>
          <a:xfrm>
            <a:off x="3048000" y="4038600"/>
            <a:ext cx="7924800" cy="1016000"/>
          </a:xfrm>
          <a:prstGeom prst="rect">
            <a:avLst/>
          </a:prstGeom>
        </p:spPr>
        <p:txBody>
          <a:bodyPr lIns="0" anchor="ctr" anchorCtr="0">
            <a:noAutofit/>
          </a:bodyPr>
          <a:lstStyle>
            <a:lvl1pPr marL="0" indent="0" algn="l">
              <a:buNone/>
              <a:defRPr sz="3467" b="1" baseline="0">
                <a:solidFill>
                  <a:srgbClr val="505050"/>
                </a:solidFill>
                <a:latin typeface="Source Sans Pro"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br>
              <a:rPr lang="en-US"/>
            </a:br>
            <a:r>
              <a:rPr lang="en-US"/>
              <a:t>TWO LINE TEXT</a:t>
            </a:r>
          </a:p>
        </p:txBody>
      </p:sp>
      <p:pic>
        <p:nvPicPr>
          <p:cNvPr id="10" name="Picture 9"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0" y="4140201"/>
            <a:ext cx="508000" cy="839671"/>
          </a:xfrm>
          <a:prstGeom prst="rect">
            <a:avLst/>
          </a:prstGeom>
        </p:spPr>
      </p:pic>
      <p:sp>
        <p:nvSpPr>
          <p:cNvPr id="6" name="Content Placeholder 5"/>
          <p:cNvSpPr>
            <a:spLocks noGrp="1"/>
          </p:cNvSpPr>
          <p:nvPr>
            <p:ph sz="quarter" idx="11"/>
          </p:nvPr>
        </p:nvSpPr>
        <p:spPr>
          <a:xfrm>
            <a:off x="3027680" y="3928872"/>
            <a:ext cx="5608320" cy="8128"/>
          </a:xfrm>
          <a:prstGeom prst="rect">
            <a:avLst/>
          </a:prstGeom>
          <a:solidFill>
            <a:srgbClr val="999999"/>
          </a:solidFill>
        </p:spPr>
        <p:txBody>
          <a:bodyPr>
            <a:noAutofit/>
          </a:bodyPr>
          <a:lstStyle>
            <a:lvl1pPr marL="0" indent="0">
              <a:buNone/>
              <a:defRPr sz="533"/>
            </a:lvl1pPr>
          </a:lstStyle>
          <a:p>
            <a:pPr lvl="0"/>
            <a:r>
              <a:rPr lang="en-US"/>
              <a:t>Click to edit Master text styles</a:t>
            </a:r>
          </a:p>
        </p:txBody>
      </p:sp>
      <p:sp>
        <p:nvSpPr>
          <p:cNvPr id="13" name="Content Placeholder 5"/>
          <p:cNvSpPr>
            <a:spLocks noGrp="1"/>
          </p:cNvSpPr>
          <p:nvPr>
            <p:ph sz="quarter" idx="12"/>
          </p:nvPr>
        </p:nvSpPr>
        <p:spPr>
          <a:xfrm>
            <a:off x="3048000" y="5148072"/>
            <a:ext cx="5608320" cy="8128"/>
          </a:xfrm>
          <a:prstGeom prst="rect">
            <a:avLst/>
          </a:prstGeom>
          <a:solidFill>
            <a:srgbClr val="999999"/>
          </a:solidFill>
        </p:spPr>
        <p:txBody>
          <a:bodyPr>
            <a:noAutofit/>
          </a:bodyPr>
          <a:lstStyle>
            <a:lvl1pPr marL="0" indent="0">
              <a:buNone/>
              <a:defRPr sz="533"/>
            </a:lvl1pPr>
          </a:lstStyle>
          <a:p>
            <a:pPr lvl="0"/>
            <a:r>
              <a:rPr lang="en-US"/>
              <a:t>Click to edit Master text styles</a:t>
            </a:r>
          </a:p>
        </p:txBody>
      </p:sp>
      <p:sp>
        <p:nvSpPr>
          <p:cNvPr id="7" name="Text Placeholder 6"/>
          <p:cNvSpPr>
            <a:spLocks noGrp="1"/>
          </p:cNvSpPr>
          <p:nvPr>
            <p:ph type="body" sz="quarter" idx="13" hasCustomPrompt="1"/>
          </p:nvPr>
        </p:nvSpPr>
        <p:spPr>
          <a:xfrm>
            <a:off x="3048000" y="5257800"/>
            <a:ext cx="3962400" cy="406400"/>
          </a:xfrm>
          <a:prstGeom prst="rect">
            <a:avLst/>
          </a:prstGeom>
        </p:spPr>
        <p:txBody>
          <a:bodyPr/>
          <a:lstStyle>
            <a:lvl1pPr marL="0" indent="0">
              <a:buNone/>
              <a:defRPr sz="1867">
                <a:solidFill>
                  <a:schemeClr val="tx1">
                    <a:lumMod val="85000"/>
                    <a:lumOff val="15000"/>
                  </a:schemeClr>
                </a:solidFill>
              </a:defRPr>
            </a:lvl1pPr>
            <a:lvl2pPr marL="609585" indent="0">
              <a:buNone/>
              <a:defRPr sz="1867">
                <a:solidFill>
                  <a:schemeClr val="tx1">
                    <a:lumMod val="85000"/>
                    <a:lumOff val="15000"/>
                  </a:schemeClr>
                </a:solidFill>
              </a:defRPr>
            </a:lvl2pPr>
            <a:lvl3pPr marL="1219170" indent="0">
              <a:buNone/>
              <a:defRPr sz="1867">
                <a:solidFill>
                  <a:schemeClr val="tx1">
                    <a:lumMod val="85000"/>
                    <a:lumOff val="15000"/>
                  </a:schemeClr>
                </a:solidFill>
              </a:defRPr>
            </a:lvl3pPr>
            <a:lvl4pPr marL="1828754" indent="0">
              <a:buNone/>
              <a:defRPr sz="1867">
                <a:solidFill>
                  <a:schemeClr val="tx1">
                    <a:lumMod val="85000"/>
                    <a:lumOff val="15000"/>
                  </a:schemeClr>
                </a:solidFill>
              </a:defRPr>
            </a:lvl4pPr>
            <a:lvl5pPr marL="2438339" indent="0">
              <a:buNone/>
              <a:defRPr sz="1867">
                <a:solidFill>
                  <a:schemeClr val="tx1">
                    <a:lumMod val="85000"/>
                    <a:lumOff val="15000"/>
                  </a:schemeClr>
                </a:solidFill>
              </a:defRPr>
            </a:lvl5pPr>
          </a:lstStyle>
          <a:p>
            <a:pPr lvl="0"/>
            <a:r>
              <a:rPr lang="en-US"/>
              <a:t>10/01/2016</a:t>
            </a:r>
          </a:p>
        </p:txBody>
      </p:sp>
    </p:spTree>
    <p:extLst>
      <p:ext uri="{BB962C8B-B14F-4D97-AF65-F5344CB8AC3E}">
        <p14:creationId xmlns:p14="http://schemas.microsoft.com/office/powerpoint/2010/main" val="354156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EEAE-BC09-47BE-6815-5E8B9B3750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EC528A-362F-A36C-AC27-133CFB85F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2543D-9AF2-68EC-30B4-63D37055152F}"/>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CD702418-65BD-EE00-8CAB-B82925A6CB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5470C8-B8B4-E0A9-E88E-A305D56D8996}"/>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53763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FB7E-0B23-96EA-83E7-C75699ACC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12387-2C3D-EE89-1FC7-525139109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E2DCB-00AF-60B6-FBDF-A4B10FD19947}"/>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53068284-02B6-4DB2-F00E-557124CAA6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C9B219-F3D2-98B2-820A-0CFB56D45787}"/>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160416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827C-219D-85F0-87E5-3D22E5A40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AB215-160D-C699-7AF5-A927CB6327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5915EA-D3C2-DB02-A6EC-0584D96B82E1}"/>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F1A2AF63-DAF1-94CD-CF40-8DF62AED39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D646C5-A89B-1994-2506-6C8230085F73}"/>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335488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FA21-828D-5322-F94A-CC0D3EF43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25295-EA6D-2333-13A1-BCCEE11562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26F7A9-E49E-0700-C036-878ABB7828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2B388-4922-7321-8F0A-54CB6E361C29}"/>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6" name="Footer Placeholder 5">
            <a:extLst>
              <a:ext uri="{FF2B5EF4-FFF2-40B4-BE49-F238E27FC236}">
                <a16:creationId xmlns:a16="http://schemas.microsoft.com/office/drawing/2014/main" id="{0BD8E5BF-5779-D7EC-934B-CA206C346A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F0FACE-5253-C97D-72FF-A18DF189142E}"/>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2441027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0A42-8BB6-D97B-C0BB-A15EB7072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49AF8E-DE29-1B30-293A-EDF4A360A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1D707B-942C-98FE-8E5A-1BA7CE156F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4F1DE7-A649-C9D9-E318-FF20D39BAB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5AB5-4CC7-0450-41D6-EAB641250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52350B-6CD4-E194-CFE9-1DD4CC324829}"/>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8" name="Footer Placeholder 7">
            <a:extLst>
              <a:ext uri="{FF2B5EF4-FFF2-40B4-BE49-F238E27FC236}">
                <a16:creationId xmlns:a16="http://schemas.microsoft.com/office/drawing/2014/main" id="{8CD25F75-0155-45EE-BB85-11E9BED0DC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3DBD16-D367-07F2-FAF9-364BC308B1B1}"/>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214273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379C-6E96-8C9C-9073-CDC5CCCB9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D2D9B-5AB8-DE56-F3E7-5D066956EB65}"/>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4" name="Footer Placeholder 3">
            <a:extLst>
              <a:ext uri="{FF2B5EF4-FFF2-40B4-BE49-F238E27FC236}">
                <a16:creationId xmlns:a16="http://schemas.microsoft.com/office/drawing/2014/main" id="{69EE633F-0367-8E5F-3920-67E07843FB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AA7746-B2D2-A88C-5C68-567BE21CB260}"/>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308867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32581-D25C-E016-160F-E50543AAEF02}"/>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3" name="Footer Placeholder 2">
            <a:extLst>
              <a:ext uri="{FF2B5EF4-FFF2-40B4-BE49-F238E27FC236}">
                <a16:creationId xmlns:a16="http://schemas.microsoft.com/office/drawing/2014/main" id="{5BBD5634-0CFC-553D-F6DA-BE88EB67C73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56D06A-5E5F-6E44-085F-D14FDE8FB0E4}"/>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2578064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C6EB-58BC-87F5-3D8A-6DB18EEAEE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49194D-AEAD-BF89-439F-0A8B46665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B17AB0-06A0-F6A6-9CB0-822C0DF520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13E41-82F2-415D-2333-42708CCDB0CB}"/>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6" name="Footer Placeholder 5">
            <a:extLst>
              <a:ext uri="{FF2B5EF4-FFF2-40B4-BE49-F238E27FC236}">
                <a16:creationId xmlns:a16="http://schemas.microsoft.com/office/drawing/2014/main" id="{9482FABF-6739-C0FB-C78B-9864B64EFF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691C39-81D3-2B1B-0C1D-DA3E9F19C688}"/>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874273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1694-7EF8-0085-F470-ACAD504E75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6A06E5-86AD-4341-40CA-8404BCFBD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D0BA916-CCC6-F013-EA94-FB38908DB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60A71E-2322-707C-F3BC-DA9E08E3EB43}"/>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6" name="Footer Placeholder 5">
            <a:extLst>
              <a:ext uri="{FF2B5EF4-FFF2-40B4-BE49-F238E27FC236}">
                <a16:creationId xmlns:a16="http://schemas.microsoft.com/office/drawing/2014/main" id="{4BED5C0B-E19F-BFA3-97CE-021C628BA9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16F1D0-6357-88C0-C0EA-04330FACC503}"/>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527965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275F-6A1C-6E56-09DB-40C4713229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CBB440-A065-0515-7CED-13649F602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428A1-ECA0-1339-DEFF-B90710E3E914}"/>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6A6B27F4-009F-1141-3CA7-E93D97B40A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06F389-24B1-D1C5-0D5B-2F8388E8BABE}"/>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420429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 Blue and Gra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CAN HAVE</a:t>
            </a:r>
            <a:br>
              <a:rPr lang="en-US"/>
            </a:br>
            <a:r>
              <a:rPr lang="en-US"/>
              <a:t>TWO LINES OF TEXT</a:t>
            </a:r>
          </a:p>
        </p:txBody>
      </p:sp>
      <p:sp>
        <p:nvSpPr>
          <p:cNvPr id="3" name="Content Placeholder 2"/>
          <p:cNvSpPr>
            <a:spLocks noGrp="1"/>
          </p:cNvSpPr>
          <p:nvPr>
            <p:ph idx="1"/>
          </p:nvPr>
        </p:nvSpPr>
        <p:spPr/>
        <p:txBody>
          <a:bodyPr/>
          <a:lstStyle>
            <a:lvl1pPr marL="0" marR="0" indent="0" algn="l" defTabSz="1219170" rtl="0" eaLnBrk="1" fontAlgn="auto" latinLnBrk="0" hangingPunct="1">
              <a:lnSpc>
                <a:spcPct val="100000"/>
              </a:lnSpc>
              <a:spcBef>
                <a:spcPts val="800"/>
              </a:spcBef>
              <a:spcAft>
                <a:spcPts val="0"/>
              </a:spcAft>
              <a:buClrTx/>
              <a:buSzTx/>
              <a:buFont typeface="Arial" panose="020B0604020202020204" pitchFamily="34" charset="0"/>
              <a:buNone/>
              <a:tabLst/>
              <a:defRPr b="0">
                <a:solidFill>
                  <a:schemeClr val="tx1">
                    <a:lumMod val="75000"/>
                    <a:lumOff val="25000"/>
                  </a:schemeClr>
                </a:solidFill>
                <a:latin typeface="Source Sans Pro Semibold" pitchFamily="34" charset="0"/>
              </a:defRPr>
            </a:lvl1pPr>
            <a:lvl2pPr marL="609585" marR="0" indent="-304792"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solidFill>
                  <a:schemeClr val="tx1">
                    <a:lumMod val="75000"/>
                    <a:lumOff val="25000"/>
                  </a:schemeClr>
                </a:solidFill>
                <a:latin typeface="Source Sans Pro Semibold" pitchFamily="34" charset="0"/>
              </a:defRPr>
            </a:lvl2pPr>
            <a:lvl3pPr marL="914377" marR="0" indent="-304792" algn="l" defTabSz="1219170" rtl="0" eaLnBrk="1" fontAlgn="auto" latinLnBrk="0" hangingPunct="1">
              <a:lnSpc>
                <a:spcPct val="100000"/>
              </a:lnSpc>
              <a:spcBef>
                <a:spcPts val="800"/>
              </a:spcBef>
              <a:spcAft>
                <a:spcPts val="0"/>
              </a:spcAft>
              <a:buClrTx/>
              <a:buSzTx/>
              <a:buFont typeface="+mj-lt"/>
              <a:buAutoNum type="arabicPeriod"/>
              <a:tabLst/>
              <a:defRPr>
                <a:solidFill>
                  <a:schemeClr val="tx1">
                    <a:lumMod val="75000"/>
                    <a:lumOff val="25000"/>
                  </a:schemeClr>
                </a:solidFill>
                <a:latin typeface="Source Sans Pro Semibold" pitchFamily="34" charset="0"/>
              </a:defRPr>
            </a:lvl3pPr>
            <a:lvl4pPr marL="1219170" marR="0" indent="-304792" algn="l" defTabSz="1219170" rtl="0" eaLnBrk="1" fontAlgn="auto" latinLnBrk="0" hangingPunct="1">
              <a:lnSpc>
                <a:spcPct val="100000"/>
              </a:lnSpc>
              <a:spcBef>
                <a:spcPts val="800"/>
              </a:spcBef>
              <a:spcAft>
                <a:spcPts val="0"/>
              </a:spcAft>
              <a:buClrTx/>
              <a:buSzTx/>
              <a:buFont typeface="+mj-lt"/>
              <a:buAutoNum type="alphaUcPeriod"/>
              <a:tabLst/>
              <a:defRPr>
                <a:solidFill>
                  <a:schemeClr val="tx1">
                    <a:lumMod val="75000"/>
                    <a:lumOff val="25000"/>
                  </a:schemeClr>
                </a:solidFill>
                <a:latin typeface="Source Sans Pro Semibold" pitchFamily="34" charset="0"/>
              </a:defRPr>
            </a:lvl4pPr>
            <a:lvl5pPr marL="1523962" marR="0" indent="-304792" algn="l" defTabSz="1219170" rtl="0" eaLnBrk="1" fontAlgn="auto" latinLnBrk="0" hangingPunct="1">
              <a:lnSpc>
                <a:spcPct val="100000"/>
              </a:lnSpc>
              <a:spcBef>
                <a:spcPts val="800"/>
              </a:spcBef>
              <a:spcAft>
                <a:spcPts val="0"/>
              </a:spcAft>
              <a:buClrTx/>
              <a:buSzTx/>
              <a:buFont typeface="+mj-lt"/>
              <a:buAutoNum type="romanLcPeriod"/>
              <a:tabLst/>
              <a:defRPr>
                <a:solidFill>
                  <a:schemeClr val="tx1">
                    <a:lumMod val="75000"/>
                    <a:lumOff val="25000"/>
                  </a:schemeClr>
                </a:solidFill>
                <a:latin typeface="Source Sans Pro Semibold" pitchFamily="34" charset="0"/>
              </a:defRPr>
            </a:lvl5pPr>
          </a:lstStyle>
          <a:p>
            <a:pPr marL="0" marR="0" lvl="0" indent="0" algn="l" defTabSz="121917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609585" marR="0" lvl="1" indent="-304792"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Second level</a:t>
            </a:r>
          </a:p>
          <a:p>
            <a:pPr marL="914377" marR="0" lvl="2" indent="-304792" algn="l" defTabSz="1219170" rtl="0" eaLnBrk="1" fontAlgn="auto" latinLnBrk="0" hangingPunct="1">
              <a:lnSpc>
                <a:spcPct val="100000"/>
              </a:lnSpc>
              <a:spcBef>
                <a:spcPts val="800"/>
              </a:spcBef>
              <a:spcAft>
                <a:spcPts val="0"/>
              </a:spcAft>
              <a:buClrTx/>
              <a:buSzTx/>
              <a:buFont typeface="+mj-lt"/>
              <a:buAutoNum type="arabi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Third level</a:t>
            </a:r>
          </a:p>
          <a:p>
            <a:pPr marL="1219170" marR="0" lvl="3" indent="-304792" algn="l" defTabSz="1219170" rtl="0" eaLnBrk="1" fontAlgn="auto" latinLnBrk="0" hangingPunct="1">
              <a:lnSpc>
                <a:spcPct val="100000"/>
              </a:lnSpc>
              <a:spcBef>
                <a:spcPts val="800"/>
              </a:spcBef>
              <a:spcAft>
                <a:spcPts val="0"/>
              </a:spcAft>
              <a:buClrTx/>
              <a:buSzTx/>
              <a:buFont typeface="+mj-lt"/>
              <a:buAutoNum type="alphaU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Fourth level</a:t>
            </a:r>
          </a:p>
          <a:p>
            <a:pPr marL="1523962" marR="0" lvl="4" indent="-304792" algn="l" defTabSz="1219170" rtl="0" eaLnBrk="1" fontAlgn="auto" latinLnBrk="0" hangingPunct="1">
              <a:lnSpc>
                <a:spcPct val="100000"/>
              </a:lnSpc>
              <a:spcBef>
                <a:spcPts val="800"/>
              </a:spcBef>
              <a:spcAft>
                <a:spcPts val="0"/>
              </a:spcAft>
              <a:buClrTx/>
              <a:buSzTx/>
              <a:buFont typeface="+mj-lt"/>
              <a:buAutoNum type="romanL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Fifth level</a:t>
            </a:r>
          </a:p>
        </p:txBody>
      </p:sp>
      <p:sp>
        <p:nvSpPr>
          <p:cNvPr id="11"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2"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333038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2BFF9D-47A6-A99E-6384-BABD029C2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035441-E851-2D01-D419-281CB49FFE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BE75F7-6C93-D27A-D4A8-B53ADA200DEA}"/>
              </a:ext>
            </a:extLst>
          </p:cNvPr>
          <p:cNvSpPr>
            <a:spLocks noGrp="1"/>
          </p:cNvSpPr>
          <p:nvPr>
            <p:ph type="dt" sz="half" idx="10"/>
          </p:nvPr>
        </p:nvSpPr>
        <p:spPr/>
        <p:txBody>
          <a:body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4A1F2060-665C-E9C5-C2B8-49E49C00D8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D3E5B6-4287-DCAC-F761-FD1D2B4603F9}"/>
              </a:ext>
            </a:extLst>
          </p:cNvPr>
          <p:cNvSpPr>
            <a:spLocks noGrp="1"/>
          </p:cNvSpPr>
          <p:nvPr>
            <p:ph type="sldNum" sz="quarter" idx="12"/>
          </p:nvPr>
        </p:nvSpPr>
        <p:spPr/>
        <p:txBody>
          <a:bodyPr/>
          <a:lstStyle/>
          <a:p>
            <a:fld id="{3B097F4F-9E43-44B4-8FA5-97AFBF68F359}" type="slidenum">
              <a:rPr lang="en-US" smtClean="0"/>
              <a:t>‹#›</a:t>
            </a:fld>
            <a:endParaRPr lang="en-US" dirty="0"/>
          </a:p>
        </p:txBody>
      </p:sp>
    </p:spTree>
    <p:extLst>
      <p:ext uri="{BB962C8B-B14F-4D97-AF65-F5344CB8AC3E}">
        <p14:creationId xmlns:p14="http://schemas.microsoft.com/office/powerpoint/2010/main" val="92018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TITLE OF SLIDE</a:t>
            </a:r>
          </a:p>
        </p:txBody>
      </p:sp>
      <p:sp>
        <p:nvSpPr>
          <p:cNvPr id="3" name="Content Placeholder 2"/>
          <p:cNvSpPr>
            <a:spLocks noGrp="1"/>
          </p:cNvSpPr>
          <p:nvPr>
            <p:ph idx="1"/>
          </p:nvPr>
        </p:nvSpPr>
        <p:spPr/>
        <p:txBody>
          <a:bodyPr/>
          <a:lstStyle>
            <a:lvl1pPr marL="0" marR="0" indent="0" algn="l" defTabSz="1219170" rtl="0" eaLnBrk="1" fontAlgn="auto" latinLnBrk="0" hangingPunct="1">
              <a:lnSpc>
                <a:spcPct val="100000"/>
              </a:lnSpc>
              <a:spcBef>
                <a:spcPts val="800"/>
              </a:spcBef>
              <a:spcAft>
                <a:spcPts val="0"/>
              </a:spcAft>
              <a:buClrTx/>
              <a:buSzTx/>
              <a:buFont typeface="Arial" panose="020B0604020202020204" pitchFamily="34" charset="0"/>
              <a:buNone/>
              <a:tabLst/>
              <a:defRPr>
                <a:latin typeface="Source Sans Pro" panose="020B0503030403020204" pitchFamily="34" charset="0"/>
              </a:defRPr>
            </a:lvl1pPr>
            <a:lvl2pPr marL="609585" marR="0" indent="-304792"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solidFill>
                  <a:srgbClr val="003366"/>
                </a:solidFill>
                <a:latin typeface="Source Sans Pro" panose="020B0503030403020204" pitchFamily="34" charset="0"/>
              </a:defRPr>
            </a:lvl2pPr>
            <a:lvl3pPr marL="914377" marR="0" indent="-304792" algn="l" defTabSz="1219170" rtl="0" eaLnBrk="1" fontAlgn="auto" latinLnBrk="0" hangingPunct="1">
              <a:lnSpc>
                <a:spcPct val="100000"/>
              </a:lnSpc>
              <a:spcBef>
                <a:spcPts val="800"/>
              </a:spcBef>
              <a:spcAft>
                <a:spcPts val="0"/>
              </a:spcAft>
              <a:buClrTx/>
              <a:buSzTx/>
              <a:buFont typeface="+mj-lt"/>
              <a:buAutoNum type="arabicPeriod"/>
              <a:tabLst/>
              <a:defRPr>
                <a:solidFill>
                  <a:srgbClr val="003366"/>
                </a:solidFill>
                <a:latin typeface="Source Sans Pro" panose="020B0503030403020204" pitchFamily="34" charset="0"/>
              </a:defRPr>
            </a:lvl3pPr>
            <a:lvl4pPr marL="1219170" marR="0" indent="-304792" algn="l" defTabSz="1219170" rtl="0" eaLnBrk="1" fontAlgn="auto" latinLnBrk="0" hangingPunct="1">
              <a:lnSpc>
                <a:spcPct val="100000"/>
              </a:lnSpc>
              <a:spcBef>
                <a:spcPts val="800"/>
              </a:spcBef>
              <a:spcAft>
                <a:spcPts val="0"/>
              </a:spcAft>
              <a:buClrTx/>
              <a:buSzTx/>
              <a:buFont typeface="+mj-lt"/>
              <a:buAutoNum type="alphaUcPeriod"/>
              <a:tabLst/>
              <a:defRPr>
                <a:solidFill>
                  <a:srgbClr val="003366"/>
                </a:solidFill>
                <a:latin typeface="Source Sans Pro" panose="020B0503030403020204" pitchFamily="34" charset="0"/>
              </a:defRPr>
            </a:lvl4pPr>
            <a:lvl5pPr marL="1523962" marR="0" indent="-304792" algn="l" defTabSz="1219170" rtl="0" eaLnBrk="1" fontAlgn="auto" latinLnBrk="0" hangingPunct="1">
              <a:lnSpc>
                <a:spcPct val="100000"/>
              </a:lnSpc>
              <a:spcBef>
                <a:spcPts val="800"/>
              </a:spcBef>
              <a:spcAft>
                <a:spcPts val="0"/>
              </a:spcAft>
              <a:buClrTx/>
              <a:buSzTx/>
              <a:buFont typeface="+mj-lt"/>
              <a:buAutoNum type="romanLcPeriod"/>
              <a:tabLst/>
              <a:defRPr>
                <a:solidFill>
                  <a:srgbClr val="003366"/>
                </a:solidFill>
                <a:latin typeface="Source Sans Pro" panose="020B0503030403020204" pitchFamily="34" charset="0"/>
              </a:defRPr>
            </a:lvl5pPr>
          </a:lstStyle>
          <a:p>
            <a:pPr marL="0" marR="0" lvl="0" indent="0" algn="l" defTabSz="121917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3366"/>
                </a:solidFill>
                <a:effectLst/>
                <a:uLnTx/>
                <a:uFillTx/>
                <a:latin typeface="Source Sans Pro" panose="020B0503030403020204" pitchFamily="34" charset="0"/>
                <a:ea typeface="+mn-ea"/>
                <a:cs typeface="+mn-cs"/>
              </a:rPr>
              <a:t>Click to edit Master text styles</a:t>
            </a:r>
          </a:p>
          <a:p>
            <a:pPr marL="609585" marR="0" lvl="1" indent="-304792" algn="l" defTabSz="121917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Second level</a:t>
            </a:r>
          </a:p>
          <a:p>
            <a:pPr marL="914377" marR="0" lvl="2" indent="-304792" algn="l" defTabSz="1219170" rtl="0" eaLnBrk="1" fontAlgn="auto" latinLnBrk="0" hangingPunct="1">
              <a:lnSpc>
                <a:spcPct val="100000"/>
              </a:lnSpc>
              <a:spcBef>
                <a:spcPts val="800"/>
              </a:spcBef>
              <a:spcAft>
                <a:spcPts val="0"/>
              </a:spcAft>
              <a:buClrTx/>
              <a:buSzTx/>
              <a:buFont typeface="+mj-lt"/>
              <a:buAutoNum type="arabi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Third level</a:t>
            </a:r>
          </a:p>
          <a:p>
            <a:pPr marL="1219170" marR="0" lvl="3" indent="-304792" algn="l" defTabSz="1219170" rtl="0" eaLnBrk="1" fontAlgn="auto" latinLnBrk="0" hangingPunct="1">
              <a:lnSpc>
                <a:spcPct val="100000"/>
              </a:lnSpc>
              <a:spcBef>
                <a:spcPts val="800"/>
              </a:spcBef>
              <a:spcAft>
                <a:spcPts val="0"/>
              </a:spcAft>
              <a:buClrTx/>
              <a:buSzTx/>
              <a:buFont typeface="+mj-lt"/>
              <a:buAutoNum type="alphaU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Fourth level</a:t>
            </a:r>
          </a:p>
          <a:p>
            <a:pPr marL="1523962" marR="0" lvl="4" indent="-304792" algn="l" defTabSz="1219170" rtl="0" eaLnBrk="1" fontAlgn="auto" latinLnBrk="0" hangingPunct="1">
              <a:lnSpc>
                <a:spcPct val="100000"/>
              </a:lnSpc>
              <a:spcBef>
                <a:spcPts val="800"/>
              </a:spcBef>
              <a:spcAft>
                <a:spcPts val="0"/>
              </a:spcAft>
              <a:buClrTx/>
              <a:buSzTx/>
              <a:buFont typeface="+mj-lt"/>
              <a:buAutoNum type="romanLcPeriod"/>
              <a:tabLst/>
              <a:defRPr/>
            </a:pPr>
            <a:r>
              <a:rPr kumimoji="0" lang="en-US" sz="2667" b="0" i="0" u="none" strike="noStrike" kern="1200" cap="none" spc="0" normalizeH="0" baseline="0" noProof="0">
                <a:ln>
                  <a:noFill/>
                </a:ln>
                <a:solidFill>
                  <a:srgbClr val="003366"/>
                </a:solidFill>
                <a:effectLst/>
                <a:uLnTx/>
                <a:uFillTx/>
                <a:latin typeface="Source Sans Pro" pitchFamily="34" charset="0"/>
                <a:ea typeface="+mn-ea"/>
                <a:cs typeface="+mn-cs"/>
              </a:rPr>
              <a:t>Fifth level</a:t>
            </a:r>
          </a:p>
          <a:p>
            <a:pPr lvl="4"/>
            <a:endParaRPr lang="en-US"/>
          </a:p>
        </p:txBody>
      </p:sp>
      <p:sp>
        <p:nvSpPr>
          <p:cNvPr id="7"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8"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48745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482601"/>
            <a:ext cx="9042400" cy="1016000"/>
          </a:xfrm>
        </p:spPr>
        <p:txBody>
          <a:bodyPr/>
          <a:lstStyle/>
          <a:p>
            <a:r>
              <a:rPr lang="en-US"/>
              <a:t>TITLE OF SLIDE</a:t>
            </a:r>
          </a:p>
        </p:txBody>
      </p:sp>
      <p:sp>
        <p:nvSpPr>
          <p:cNvPr id="3" name="Subtitle 2"/>
          <p:cNvSpPr>
            <a:spLocks noGrp="1"/>
          </p:cNvSpPr>
          <p:nvPr>
            <p:ph type="subTitle" idx="1" hasCustomPrompt="1"/>
          </p:nvPr>
        </p:nvSpPr>
        <p:spPr>
          <a:xfrm>
            <a:off x="914400" y="2413000"/>
            <a:ext cx="10566400" cy="1422400"/>
          </a:xfrm>
        </p:spPr>
        <p:txBody>
          <a:bodyPr>
            <a:noAutofit/>
          </a:bodyPr>
          <a:lstStyle>
            <a:lvl1pPr marL="0" indent="0" algn="l">
              <a:spcBef>
                <a:spcPts val="800"/>
              </a:spcBef>
              <a:buNone/>
              <a:defRPr sz="2667" b="0" baseline="0">
                <a:solidFill>
                  <a:schemeClr val="tx1">
                    <a:lumMod val="75000"/>
                    <a:lumOff val="25000"/>
                  </a:schemeClr>
                </a:solidFill>
                <a:latin typeface="Source Sans Pro"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1804397"/>
            <a:ext cx="254000" cy="419836"/>
          </a:xfrm>
          <a:prstGeom prst="rect">
            <a:avLst/>
          </a:prstGeom>
        </p:spPr>
      </p:pic>
      <p:sp>
        <p:nvSpPr>
          <p:cNvPr id="9" name="Text Placeholder 22"/>
          <p:cNvSpPr>
            <a:spLocks noGrp="1"/>
          </p:cNvSpPr>
          <p:nvPr>
            <p:ph type="body" sz="quarter" idx="14" hasCustomPrompt="1"/>
          </p:nvPr>
        </p:nvSpPr>
        <p:spPr>
          <a:xfrm>
            <a:off x="914400" y="1803400"/>
            <a:ext cx="10566400" cy="421216"/>
          </a:xfrm>
          <a:solidFill>
            <a:srgbClr val="006699"/>
          </a:solidFill>
        </p:spPr>
        <p:txBody>
          <a:bodyPr lIns="91440" rIns="0" anchor="ctr" anchorCtr="0"/>
          <a:lstStyle>
            <a:lvl1pPr>
              <a:defRPr b="1">
                <a:solidFill>
                  <a:schemeClr val="bg1"/>
                </a:solidFill>
              </a:defRPr>
            </a:lvl1pPr>
          </a:lstStyle>
          <a:p>
            <a:pPr lvl="0"/>
            <a:r>
              <a:rPr lang="en-US"/>
              <a:t>LONG HEADER TEXT</a:t>
            </a:r>
          </a:p>
        </p:txBody>
      </p:sp>
      <p:sp>
        <p:nvSpPr>
          <p:cNvPr id="8"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0"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76969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ub-Head with Torc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482601"/>
            <a:ext cx="9042400" cy="1016000"/>
          </a:xfrm>
        </p:spPr>
        <p:txBody>
          <a:bodyPr/>
          <a:lstStyle/>
          <a:p>
            <a:r>
              <a:rPr lang="en-US"/>
              <a:t>TITLE OF SLIDE</a:t>
            </a:r>
          </a:p>
        </p:txBody>
      </p:sp>
      <p:sp>
        <p:nvSpPr>
          <p:cNvPr id="3" name="Subtitle 2"/>
          <p:cNvSpPr>
            <a:spLocks noGrp="1"/>
          </p:cNvSpPr>
          <p:nvPr>
            <p:ph type="subTitle" idx="1" hasCustomPrompt="1"/>
          </p:nvPr>
        </p:nvSpPr>
        <p:spPr>
          <a:xfrm>
            <a:off x="914400" y="2413000"/>
            <a:ext cx="10160000" cy="1422400"/>
          </a:xfrm>
        </p:spPr>
        <p:txBody>
          <a:bodyPr>
            <a:noAutofit/>
          </a:bodyPr>
          <a:lstStyle>
            <a:lvl1pPr marL="0" indent="0" algn="l">
              <a:buNone/>
              <a:defRPr sz="2667" b="0" baseline="0">
                <a:solidFill>
                  <a:schemeClr val="tx1">
                    <a:lumMod val="75000"/>
                    <a:lumOff val="25000"/>
                  </a:schemeClr>
                </a:solidFill>
                <a:latin typeface="Source Sans Pro"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Tell us the facts in plain language. Short and sweet is the key. Do not add too much content – talk to your audience not the presentation. Your audience will thank you.</a:t>
            </a:r>
          </a:p>
        </p:txBody>
      </p:sp>
      <p:pic>
        <p:nvPicPr>
          <p:cNvPr id="7" name="Picture 6"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1804397"/>
            <a:ext cx="254000" cy="419836"/>
          </a:xfrm>
          <a:prstGeom prst="rect">
            <a:avLst/>
          </a:prstGeom>
        </p:spPr>
      </p:pic>
      <p:sp>
        <p:nvSpPr>
          <p:cNvPr id="9" name="Text Placeholder 22"/>
          <p:cNvSpPr>
            <a:spLocks noGrp="1"/>
          </p:cNvSpPr>
          <p:nvPr>
            <p:ph type="body" sz="quarter" idx="14" hasCustomPrompt="1"/>
          </p:nvPr>
        </p:nvSpPr>
        <p:spPr>
          <a:xfrm>
            <a:off x="914400" y="1803400"/>
            <a:ext cx="10566400" cy="421216"/>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pic>
        <p:nvPicPr>
          <p:cNvPr id="11" name="Picture 10" descr="Liberty Flame Lg We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4141197"/>
            <a:ext cx="254000" cy="419836"/>
          </a:xfrm>
          <a:prstGeom prst="rect">
            <a:avLst/>
          </a:prstGeom>
        </p:spPr>
      </p:pic>
      <p:sp>
        <p:nvSpPr>
          <p:cNvPr id="12" name="Text Placeholder 22"/>
          <p:cNvSpPr>
            <a:spLocks noGrp="1"/>
          </p:cNvSpPr>
          <p:nvPr>
            <p:ph type="body" sz="quarter" idx="15" hasCustomPrompt="1"/>
          </p:nvPr>
        </p:nvSpPr>
        <p:spPr>
          <a:xfrm>
            <a:off x="914400" y="4140200"/>
            <a:ext cx="10566400" cy="421216"/>
          </a:xfrm>
          <a:solidFill>
            <a:srgbClr val="006699"/>
          </a:solidFill>
        </p:spPr>
        <p:txBody>
          <a:bodyPr wrap="none" lIns="91440" rIns="0" anchor="ctr" anchorCtr="0"/>
          <a:lstStyle>
            <a:lvl1pPr>
              <a:defRPr b="1">
                <a:solidFill>
                  <a:schemeClr val="bg1"/>
                </a:solidFill>
              </a:defRPr>
            </a:lvl1pPr>
          </a:lstStyle>
          <a:p>
            <a:pPr lvl="0"/>
            <a:r>
              <a:rPr lang="en-US"/>
              <a:t>LONG HEADER TEXT</a:t>
            </a:r>
          </a:p>
        </p:txBody>
      </p:sp>
      <p:sp>
        <p:nvSpPr>
          <p:cNvPr id="13" name="Text Placeholder 12"/>
          <p:cNvSpPr>
            <a:spLocks noGrp="1"/>
          </p:cNvSpPr>
          <p:nvPr>
            <p:ph type="body" sz="quarter" idx="16" hasCustomPrompt="1"/>
          </p:nvPr>
        </p:nvSpPr>
        <p:spPr>
          <a:xfrm>
            <a:off x="914400" y="4749800"/>
            <a:ext cx="10160000" cy="1422400"/>
          </a:xfrm>
        </p:spPr>
        <p:txBody>
          <a:bodyPr>
            <a:noAutofit/>
          </a:bodyPr>
          <a:lstStyle>
            <a:lvl1pPr>
              <a:defRPr sz="2667" b="0" baseline="0">
                <a:solidFill>
                  <a:schemeClr val="tx1">
                    <a:lumMod val="75000"/>
                    <a:lumOff val="25000"/>
                  </a:schemeClr>
                </a:solidFill>
              </a:defRPr>
            </a:lvl1pPr>
            <a:lvl5pPr>
              <a:defRPr/>
            </a:lvl5pPr>
          </a:lstStyle>
          <a:p>
            <a:r>
              <a:rPr lang="en-US"/>
              <a:t>Tell us the facts in plain language. Short and sweet is the key. Do not add too much content – talk to your audience not the presentation. Your audience will thank you.</a:t>
            </a:r>
          </a:p>
        </p:txBody>
      </p:sp>
      <p:sp>
        <p:nvSpPr>
          <p:cNvPr id="14"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15"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557007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CAN HAVE</a:t>
            </a:r>
            <a:br>
              <a:rPr lang="en-US"/>
            </a:br>
            <a:r>
              <a:rPr lang="en-US"/>
              <a:t>TWO LINES OF TEXT</a:t>
            </a:r>
          </a:p>
        </p:txBody>
      </p:sp>
      <p:sp>
        <p:nvSpPr>
          <p:cNvPr id="8"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9"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363640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6"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09149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ne Image Right with Torch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482601"/>
            <a:ext cx="9042400" cy="1016000"/>
          </a:xfrm>
        </p:spPr>
        <p:txBody>
          <a:bodyPr/>
          <a:lstStyle>
            <a:lvl1pPr>
              <a:defRPr/>
            </a:lvl1pPr>
          </a:lstStyle>
          <a:p>
            <a:r>
              <a:rPr lang="en-US"/>
              <a:t>ONE IMAGE RIGHT WITH TORCH</a:t>
            </a:r>
          </a:p>
        </p:txBody>
      </p:sp>
      <p:sp>
        <p:nvSpPr>
          <p:cNvPr id="3" name="Subtitle 2"/>
          <p:cNvSpPr>
            <a:spLocks noGrp="1"/>
          </p:cNvSpPr>
          <p:nvPr>
            <p:ph type="subTitle" idx="1" hasCustomPrompt="1"/>
          </p:nvPr>
        </p:nvSpPr>
        <p:spPr>
          <a:xfrm>
            <a:off x="609600" y="5461000"/>
            <a:ext cx="4876800" cy="853440"/>
          </a:xfrm>
        </p:spPr>
        <p:txBody>
          <a:bodyPr wrap="square" tIns="0" anchor="t" anchorCtr="0">
            <a:noAutofit/>
          </a:bodyPr>
          <a:lstStyle>
            <a:lvl1pPr marL="0" indent="0" algn="l">
              <a:buNone/>
              <a:defRPr>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Add information about the image. Insert up to two lines of text.</a:t>
            </a:r>
          </a:p>
        </p:txBody>
      </p:sp>
      <p:pic>
        <p:nvPicPr>
          <p:cNvPr id="9" name="Picture 2"/>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rot="5400000">
            <a:off x="3430015" y="4054857"/>
            <a:ext cx="4511040" cy="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icture Placeholder 9"/>
          <p:cNvSpPr>
            <a:spLocks noGrp="1"/>
          </p:cNvSpPr>
          <p:nvPr>
            <p:ph type="pic" sz="quarter" idx="13"/>
          </p:nvPr>
        </p:nvSpPr>
        <p:spPr>
          <a:xfrm>
            <a:off x="5892800" y="1803400"/>
            <a:ext cx="5689600" cy="4470400"/>
          </a:xfrm>
          <a:effectLst>
            <a:outerShdw blurRad="50800" dist="38100" dir="2700000" algn="tl" rotWithShape="0">
              <a:prstClr val="black">
                <a:alpha val="20000"/>
              </a:prstClr>
            </a:outerShdw>
          </a:effectLst>
        </p:spPr>
        <p:txBody>
          <a:bodyPr/>
          <a:lstStyle/>
          <a:p>
            <a:endParaRPr lang="en-US" dirty="0"/>
          </a:p>
        </p:txBody>
      </p:sp>
      <p:pic>
        <p:nvPicPr>
          <p:cNvPr id="8" name="Picture 7" descr="Liberty Flame Lg We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4960347"/>
            <a:ext cx="254000" cy="419836"/>
          </a:xfrm>
          <a:prstGeom prst="rect">
            <a:avLst/>
          </a:prstGeom>
        </p:spPr>
      </p:pic>
      <p:sp>
        <p:nvSpPr>
          <p:cNvPr id="11" name="Text Placeholder 22"/>
          <p:cNvSpPr>
            <a:spLocks noGrp="1"/>
          </p:cNvSpPr>
          <p:nvPr>
            <p:ph type="body" sz="quarter" idx="14" hasCustomPrompt="1"/>
          </p:nvPr>
        </p:nvSpPr>
        <p:spPr>
          <a:xfrm>
            <a:off x="914400" y="4959351"/>
            <a:ext cx="4572000" cy="421216"/>
          </a:xfrm>
          <a:solidFill>
            <a:srgbClr val="006699"/>
          </a:solidFill>
        </p:spPr>
        <p:txBody>
          <a:bodyPr wrap="none" lIns="91440" tIns="0" anchor="ctr" anchorCtr="0">
            <a:noAutofit/>
          </a:bodyPr>
          <a:lstStyle>
            <a:lvl1pPr>
              <a:defRPr b="1">
                <a:solidFill>
                  <a:schemeClr val="bg1"/>
                </a:solidFill>
              </a:defRPr>
            </a:lvl1pPr>
          </a:lstStyle>
          <a:p>
            <a:pPr lvl="0"/>
            <a:r>
              <a:rPr lang="en-US"/>
              <a:t>SHORT HEADER TEXT</a:t>
            </a:r>
          </a:p>
        </p:txBody>
      </p:sp>
      <p:sp>
        <p:nvSpPr>
          <p:cNvPr id="12" name="Slide Number Placeholder 5"/>
          <p:cNvSpPr>
            <a:spLocks noGrp="1"/>
          </p:cNvSpPr>
          <p:nvPr>
            <p:ph type="sldNum" sz="quarter" idx="4"/>
          </p:nvPr>
        </p:nvSpPr>
        <p:spPr>
          <a:xfrm>
            <a:off x="8737600" y="6477000"/>
            <a:ext cx="2844800" cy="245533"/>
          </a:xfrm>
          <a:prstGeom prst="rect">
            <a:avLst/>
          </a:prstGeom>
        </p:spPr>
        <p:txBody>
          <a:bodyPr vert="horz" wrap="none" lIns="0" tIns="0" rIns="0" bIns="0" rtlCol="0" anchor="b" anchorCtr="0"/>
          <a:lstStyle>
            <a:lvl1pPr algn="r">
              <a:defRPr sz="1467">
                <a:solidFill>
                  <a:schemeClr val="tx1">
                    <a:lumMod val="75000"/>
                    <a:lumOff val="25000"/>
                  </a:schemeClr>
                </a:solidFill>
                <a:latin typeface="Source Sans Pro" pitchFamily="34" charset="0"/>
              </a:defRPr>
            </a:lvl1pPr>
          </a:lstStyle>
          <a:p>
            <a:fld id="{4FFACCCB-55A8-4BDB-891D-143A12D6DB78}" type="slidenum">
              <a:rPr lang="en-US" smtClean="0"/>
              <a:pPr/>
              <a:t>‹#›</a:t>
            </a:fld>
            <a:endParaRPr lang="en-US" dirty="0"/>
          </a:p>
        </p:txBody>
      </p:sp>
      <p:sp>
        <p:nvSpPr>
          <p:cNvPr id="13" name="Footer Placeholder 7"/>
          <p:cNvSpPr>
            <a:spLocks noGrp="1"/>
          </p:cNvSpPr>
          <p:nvPr>
            <p:ph type="ftr" sz="quarter" idx="3"/>
          </p:nvPr>
        </p:nvSpPr>
        <p:spPr>
          <a:xfrm>
            <a:off x="609600" y="6477000"/>
            <a:ext cx="8128000" cy="242811"/>
          </a:xfrm>
          <a:prstGeom prst="rect">
            <a:avLst/>
          </a:prstGeom>
        </p:spPr>
        <p:txBody>
          <a:bodyPr vert="horz" lIns="0" tIns="45720" rIns="91440" bIns="4572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12101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Full Titl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0" y="1701802"/>
            <a:ext cx="7924800" cy="2133599"/>
          </a:xfrm>
          <a:prstGeom prst="rect">
            <a:avLst/>
          </a:prstGeom>
        </p:spPr>
        <p:txBody>
          <a:bodyPr lIns="0" anchor="ctr" anchorCtr="0">
            <a:normAutofit/>
          </a:bodyPr>
          <a:lstStyle>
            <a:lvl1pPr algn="l">
              <a:defRPr sz="5333" b="1" baseline="0">
                <a:solidFill>
                  <a:srgbClr val="003366"/>
                </a:solidFill>
                <a:latin typeface="Source Sans Pro" pitchFamily="34" charset="0"/>
              </a:defRPr>
            </a:lvl1pPr>
          </a:lstStyle>
          <a:p>
            <a:r>
              <a:rPr lang="en-US"/>
              <a:t>FULL TITLE</a:t>
            </a:r>
            <a:br>
              <a:rPr lang="en-US"/>
            </a:br>
            <a:r>
              <a:rPr lang="en-US"/>
              <a:t>OF PRESENTATION</a:t>
            </a:r>
            <a:br>
              <a:rPr lang="en-US"/>
            </a:br>
            <a:r>
              <a:rPr lang="en-US"/>
              <a:t>GOES HERE</a:t>
            </a:r>
          </a:p>
        </p:txBody>
      </p:sp>
      <p:sp>
        <p:nvSpPr>
          <p:cNvPr id="3" name="Subtitle 2"/>
          <p:cNvSpPr>
            <a:spLocks noGrp="1"/>
          </p:cNvSpPr>
          <p:nvPr>
            <p:ph type="subTitle" idx="1" hasCustomPrompt="1"/>
          </p:nvPr>
        </p:nvSpPr>
        <p:spPr>
          <a:xfrm>
            <a:off x="3048000" y="4038600"/>
            <a:ext cx="7924800" cy="1016000"/>
          </a:xfrm>
          <a:prstGeom prst="rect">
            <a:avLst/>
          </a:prstGeom>
        </p:spPr>
        <p:txBody>
          <a:bodyPr lIns="0" anchor="ctr" anchorCtr="0">
            <a:noAutofit/>
          </a:bodyPr>
          <a:lstStyle>
            <a:lvl1pPr marL="0" indent="0" algn="l">
              <a:buNone/>
              <a:defRPr sz="3467" b="1" baseline="0">
                <a:solidFill>
                  <a:srgbClr val="505050"/>
                </a:solidFill>
                <a:latin typeface="Source Sans Pro"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GOES HERE</a:t>
            </a:r>
            <a:br>
              <a:rPr lang="en-US"/>
            </a:br>
            <a:r>
              <a:rPr lang="en-US"/>
              <a:t>TWO LINE TEXT</a:t>
            </a:r>
          </a:p>
        </p:txBody>
      </p:sp>
      <p:pic>
        <p:nvPicPr>
          <p:cNvPr id="10" name="Picture 9" descr="Liberty Flame Lg W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0" y="4140201"/>
            <a:ext cx="508000" cy="839671"/>
          </a:xfrm>
          <a:prstGeom prst="rect">
            <a:avLst/>
          </a:prstGeom>
        </p:spPr>
      </p:pic>
      <p:sp>
        <p:nvSpPr>
          <p:cNvPr id="6" name="Content Placeholder 5"/>
          <p:cNvSpPr>
            <a:spLocks noGrp="1"/>
          </p:cNvSpPr>
          <p:nvPr>
            <p:ph sz="quarter" idx="11"/>
          </p:nvPr>
        </p:nvSpPr>
        <p:spPr>
          <a:xfrm>
            <a:off x="3027680" y="3928872"/>
            <a:ext cx="5608320" cy="8128"/>
          </a:xfrm>
          <a:prstGeom prst="rect">
            <a:avLst/>
          </a:prstGeom>
          <a:solidFill>
            <a:srgbClr val="999999"/>
          </a:solidFill>
        </p:spPr>
        <p:txBody>
          <a:bodyPr>
            <a:noAutofit/>
          </a:bodyPr>
          <a:lstStyle>
            <a:lvl1pPr marL="0" indent="0">
              <a:buNone/>
              <a:defRPr sz="533"/>
            </a:lvl1pPr>
          </a:lstStyle>
          <a:p>
            <a:pPr lvl="0"/>
            <a:r>
              <a:rPr lang="en-US"/>
              <a:t>Click to edit Master text styles</a:t>
            </a:r>
          </a:p>
        </p:txBody>
      </p:sp>
      <p:sp>
        <p:nvSpPr>
          <p:cNvPr id="13" name="Content Placeholder 5"/>
          <p:cNvSpPr>
            <a:spLocks noGrp="1"/>
          </p:cNvSpPr>
          <p:nvPr>
            <p:ph sz="quarter" idx="12"/>
          </p:nvPr>
        </p:nvSpPr>
        <p:spPr>
          <a:xfrm>
            <a:off x="3048000" y="5148072"/>
            <a:ext cx="5608320" cy="8128"/>
          </a:xfrm>
          <a:prstGeom prst="rect">
            <a:avLst/>
          </a:prstGeom>
          <a:solidFill>
            <a:srgbClr val="999999"/>
          </a:solidFill>
        </p:spPr>
        <p:txBody>
          <a:bodyPr>
            <a:noAutofit/>
          </a:bodyPr>
          <a:lstStyle>
            <a:lvl1pPr marL="0" indent="0">
              <a:buNone/>
              <a:defRPr sz="533"/>
            </a:lvl1pPr>
          </a:lstStyle>
          <a:p>
            <a:pPr lvl="0"/>
            <a:r>
              <a:rPr lang="en-US"/>
              <a:t>Click to edit Master text styles</a:t>
            </a:r>
          </a:p>
        </p:txBody>
      </p:sp>
      <p:sp>
        <p:nvSpPr>
          <p:cNvPr id="7" name="Text Placeholder 6"/>
          <p:cNvSpPr>
            <a:spLocks noGrp="1"/>
          </p:cNvSpPr>
          <p:nvPr>
            <p:ph type="body" sz="quarter" idx="13" hasCustomPrompt="1"/>
          </p:nvPr>
        </p:nvSpPr>
        <p:spPr>
          <a:xfrm>
            <a:off x="3048000" y="5257800"/>
            <a:ext cx="3962400" cy="406400"/>
          </a:xfrm>
          <a:prstGeom prst="rect">
            <a:avLst/>
          </a:prstGeom>
        </p:spPr>
        <p:txBody>
          <a:bodyPr/>
          <a:lstStyle>
            <a:lvl1pPr marL="0" indent="0">
              <a:buNone/>
              <a:defRPr sz="1867">
                <a:solidFill>
                  <a:schemeClr val="tx1">
                    <a:lumMod val="85000"/>
                    <a:lumOff val="15000"/>
                  </a:schemeClr>
                </a:solidFill>
              </a:defRPr>
            </a:lvl1pPr>
            <a:lvl2pPr marL="609585" indent="0">
              <a:buNone/>
              <a:defRPr sz="1867">
                <a:solidFill>
                  <a:schemeClr val="tx1">
                    <a:lumMod val="85000"/>
                    <a:lumOff val="15000"/>
                  </a:schemeClr>
                </a:solidFill>
              </a:defRPr>
            </a:lvl2pPr>
            <a:lvl3pPr marL="1219170" indent="0">
              <a:buNone/>
              <a:defRPr sz="1867">
                <a:solidFill>
                  <a:schemeClr val="tx1">
                    <a:lumMod val="85000"/>
                    <a:lumOff val="15000"/>
                  </a:schemeClr>
                </a:solidFill>
              </a:defRPr>
            </a:lvl3pPr>
            <a:lvl4pPr marL="1828754" indent="0">
              <a:buNone/>
              <a:defRPr sz="1867">
                <a:solidFill>
                  <a:schemeClr val="tx1">
                    <a:lumMod val="85000"/>
                    <a:lumOff val="15000"/>
                  </a:schemeClr>
                </a:solidFill>
              </a:defRPr>
            </a:lvl4pPr>
            <a:lvl5pPr marL="2438339" indent="0">
              <a:buNone/>
              <a:defRPr sz="1867">
                <a:solidFill>
                  <a:schemeClr val="tx1">
                    <a:lumMod val="85000"/>
                    <a:lumOff val="15000"/>
                  </a:schemeClr>
                </a:solidFill>
              </a:defRPr>
            </a:lvl5pPr>
          </a:lstStyle>
          <a:p>
            <a:pPr lvl="0"/>
            <a:r>
              <a:rPr lang="en-US"/>
              <a:t>10/01/2016</a:t>
            </a:r>
          </a:p>
        </p:txBody>
      </p:sp>
    </p:spTree>
    <p:extLst>
      <p:ext uri="{BB962C8B-B14F-4D97-AF65-F5344CB8AC3E}">
        <p14:creationId xmlns:p14="http://schemas.microsoft.com/office/powerpoint/2010/main" val="199615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82599"/>
            <a:ext cx="9042400" cy="1016001"/>
          </a:xfrm>
          <a:prstGeom prst="rect">
            <a:avLst/>
          </a:prstGeom>
        </p:spPr>
        <p:txBody>
          <a:bodyPr vert="horz" wrap="none" lIns="0" tIns="0" rIns="0" bIns="0" rtlCol="0" anchor="ctr">
            <a:noAutofit/>
          </a:bodyPr>
          <a:lstStyle/>
          <a:p>
            <a:r>
              <a:rPr lang="en-US"/>
              <a:t>TEXT SLIDE</a:t>
            </a:r>
          </a:p>
        </p:txBody>
      </p:sp>
      <p:sp>
        <p:nvSpPr>
          <p:cNvPr id="3" name="Text Placeholder 2"/>
          <p:cNvSpPr>
            <a:spLocks noGrp="1"/>
          </p:cNvSpPr>
          <p:nvPr>
            <p:ph type="body" idx="1"/>
          </p:nvPr>
        </p:nvSpPr>
        <p:spPr>
          <a:xfrm>
            <a:off x="609600" y="1600201"/>
            <a:ext cx="10972800" cy="452543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477000"/>
            <a:ext cx="2844800" cy="245533"/>
          </a:xfrm>
          <a:prstGeom prst="rect">
            <a:avLst/>
          </a:prstGeom>
        </p:spPr>
        <p:txBody>
          <a:bodyPr vert="horz" lIns="0" tIns="0" rIns="0" bIns="0" rtlCol="0" anchor="b" anchorCtr="0"/>
          <a:lstStyle>
            <a:lvl1pPr algn="r">
              <a:defRPr sz="1467">
                <a:solidFill>
                  <a:schemeClr val="tx1">
                    <a:lumMod val="75000"/>
                    <a:lumOff val="25000"/>
                  </a:schemeClr>
                </a:solidFill>
                <a:latin typeface="Source Sans Pro" pitchFamily="34" charset="0"/>
              </a:defRPr>
            </a:lvl1pPr>
          </a:lstStyle>
          <a:p>
            <a:fld id="{24C9DA1E-468E-46AD-91A4-D305899C73D2}" type="slidenum">
              <a:rPr lang="en-US" smtClean="0"/>
              <a:pPr/>
              <a:t>‹#›</a:t>
            </a:fld>
            <a:endParaRPr lang="en-US" dirty="0"/>
          </a:p>
        </p:txBody>
      </p:sp>
      <p:sp>
        <p:nvSpPr>
          <p:cNvPr id="5" name="Footer Placeholder 4"/>
          <p:cNvSpPr>
            <a:spLocks noGrp="1"/>
          </p:cNvSpPr>
          <p:nvPr>
            <p:ph type="ftr" sz="quarter" idx="3"/>
          </p:nvPr>
        </p:nvSpPr>
        <p:spPr>
          <a:xfrm>
            <a:off x="609600" y="6477000"/>
            <a:ext cx="8128000" cy="242811"/>
          </a:xfrm>
          <a:prstGeom prst="rect">
            <a:avLst/>
          </a:prstGeom>
        </p:spPr>
        <p:txBody>
          <a:bodyPr vert="horz" wrap="none" lIns="0" tIns="0" rIns="0" bIns="0" rtlCol="0" anchor="ctr"/>
          <a:lstStyle>
            <a:lvl1pPr algn="l">
              <a:defRPr sz="1333">
                <a:solidFill>
                  <a:schemeClr val="tx1">
                    <a:lumMod val="75000"/>
                    <a:lumOff val="25000"/>
                  </a:schemeClr>
                </a:solidFill>
                <a:latin typeface="Source Sans Pro" pitchFamily="34" charset="0"/>
              </a:defRPr>
            </a:lvl1pPr>
          </a:lstStyle>
          <a:p>
            <a:r>
              <a:rPr lang="en-US" dirty="0"/>
              <a:t>FOOTER GOES HERE</a:t>
            </a:r>
          </a:p>
        </p:txBody>
      </p:sp>
    </p:spTree>
    <p:extLst>
      <p:ext uri="{BB962C8B-B14F-4D97-AF65-F5344CB8AC3E}">
        <p14:creationId xmlns:p14="http://schemas.microsoft.com/office/powerpoint/2010/main" val="2654862165"/>
      </p:ext>
    </p:extLst>
  </p:cSld>
  <p:clrMap bg1="lt1" tx1="dk1" bg2="lt2" tx2="dk2" accent1="accent1" accent2="accent2" accent3="accent3" accent4="accent4" accent5="accent5" accent6="accent6" hlink="hlink" folHlink="folHlink"/>
  <p:sldLayoutIdLst>
    <p:sldLayoutId id="2147486555" r:id="rId1"/>
    <p:sldLayoutId id="2147486546" r:id="rId2"/>
    <p:sldLayoutId id="2147486547" r:id="rId3"/>
    <p:sldLayoutId id="2147486548" r:id="rId4"/>
    <p:sldLayoutId id="2147486549" r:id="rId5"/>
    <p:sldLayoutId id="2147486551" r:id="rId6"/>
    <p:sldLayoutId id="2147486552" r:id="rId7"/>
    <p:sldLayoutId id="2147486573" r:id="rId8"/>
    <p:sldLayoutId id="2147486587" r:id="rId9"/>
  </p:sldLayoutIdLst>
  <p:hf hdr="0" ftr="0" dt="0"/>
  <p:txStyles>
    <p:titleStyle>
      <a:lvl1pPr algn="l" defTabSz="1219170" rtl="0" eaLnBrk="1" latinLnBrk="0" hangingPunct="1">
        <a:lnSpc>
          <a:spcPct val="90000"/>
        </a:lnSpc>
        <a:spcBef>
          <a:spcPct val="0"/>
        </a:spcBef>
        <a:buNone/>
        <a:defRPr sz="3600" b="1" kern="1200" baseline="0">
          <a:solidFill>
            <a:srgbClr val="003366"/>
          </a:solidFill>
          <a:latin typeface="Source Sans Pro" pitchFamily="34" charset="0"/>
          <a:ea typeface="+mj-ea"/>
          <a:cs typeface="+mj-cs"/>
        </a:defRPr>
      </a:lvl1pPr>
    </p:titleStyle>
    <p:bodyStyle>
      <a:lvl1pPr marL="0" indent="0" algn="l" defTabSz="1219170" rtl="0" eaLnBrk="1" latinLnBrk="0" hangingPunct="1">
        <a:lnSpc>
          <a:spcPct val="100000"/>
        </a:lnSpc>
        <a:spcBef>
          <a:spcPts val="800"/>
        </a:spcBef>
        <a:buFont typeface="Arial" panose="020B0604020202020204" pitchFamily="34" charset="0"/>
        <a:buNone/>
        <a:defRPr sz="3200" b="1" kern="1200">
          <a:solidFill>
            <a:srgbClr val="003366"/>
          </a:solidFill>
          <a:latin typeface="Source Sans Pro" panose="020B0503030403020204" pitchFamily="34" charset="0"/>
          <a:ea typeface="+mn-ea"/>
          <a:cs typeface="+mn-cs"/>
        </a:defRPr>
      </a:lvl1pPr>
      <a:lvl2pPr marL="609585" indent="-304792" algn="l" defTabSz="1219170" rtl="0" eaLnBrk="1" latinLnBrk="0" hangingPunct="1">
        <a:lnSpc>
          <a:spcPct val="100000"/>
        </a:lnSpc>
        <a:spcBef>
          <a:spcPts val="800"/>
        </a:spcBef>
        <a:buFont typeface="Arial" panose="020B0604020202020204" pitchFamily="34" charset="0"/>
        <a:buChar char="•"/>
        <a:defRPr sz="2667" kern="1200">
          <a:solidFill>
            <a:srgbClr val="003366"/>
          </a:solidFill>
          <a:latin typeface="Source Sans Pro" pitchFamily="34" charset="0"/>
          <a:ea typeface="+mn-ea"/>
          <a:cs typeface="+mn-cs"/>
        </a:defRPr>
      </a:lvl2pPr>
      <a:lvl3pPr marL="914377" indent="-304792" algn="l" defTabSz="1219170" rtl="0" eaLnBrk="1" latinLnBrk="0" hangingPunct="1">
        <a:lnSpc>
          <a:spcPct val="100000"/>
        </a:lnSpc>
        <a:spcBef>
          <a:spcPts val="800"/>
        </a:spcBef>
        <a:buFont typeface="+mj-lt"/>
        <a:buAutoNum type="arabicPeriod"/>
        <a:defRPr sz="2667" kern="1200">
          <a:solidFill>
            <a:srgbClr val="003366"/>
          </a:solidFill>
          <a:latin typeface="Source Sans Pro" pitchFamily="34" charset="0"/>
          <a:ea typeface="+mn-ea"/>
          <a:cs typeface="+mn-cs"/>
        </a:defRPr>
      </a:lvl3pPr>
      <a:lvl4pPr marL="1219170" indent="-304792" algn="l" defTabSz="1219170" rtl="0" eaLnBrk="1" latinLnBrk="0" hangingPunct="1">
        <a:lnSpc>
          <a:spcPct val="100000"/>
        </a:lnSpc>
        <a:spcBef>
          <a:spcPts val="800"/>
        </a:spcBef>
        <a:buFont typeface="+mj-lt"/>
        <a:buAutoNum type="alphaUcPeriod"/>
        <a:defRPr sz="2667" kern="1200">
          <a:solidFill>
            <a:srgbClr val="003366"/>
          </a:solidFill>
          <a:latin typeface="Source Sans Pro" pitchFamily="34" charset="0"/>
          <a:ea typeface="+mn-ea"/>
          <a:cs typeface="+mn-cs"/>
        </a:defRPr>
      </a:lvl4pPr>
      <a:lvl5pPr marL="1523962" indent="-304792" algn="l" defTabSz="1219170" rtl="0" eaLnBrk="1" latinLnBrk="0" hangingPunct="1">
        <a:lnSpc>
          <a:spcPct val="100000"/>
        </a:lnSpc>
        <a:spcBef>
          <a:spcPts val="800"/>
        </a:spcBef>
        <a:buFont typeface="+mj-lt"/>
        <a:buAutoNum type="romanLcPeriod"/>
        <a:defRPr sz="2667" kern="1200">
          <a:solidFill>
            <a:srgbClr val="003366"/>
          </a:solidFill>
          <a:latin typeface="Source Sans Pro"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5F25-88C1-8CDB-7F31-F1FB8624A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79A3AA-EF6D-18CC-3096-7C0661F8A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B868F-8008-485C-24EA-F024C6793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1B6B2-9D3B-43B6-9C22-DC1CDF8C4482}" type="datetimeFigureOut">
              <a:rPr lang="en-US" smtClean="0"/>
              <a:t>9/12/2023</a:t>
            </a:fld>
            <a:endParaRPr lang="en-US" dirty="0"/>
          </a:p>
        </p:txBody>
      </p:sp>
      <p:sp>
        <p:nvSpPr>
          <p:cNvPr id="5" name="Footer Placeholder 4">
            <a:extLst>
              <a:ext uri="{FF2B5EF4-FFF2-40B4-BE49-F238E27FC236}">
                <a16:creationId xmlns:a16="http://schemas.microsoft.com/office/drawing/2014/main" id="{E6CD45D4-1C4D-2BA6-5472-4451C91025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E8B7E-4E8C-15B3-00E0-4AABA363F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97F4F-9E43-44B4-8FA5-97AFBF68F359}" type="slidenum">
              <a:rPr lang="en-US" smtClean="0"/>
              <a:t>‹#›</a:t>
            </a:fld>
            <a:endParaRPr lang="en-US" dirty="0"/>
          </a:p>
        </p:txBody>
      </p:sp>
    </p:spTree>
    <p:extLst>
      <p:ext uri="{BB962C8B-B14F-4D97-AF65-F5344CB8AC3E}">
        <p14:creationId xmlns:p14="http://schemas.microsoft.com/office/powerpoint/2010/main" val="2673535220"/>
      </p:ext>
    </p:extLst>
  </p:cSld>
  <p:clrMap bg1="lt1" tx1="dk1" bg2="lt2" tx2="dk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30.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jpeg"/><Relationship Id="rId5" Type="http://schemas.microsoft.com/office/2017/04/relationships/track" Target="../media/track1.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www.uscis.gov/records/electronic-reading-room" TargetMode="External"/><Relationship Id="rId3" Type="http://schemas.openxmlformats.org/officeDocument/2006/relationships/hyperlink" Target="https://my.uscis.gov/account" TargetMode="External"/><Relationship Id="rId7" Type="http://schemas.openxmlformats.org/officeDocument/2006/relationships/hyperlink" Target="mailto:Public.Engagement@uscis.dhs.gov"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my.uscis.gov/account/v1/needhelp" TargetMode="External"/><Relationship Id="rId5" Type="http://schemas.openxmlformats.org/officeDocument/2006/relationships/hyperlink" Target="http://www.uscis.gov/file-online" TargetMode="External"/><Relationship Id="rId10" Type="http://schemas.openxmlformats.org/officeDocument/2006/relationships/image" Target="../media/image36.png"/><Relationship Id="rId4" Type="http://schemas.openxmlformats.org/officeDocument/2006/relationships/hyperlink" Target="http://www.uscis.gov/" TargetMode="External"/><Relationship Id="rId9" Type="http://schemas.openxmlformats.org/officeDocument/2006/relationships/hyperlink" Target="https://www.uscis.gov/outreach/contact-public-engagemen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7680" y="2608074"/>
            <a:ext cx="7924800" cy="1202943"/>
          </a:xfrm>
        </p:spPr>
        <p:txBody>
          <a:bodyPr wrap="square">
            <a:normAutofit fontScale="90000"/>
          </a:bodyPr>
          <a:lstStyle/>
          <a:p>
            <a:r>
              <a:rPr lang="en-US" dirty="0"/>
              <a:t>ONLINE CUSTOMER EXPERIENCE ENGAGEMENT</a:t>
            </a:r>
          </a:p>
        </p:txBody>
      </p:sp>
      <p:sp>
        <p:nvSpPr>
          <p:cNvPr id="7" name="Title 1">
            <a:extLst>
              <a:ext uri="{FF2B5EF4-FFF2-40B4-BE49-F238E27FC236}">
                <a16:creationId xmlns:a16="http://schemas.microsoft.com/office/drawing/2014/main" id="{58A560CF-4921-49D4-A5F2-F94E95F4935F}"/>
              </a:ext>
            </a:extLst>
          </p:cNvPr>
          <p:cNvSpPr txBox="1">
            <a:spLocks/>
          </p:cNvSpPr>
          <p:nvPr/>
        </p:nvSpPr>
        <p:spPr>
          <a:xfrm>
            <a:off x="3048000" y="3811016"/>
            <a:ext cx="7924800" cy="1446784"/>
          </a:xfrm>
          <a:prstGeom prst="rect">
            <a:avLst/>
          </a:prstGeom>
        </p:spPr>
        <p:txBody>
          <a:bodyPr lIns="0" anchor="ctr" anchorCtr="0">
            <a:normAutofit/>
          </a:bodyPr>
          <a:lstStyle>
            <a:lvl1pPr algn="l" defTabSz="914400" rtl="0" eaLnBrk="1" latinLnBrk="0" hangingPunct="1">
              <a:spcBef>
                <a:spcPct val="0"/>
              </a:spcBef>
              <a:buNone/>
              <a:defRPr sz="4000" b="1" kern="1200" baseline="0">
                <a:solidFill>
                  <a:srgbClr val="003366"/>
                </a:solidFill>
                <a:latin typeface="Source Sans Pro" pitchFamily="34" charset="0"/>
                <a:ea typeface="+mj-ea"/>
                <a:cs typeface="+mj-cs"/>
              </a:defRPr>
            </a:lvl1pPr>
          </a:lstStyle>
          <a:p>
            <a:r>
              <a:rPr lang="en-US" sz="5333" dirty="0">
                <a:solidFill>
                  <a:srgbClr val="006699"/>
                </a:solidFill>
              </a:rPr>
              <a:t>USCIS</a:t>
            </a:r>
            <a:endParaRPr lang="en-US" sz="5333" dirty="0"/>
          </a:p>
        </p:txBody>
      </p:sp>
      <p:sp>
        <p:nvSpPr>
          <p:cNvPr id="4" name="Content Placeholder 3">
            <a:extLst>
              <a:ext uri="{C183D7F6-B498-43B3-948B-1728B52AA6E4}">
                <adec:decorative xmlns:adec="http://schemas.microsoft.com/office/drawing/2017/decorative" val="1"/>
              </a:ext>
            </a:extLst>
          </p:cNvPr>
          <p:cNvSpPr>
            <a:spLocks noGrp="1"/>
          </p:cNvSpPr>
          <p:nvPr>
            <p:ph sz="quarter" idx="11"/>
          </p:nvPr>
        </p:nvSpPr>
        <p:spPr/>
        <p:txBody>
          <a:bodyPr/>
          <a:lstStyle/>
          <a:p>
            <a:r>
              <a:rPr lang="en-US" dirty="0"/>
              <a:t> </a:t>
            </a:r>
          </a:p>
        </p:txBody>
      </p:sp>
      <p:sp>
        <p:nvSpPr>
          <p:cNvPr id="5" name="Content Placeholder 4">
            <a:extLst>
              <a:ext uri="{C183D7F6-B498-43B3-948B-1728B52AA6E4}">
                <adec:decorative xmlns:adec="http://schemas.microsoft.com/office/drawing/2017/decorative" val="1"/>
              </a:ext>
            </a:extLst>
          </p:cNvPr>
          <p:cNvSpPr>
            <a:spLocks noGrp="1"/>
          </p:cNvSpPr>
          <p:nvPr>
            <p:ph sz="quarter" idx="12"/>
          </p:nvPr>
        </p:nvSpPr>
        <p:spPr/>
        <p:txBody>
          <a:bodyPr/>
          <a:lstStyle/>
          <a:p>
            <a:r>
              <a:rPr lang="en-US" dirty="0"/>
              <a:t> </a:t>
            </a:r>
          </a:p>
        </p:txBody>
      </p:sp>
      <p:sp>
        <p:nvSpPr>
          <p:cNvPr id="6" name="Text Placeholder 5"/>
          <p:cNvSpPr>
            <a:spLocks noGrp="1"/>
          </p:cNvSpPr>
          <p:nvPr>
            <p:ph type="body" sz="quarter" idx="13"/>
          </p:nvPr>
        </p:nvSpPr>
        <p:spPr/>
        <p:txBody>
          <a:bodyPr/>
          <a:lstStyle/>
          <a:p>
            <a:r>
              <a:rPr lang="en-US" dirty="0">
                <a:solidFill>
                  <a:schemeClr val="tx1"/>
                </a:solidFill>
              </a:rPr>
              <a:t>August 30,</a:t>
            </a:r>
            <a:r>
              <a:rPr lang="en-US" dirty="0"/>
              <a:t> 2023</a:t>
            </a:r>
          </a:p>
        </p:txBody>
      </p:sp>
    </p:spTree>
    <p:extLst>
      <p:ext uri="{BB962C8B-B14F-4D97-AF65-F5344CB8AC3E}">
        <p14:creationId xmlns:p14="http://schemas.microsoft.com/office/powerpoint/2010/main" val="72328039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A8184-F192-898A-A91C-2D41B58E3096}"/>
              </a:ext>
            </a:extLst>
          </p:cNvPr>
          <p:cNvSpPr>
            <a:spLocks noGrp="1"/>
          </p:cNvSpPr>
          <p:nvPr>
            <p:ph type="title"/>
          </p:nvPr>
        </p:nvSpPr>
        <p:spPr/>
        <p:txBody>
          <a:bodyPr/>
          <a:lstStyle/>
          <a:p>
            <a:r>
              <a:rPr lang="en-US" dirty="0"/>
              <a:t>ONLINE APPOINTMENT REQUEST FORM</a:t>
            </a:r>
          </a:p>
        </p:txBody>
      </p:sp>
      <p:pic>
        <p:nvPicPr>
          <p:cNvPr id="3" name="Picture 2" descr="Screen capture of the my.uscis.gov homepage">
            <a:extLst>
              <a:ext uri="{FF2B5EF4-FFF2-40B4-BE49-F238E27FC236}">
                <a16:creationId xmlns:a16="http://schemas.microsoft.com/office/drawing/2014/main" id="{0A59F51B-4AD2-DEBE-A5B1-C433D4F5DB8C}"/>
              </a:ext>
            </a:extLst>
          </p:cNvPr>
          <p:cNvPicPr>
            <a:picLocks noChangeAspect="1"/>
          </p:cNvPicPr>
          <p:nvPr/>
        </p:nvPicPr>
        <p:blipFill>
          <a:blip r:embed="rId3"/>
          <a:stretch>
            <a:fillRect/>
          </a:stretch>
        </p:blipFill>
        <p:spPr>
          <a:xfrm>
            <a:off x="652087" y="1567180"/>
            <a:ext cx="6627212" cy="3416300"/>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B1429B99-5E31-72C6-C1FA-25573ED2C447}"/>
              </a:ext>
            </a:extLst>
          </p:cNvPr>
          <p:cNvSpPr>
            <a:spLocks noGrp="1"/>
          </p:cNvSpPr>
          <p:nvPr>
            <p:ph idx="1"/>
          </p:nvPr>
        </p:nvSpPr>
        <p:spPr>
          <a:xfrm>
            <a:off x="7564279" y="1719254"/>
            <a:ext cx="4175441" cy="4177324"/>
          </a:xfrm>
        </p:spPr>
        <p:txBody>
          <a:bodyPr vert="horz" lIns="0" tIns="0" rIns="0" bIns="0" rtlCol="0" anchor="t">
            <a:noAutofit/>
          </a:bodyPr>
          <a:lstStyle/>
          <a:p>
            <a:pPr marL="290195" indent="-290195">
              <a:spcBef>
                <a:spcPts val="600"/>
              </a:spcBef>
              <a:buFont typeface="Arial" panose="020B0604020202020204" pitchFamily="34" charset="0"/>
              <a:buChar char="•"/>
            </a:pPr>
            <a:r>
              <a:rPr lang="en-US" sz="3000" b="0" dirty="0">
                <a:latin typeface="Source Sans Pro"/>
                <a:ea typeface="Source Sans Pro"/>
              </a:rPr>
              <a:t>Go to </a:t>
            </a:r>
            <a:r>
              <a:rPr lang="en-US" sz="3000" b="0" u="sng" dirty="0">
                <a:solidFill>
                  <a:srgbClr val="0000FF"/>
                </a:solidFill>
                <a:latin typeface="Source Sans Pro"/>
                <a:ea typeface="Source Sans Pro"/>
              </a:rPr>
              <a:t>my.uscis.gov</a:t>
            </a:r>
            <a:r>
              <a:rPr lang="en-US" sz="3000" b="0" dirty="0">
                <a:latin typeface="Source Sans Pro"/>
                <a:ea typeface="Source Sans Pro"/>
              </a:rPr>
              <a:t>, hover over “Resources,” then select “Schedule an appointment”</a:t>
            </a:r>
          </a:p>
          <a:p>
            <a:pPr marL="290195" indent="-290195">
              <a:spcBef>
                <a:spcPts val="600"/>
              </a:spcBef>
              <a:buFont typeface="Arial" panose="020B0604020202020204" pitchFamily="34" charset="0"/>
              <a:buChar char="•"/>
            </a:pPr>
            <a:r>
              <a:rPr lang="en-US" sz="3000" b="0" dirty="0">
                <a:latin typeface="Source Sans Pro"/>
                <a:ea typeface="Source Sans Pro"/>
              </a:rPr>
              <a:t>No account needed</a:t>
            </a:r>
          </a:p>
          <a:p>
            <a:endParaRPr lang="en-US" dirty="0"/>
          </a:p>
        </p:txBody>
      </p:sp>
      <p:sp>
        <p:nvSpPr>
          <p:cNvPr id="10" name="Arrow: Right 9">
            <a:extLst>
              <a:ext uri="{FF2B5EF4-FFF2-40B4-BE49-F238E27FC236}">
                <a16:creationId xmlns:a16="http://schemas.microsoft.com/office/drawing/2014/main" id="{221B7353-199E-4377-0B6C-3C995DE6AE8B}"/>
              </a:ext>
              <a:ext uri="{C183D7F6-B498-43B3-948B-1728B52AA6E4}">
                <adec:decorative xmlns:adec="http://schemas.microsoft.com/office/drawing/2017/decorative" val="1"/>
              </a:ext>
            </a:extLst>
          </p:cNvPr>
          <p:cNvSpPr/>
          <p:nvPr/>
        </p:nvSpPr>
        <p:spPr>
          <a:xfrm>
            <a:off x="4605020" y="1977390"/>
            <a:ext cx="1051560" cy="35433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768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492A-5601-24A6-790A-1A97CE44CF15}"/>
              </a:ext>
            </a:extLst>
          </p:cNvPr>
          <p:cNvSpPr>
            <a:spLocks noGrp="1"/>
          </p:cNvSpPr>
          <p:nvPr>
            <p:ph type="title"/>
          </p:nvPr>
        </p:nvSpPr>
        <p:spPr/>
        <p:txBody>
          <a:bodyPr/>
          <a:lstStyle/>
          <a:p>
            <a:r>
              <a:rPr lang="en-US" dirty="0"/>
              <a:t>VIEW YOUR APPOINTMENT OR </a:t>
            </a:r>
            <a:br>
              <a:rPr lang="en-US" dirty="0"/>
            </a:br>
            <a:r>
              <a:rPr lang="en-US" dirty="0"/>
              <a:t>REQUEST A NEW ONE</a:t>
            </a:r>
          </a:p>
        </p:txBody>
      </p:sp>
      <p:pic>
        <p:nvPicPr>
          <p:cNvPr id="5" name="Picture 4" descr="Screen capture of the My appointment page in myUSCIS">
            <a:extLst>
              <a:ext uri="{FF2B5EF4-FFF2-40B4-BE49-F238E27FC236}">
                <a16:creationId xmlns:a16="http://schemas.microsoft.com/office/drawing/2014/main" id="{6BFA58E3-3662-B8C6-FB67-A7844B35DEF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2000" y="1752600"/>
            <a:ext cx="4754320" cy="2743200"/>
          </a:xfrm>
          <a:prstGeom prst="rect">
            <a:avLst/>
          </a:prstGeom>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descr="Screen capture of the Request an appointment page in myUSCIS">
            <a:extLst>
              <a:ext uri="{FF2B5EF4-FFF2-40B4-BE49-F238E27FC236}">
                <a16:creationId xmlns:a16="http://schemas.microsoft.com/office/drawing/2014/main" id="{45669966-48CC-6523-8345-6A62B6C6F17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126480" y="1752600"/>
            <a:ext cx="5260417" cy="2743200"/>
          </a:xfrm>
          <a:prstGeom prst="rect">
            <a:avLst/>
          </a:prstGeom>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Rectangle 5">
            <a:extLst>
              <a:ext uri="{FF2B5EF4-FFF2-40B4-BE49-F238E27FC236}">
                <a16:creationId xmlns:a16="http://schemas.microsoft.com/office/drawing/2014/main" id="{CAC24B28-008A-7044-2A7B-2E7726718035}"/>
              </a:ext>
              <a:ext uri="{C183D7F6-B498-43B3-948B-1728B52AA6E4}">
                <adec:decorative xmlns:adec="http://schemas.microsoft.com/office/drawing/2017/decorative" val="1"/>
              </a:ext>
            </a:extLst>
          </p:cNvPr>
          <p:cNvSpPr/>
          <p:nvPr/>
        </p:nvSpPr>
        <p:spPr>
          <a:xfrm>
            <a:off x="6096855" y="1761162"/>
            <a:ext cx="5259561" cy="27346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B0ECFB1-152A-3F55-06F8-6AD0B541C398}"/>
              </a:ext>
              <a:ext uri="{C183D7F6-B498-43B3-948B-1728B52AA6E4}">
                <adec:decorative xmlns:adec="http://schemas.microsoft.com/office/drawing/2017/decorative" val="1"/>
              </a:ext>
            </a:extLst>
          </p:cNvPr>
          <p:cNvSpPr/>
          <p:nvPr/>
        </p:nvSpPr>
        <p:spPr>
          <a:xfrm>
            <a:off x="762000" y="1754315"/>
            <a:ext cx="4754320" cy="27414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659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817A-81E1-B320-3A97-4357118AC3EA}"/>
              </a:ext>
            </a:extLst>
          </p:cNvPr>
          <p:cNvSpPr>
            <a:spLocks noGrp="1"/>
          </p:cNvSpPr>
          <p:nvPr>
            <p:ph type="title"/>
          </p:nvPr>
        </p:nvSpPr>
        <p:spPr>
          <a:xfrm>
            <a:off x="609600" y="482599"/>
            <a:ext cx="6096000" cy="1016001"/>
          </a:xfrm>
        </p:spPr>
        <p:txBody>
          <a:bodyPr/>
          <a:lstStyle/>
          <a:p>
            <a:r>
              <a:rPr lang="en-US" dirty="0"/>
              <a:t>REASONS FOR AN APPOINTMENT</a:t>
            </a:r>
          </a:p>
        </p:txBody>
      </p:sp>
      <p:sp>
        <p:nvSpPr>
          <p:cNvPr id="9" name="Content Placeholder 8">
            <a:extLst>
              <a:ext uri="{FF2B5EF4-FFF2-40B4-BE49-F238E27FC236}">
                <a16:creationId xmlns:a16="http://schemas.microsoft.com/office/drawing/2014/main" id="{F34CD371-CC2D-87C8-F51D-AB65AA99C3D1}"/>
              </a:ext>
            </a:extLst>
          </p:cNvPr>
          <p:cNvSpPr>
            <a:spLocks noGrp="1"/>
          </p:cNvSpPr>
          <p:nvPr>
            <p:ph idx="1"/>
          </p:nvPr>
        </p:nvSpPr>
        <p:spPr>
          <a:xfrm>
            <a:off x="609600" y="1600201"/>
            <a:ext cx="5943600" cy="5029199"/>
          </a:xfrm>
        </p:spPr>
        <p:txBody>
          <a:bodyPr/>
          <a:lstStyle/>
          <a:p>
            <a:pPr marL="339725" indent="-339725">
              <a:buFont typeface="Arial" panose="020B0604020202020204" pitchFamily="34" charset="0"/>
              <a:buChar char="•"/>
            </a:pPr>
            <a:r>
              <a:rPr lang="en-US" sz="2800" b="0" dirty="0"/>
              <a:t>ADIT stamp </a:t>
            </a:r>
          </a:p>
          <a:p>
            <a:pPr marL="339725" indent="-339725">
              <a:buFont typeface="Arial" panose="020B0604020202020204" pitchFamily="34" charset="0"/>
              <a:buChar char="•"/>
            </a:pPr>
            <a:r>
              <a:rPr lang="en-US" sz="2800" b="0" dirty="0"/>
              <a:t>Emergency Advance Parole</a:t>
            </a:r>
          </a:p>
          <a:p>
            <a:pPr marL="339725" indent="-339725">
              <a:buFont typeface="Arial" panose="020B0604020202020204" pitchFamily="34" charset="0"/>
              <a:buChar char="•"/>
            </a:pPr>
            <a:r>
              <a:rPr lang="en-US" sz="2800" b="0" dirty="0"/>
              <a:t>Immigration Judge Grant</a:t>
            </a:r>
          </a:p>
          <a:p>
            <a:pPr marL="339725" indent="-339725">
              <a:spcBef>
                <a:spcPts val="600"/>
              </a:spcBef>
              <a:buFont typeface="Arial" panose="020B0604020202020204" pitchFamily="34" charset="0"/>
              <a:buChar char="•"/>
            </a:pPr>
            <a:r>
              <a:rPr lang="en-US" sz="2800" b="0" dirty="0"/>
              <a:t>Other—16 categories including…</a:t>
            </a:r>
            <a:endParaRPr lang="en-US" sz="2400" b="0" dirty="0"/>
          </a:p>
          <a:p>
            <a:pPr marL="685800" lvl="1" indent="-342900">
              <a:spcBef>
                <a:spcPts val="600"/>
              </a:spcBef>
              <a:buFont typeface="Courier New" panose="02070309020205020404" pitchFamily="49" charset="0"/>
              <a:buChar char="o"/>
            </a:pPr>
            <a:r>
              <a:rPr lang="en-US" sz="2000" dirty="0"/>
              <a:t>Afghan Special Immigrant CPR Status</a:t>
            </a:r>
          </a:p>
          <a:p>
            <a:pPr marL="685800" lvl="1" indent="-342900">
              <a:spcBef>
                <a:spcPts val="600"/>
              </a:spcBef>
              <a:buFont typeface="Courier New" panose="02070309020205020404" pitchFamily="49" charset="0"/>
              <a:buChar char="o"/>
            </a:pPr>
            <a:r>
              <a:rPr lang="en-US" sz="2000" b="0" dirty="0"/>
              <a:t>American Indians Born in Canada</a:t>
            </a:r>
          </a:p>
          <a:p>
            <a:pPr marL="685800" lvl="1" indent="-342900">
              <a:spcBef>
                <a:spcPts val="600"/>
              </a:spcBef>
              <a:buFont typeface="Courier New" panose="02070309020205020404" pitchFamily="49" charset="0"/>
              <a:buChar char="o"/>
            </a:pPr>
            <a:r>
              <a:rPr lang="en-US" sz="2000" dirty="0"/>
              <a:t>Certified Copies of Naturalization Certificates</a:t>
            </a:r>
          </a:p>
          <a:p>
            <a:pPr marL="685800" lvl="1" indent="-342900">
              <a:spcBef>
                <a:spcPts val="600"/>
              </a:spcBef>
              <a:buFont typeface="Courier New" panose="02070309020205020404" pitchFamily="49" charset="0"/>
              <a:buChar char="o"/>
            </a:pPr>
            <a:r>
              <a:rPr lang="en-US" sz="2000" b="0" dirty="0"/>
              <a:t>T, U, VAWA Inquiries</a:t>
            </a:r>
          </a:p>
          <a:p>
            <a:pPr marL="685800" lvl="1" indent="-342900">
              <a:spcBef>
                <a:spcPts val="600"/>
              </a:spcBef>
              <a:buFont typeface="Courier New" panose="02070309020205020404" pitchFamily="49" charset="0"/>
              <a:buChar char="o"/>
            </a:pPr>
            <a:r>
              <a:rPr lang="en-US" sz="2000" dirty="0"/>
              <a:t>Lost Visa Packets</a:t>
            </a:r>
          </a:p>
          <a:p>
            <a:pPr marL="685800" lvl="1" indent="-342900">
              <a:spcBef>
                <a:spcPts val="600"/>
              </a:spcBef>
              <a:buFont typeface="Courier New" panose="02070309020205020404" pitchFamily="49" charset="0"/>
              <a:buChar char="o"/>
            </a:pPr>
            <a:r>
              <a:rPr lang="en-US" sz="2000" b="0" dirty="0"/>
              <a:t>Account Lock Outs</a:t>
            </a:r>
          </a:p>
          <a:p>
            <a:pPr marL="685800" lvl="1" indent="-342900">
              <a:spcBef>
                <a:spcPts val="600"/>
              </a:spcBef>
              <a:buFont typeface="Courier New" panose="02070309020205020404" pitchFamily="49" charset="0"/>
              <a:buChar char="o"/>
            </a:pPr>
            <a:r>
              <a:rPr lang="en-US" sz="2000" dirty="0"/>
              <a:t>Service Errors</a:t>
            </a:r>
            <a:endParaRPr lang="en-US" sz="2000" b="0" dirty="0"/>
          </a:p>
        </p:txBody>
      </p:sp>
      <p:pic>
        <p:nvPicPr>
          <p:cNvPr id="11" name="Picture 10" descr="Screen capture of the Appointment Request Details page">
            <a:extLst>
              <a:ext uri="{FF2B5EF4-FFF2-40B4-BE49-F238E27FC236}">
                <a16:creationId xmlns:a16="http://schemas.microsoft.com/office/drawing/2014/main" id="{C22EEC85-2243-0B35-F64E-56D4C9D5B7C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9292" t="12222" r="39980" b="6394"/>
          <a:stretch/>
        </p:blipFill>
        <p:spPr>
          <a:xfrm>
            <a:off x="6705600" y="1387010"/>
            <a:ext cx="3032650" cy="4828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395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A3F8A-70E1-37A1-767C-A31BA2330838}"/>
              </a:ext>
            </a:extLst>
          </p:cNvPr>
          <p:cNvSpPr>
            <a:spLocks noGrp="1"/>
          </p:cNvSpPr>
          <p:nvPr>
            <p:ph type="title"/>
          </p:nvPr>
        </p:nvSpPr>
        <p:spPr/>
        <p:txBody>
          <a:bodyPr/>
          <a:lstStyle/>
          <a:p>
            <a:r>
              <a:rPr lang="en-US" dirty="0"/>
              <a:t>REQUIRED DATA</a:t>
            </a:r>
          </a:p>
        </p:txBody>
      </p:sp>
      <p:sp>
        <p:nvSpPr>
          <p:cNvPr id="3" name="Content Placeholder 2">
            <a:extLst>
              <a:ext uri="{FF2B5EF4-FFF2-40B4-BE49-F238E27FC236}">
                <a16:creationId xmlns:a16="http://schemas.microsoft.com/office/drawing/2014/main" id="{B8E67C88-5F8F-6358-CBCE-3EFD2594B795}"/>
              </a:ext>
            </a:extLst>
          </p:cNvPr>
          <p:cNvSpPr>
            <a:spLocks noGrp="1"/>
          </p:cNvSpPr>
          <p:nvPr>
            <p:ph idx="1"/>
          </p:nvPr>
        </p:nvSpPr>
        <p:spPr>
          <a:xfrm>
            <a:off x="609600" y="1600201"/>
            <a:ext cx="5250426" cy="4775200"/>
          </a:xfrm>
        </p:spPr>
        <p:txBody>
          <a:bodyPr/>
          <a:lstStyle/>
          <a:p>
            <a:pPr marL="350838" indent="-350838">
              <a:buFont typeface="Arial" panose="020B0604020202020204" pitchFamily="34" charset="0"/>
              <a:buChar char="•"/>
            </a:pPr>
            <a:r>
              <a:rPr lang="en-US" sz="3000" b="0" dirty="0"/>
              <a:t>Name</a:t>
            </a:r>
          </a:p>
          <a:p>
            <a:pPr marL="350838" indent="-350838">
              <a:buFont typeface="Arial" panose="020B0604020202020204" pitchFamily="34" charset="0"/>
              <a:buChar char="•"/>
            </a:pPr>
            <a:r>
              <a:rPr lang="en-US" sz="3000" b="0" dirty="0"/>
              <a:t>Date of birth</a:t>
            </a:r>
          </a:p>
          <a:p>
            <a:pPr marL="350838" indent="-350838">
              <a:buFont typeface="Arial" panose="020B0604020202020204" pitchFamily="34" charset="0"/>
              <a:buChar char="•"/>
            </a:pPr>
            <a:r>
              <a:rPr lang="en-US" sz="3000" b="0" dirty="0"/>
              <a:t>ZIP code</a:t>
            </a:r>
          </a:p>
          <a:p>
            <a:pPr marL="350838" indent="-350838">
              <a:buFont typeface="Arial" panose="020B0604020202020204" pitchFamily="34" charset="0"/>
              <a:buChar char="•"/>
            </a:pPr>
            <a:r>
              <a:rPr lang="en-US" sz="3000" b="0" dirty="0"/>
              <a:t>Country of birth</a:t>
            </a:r>
          </a:p>
          <a:p>
            <a:pPr marL="350838" indent="-350838">
              <a:buFont typeface="Arial" panose="020B0604020202020204" pitchFamily="34" charset="0"/>
              <a:buChar char="•"/>
            </a:pPr>
            <a:r>
              <a:rPr lang="en-US" sz="3000" b="0" dirty="0"/>
              <a:t>E-mail address</a:t>
            </a:r>
          </a:p>
          <a:p>
            <a:pPr marL="350838" indent="-350838">
              <a:buFont typeface="Arial" panose="020B0604020202020204" pitchFamily="34" charset="0"/>
              <a:buChar char="•"/>
            </a:pPr>
            <a:r>
              <a:rPr lang="en-US" sz="3000" b="0" dirty="0"/>
              <a:t>Phone number</a:t>
            </a:r>
          </a:p>
          <a:p>
            <a:pPr marL="350838" indent="-350838">
              <a:buFont typeface="Arial" panose="020B0604020202020204" pitchFamily="34" charset="0"/>
              <a:buChar char="•"/>
            </a:pPr>
            <a:r>
              <a:rPr lang="en-US" sz="3000" b="0" dirty="0"/>
              <a:t>A-number &amp; receipt number are optional</a:t>
            </a:r>
          </a:p>
        </p:txBody>
      </p:sp>
      <p:grpSp>
        <p:nvGrpSpPr>
          <p:cNvPr id="11" name="Group 10" descr="Screen capture of the personal data entry portion of the Request an Appointment Form">
            <a:extLst>
              <a:ext uri="{FF2B5EF4-FFF2-40B4-BE49-F238E27FC236}">
                <a16:creationId xmlns:a16="http://schemas.microsoft.com/office/drawing/2014/main" id="{33BA65E9-DB9B-737D-3F54-CF43EC08C1FE}"/>
              </a:ext>
            </a:extLst>
          </p:cNvPr>
          <p:cNvGrpSpPr/>
          <p:nvPr/>
        </p:nvGrpSpPr>
        <p:grpSpPr>
          <a:xfrm>
            <a:off x="6096000" y="778269"/>
            <a:ext cx="3407253" cy="5064644"/>
            <a:chOff x="5528604" y="30480"/>
            <a:chExt cx="4600000" cy="6923810"/>
          </a:xfrm>
        </p:grpSpPr>
        <p:pic>
          <p:nvPicPr>
            <p:cNvPr id="5" name="Picture 4">
              <a:extLst>
                <a:ext uri="{FF2B5EF4-FFF2-40B4-BE49-F238E27FC236}">
                  <a16:creationId xmlns:a16="http://schemas.microsoft.com/office/drawing/2014/main" id="{F7817DD9-4B23-828D-2689-A99D88A5F0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28604" y="1897147"/>
              <a:ext cx="4600000" cy="5057143"/>
            </a:xfrm>
            <a:prstGeom prst="rect">
              <a:avLst/>
            </a:prstGeom>
          </p:spPr>
        </p:pic>
        <p:pic>
          <p:nvPicPr>
            <p:cNvPr id="9" name="Picture 8">
              <a:extLst>
                <a:ext uri="{FF2B5EF4-FFF2-40B4-BE49-F238E27FC236}">
                  <a16:creationId xmlns:a16="http://schemas.microsoft.com/office/drawing/2014/main" id="{4646F551-3B24-EC4A-AAE4-74AAFE78CED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528604" y="30480"/>
              <a:ext cx="4580952" cy="1866667"/>
            </a:xfrm>
            <a:prstGeom prst="rect">
              <a:avLst/>
            </a:prstGeom>
          </p:spPr>
        </p:pic>
      </p:grpSp>
    </p:spTree>
    <p:extLst>
      <p:ext uri="{BB962C8B-B14F-4D97-AF65-F5344CB8AC3E}">
        <p14:creationId xmlns:p14="http://schemas.microsoft.com/office/powerpoint/2010/main" val="29630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1B4683-58A6-0E72-8810-D1B4BCFE073F}"/>
              </a:ext>
            </a:extLst>
          </p:cNvPr>
          <p:cNvSpPr>
            <a:spLocks noGrp="1"/>
          </p:cNvSpPr>
          <p:nvPr>
            <p:ph type="title"/>
          </p:nvPr>
        </p:nvSpPr>
        <p:spPr/>
        <p:txBody>
          <a:bodyPr/>
          <a:lstStyle/>
          <a:p>
            <a:r>
              <a:rPr lang="en-US" dirty="0"/>
              <a:t>AFTER A REQUEST IS MADE</a:t>
            </a:r>
          </a:p>
        </p:txBody>
      </p:sp>
      <p:sp>
        <p:nvSpPr>
          <p:cNvPr id="6" name="Content Placeholder 5">
            <a:extLst>
              <a:ext uri="{FF2B5EF4-FFF2-40B4-BE49-F238E27FC236}">
                <a16:creationId xmlns:a16="http://schemas.microsoft.com/office/drawing/2014/main" id="{6C376AFF-4D07-383F-23E8-21B6CB038847}"/>
              </a:ext>
            </a:extLst>
          </p:cNvPr>
          <p:cNvSpPr>
            <a:spLocks noGrp="1"/>
          </p:cNvSpPr>
          <p:nvPr>
            <p:ph idx="1"/>
          </p:nvPr>
        </p:nvSpPr>
        <p:spPr>
          <a:xfrm>
            <a:off x="609600" y="1600201"/>
            <a:ext cx="5810865" cy="4525433"/>
          </a:xfrm>
        </p:spPr>
        <p:txBody>
          <a:bodyPr/>
          <a:lstStyle/>
          <a:p>
            <a:pPr marL="338138" indent="-338138">
              <a:buFont typeface="Arial" panose="020B0604020202020204" pitchFamily="34" charset="0"/>
              <a:buChar char="•"/>
            </a:pPr>
            <a:r>
              <a:rPr lang="en-US" sz="3000" b="0" dirty="0"/>
              <a:t>After a user requests an appointment, they receive a reference number.</a:t>
            </a:r>
          </a:p>
          <a:p>
            <a:pPr marL="338138" indent="-338138">
              <a:buFont typeface="Arial" panose="020B0604020202020204" pitchFamily="34" charset="0"/>
              <a:buChar char="•"/>
            </a:pPr>
            <a:r>
              <a:rPr lang="en-US" sz="3000" b="0" dirty="0"/>
              <a:t>Contact Center ISO determines if appointment is truly needed.</a:t>
            </a:r>
          </a:p>
          <a:p>
            <a:pPr marL="338138" indent="-338138">
              <a:buFont typeface="Arial" panose="020B0604020202020204" pitchFamily="34" charset="0"/>
              <a:buChar char="•"/>
            </a:pPr>
            <a:r>
              <a:rPr lang="en-US" sz="3000" b="0" dirty="0"/>
              <a:t>The Contact Center will either call the individual back or send an appointment confirmation letter.</a:t>
            </a:r>
          </a:p>
        </p:txBody>
      </p:sp>
      <p:pic>
        <p:nvPicPr>
          <p:cNvPr id="2" name="Picture 1" descr="Screen capture of the appointment request time portion of the Request an Appointment form">
            <a:extLst>
              <a:ext uri="{FF2B5EF4-FFF2-40B4-BE49-F238E27FC236}">
                <a16:creationId xmlns:a16="http://schemas.microsoft.com/office/drawing/2014/main" id="{826FBBE5-10D9-191B-B629-AA936F0129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58511" y="1600201"/>
            <a:ext cx="3395088" cy="4307201"/>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74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E037-D169-76B1-65EB-F9F07424DDDE}"/>
              </a:ext>
            </a:extLst>
          </p:cNvPr>
          <p:cNvSpPr>
            <a:spLocks noGrp="1"/>
          </p:cNvSpPr>
          <p:nvPr>
            <p:ph type="title"/>
          </p:nvPr>
        </p:nvSpPr>
        <p:spPr/>
        <p:txBody>
          <a:bodyPr/>
          <a:lstStyle/>
          <a:p>
            <a:r>
              <a:rPr lang="en-US" dirty="0"/>
              <a:t>REQUEST A NEW ONLINE ACCESS CODE</a:t>
            </a:r>
          </a:p>
        </p:txBody>
      </p:sp>
      <p:sp>
        <p:nvSpPr>
          <p:cNvPr id="4" name="Slide Number Placeholder 3">
            <a:extLst>
              <a:ext uri="{FF2B5EF4-FFF2-40B4-BE49-F238E27FC236}">
                <a16:creationId xmlns:a16="http://schemas.microsoft.com/office/drawing/2014/main" id="{0778B735-0ED5-E3B7-E0C6-C185CF124A4D}"/>
              </a:ext>
            </a:extLst>
          </p:cNvPr>
          <p:cNvSpPr>
            <a:spLocks noGrp="1"/>
          </p:cNvSpPr>
          <p:nvPr>
            <p:ph type="sldNum" sz="quarter" idx="4"/>
          </p:nvPr>
        </p:nvSpPr>
        <p:spPr/>
        <p:txBody>
          <a:bodyPr/>
          <a:lstStyle/>
          <a:p>
            <a:fld id="{09F0A95F-D3A7-498F-8027-1083491B2F98}" type="slidenum">
              <a:rPr lang="en-US" smtClean="0"/>
              <a:t>15</a:t>
            </a:fld>
            <a:endParaRPr lang="en-US" dirty="0"/>
          </a:p>
        </p:txBody>
      </p:sp>
      <p:pic>
        <p:nvPicPr>
          <p:cNvPr id="7" name="Content Placeholder 6">
            <a:extLst>
              <a:ext uri="{FF2B5EF4-FFF2-40B4-BE49-F238E27FC236}">
                <a16:creationId xmlns:a16="http://schemas.microsoft.com/office/drawing/2014/main" id="{DB9C6CCE-B159-3E89-B764-2070943F81D7}"/>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0435" t="18574" r="9916" b="3773"/>
          <a:stretch/>
        </p:blipFill>
        <p:spPr>
          <a:xfrm>
            <a:off x="2518297" y="1600200"/>
            <a:ext cx="7155405" cy="46482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0C32DDB9-123C-E25D-2522-68181826D0B0}"/>
              </a:ext>
              <a:ext uri="{C183D7F6-B498-43B3-948B-1728B52AA6E4}">
                <adec:decorative xmlns:adec="http://schemas.microsoft.com/office/drawing/2017/decorative" val="1"/>
              </a:ext>
            </a:extLst>
          </p:cNvPr>
          <p:cNvSpPr/>
          <p:nvPr/>
        </p:nvSpPr>
        <p:spPr>
          <a:xfrm>
            <a:off x="3343373" y="2819400"/>
            <a:ext cx="1740293" cy="15544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577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5BC5-B704-0571-23B6-4480A1712FC2}"/>
              </a:ext>
            </a:extLst>
          </p:cNvPr>
          <p:cNvSpPr>
            <a:spLocks noGrp="1"/>
          </p:cNvSpPr>
          <p:nvPr>
            <p:ph type="title"/>
          </p:nvPr>
        </p:nvSpPr>
        <p:spPr/>
        <p:txBody>
          <a:bodyPr/>
          <a:lstStyle/>
          <a:p>
            <a:r>
              <a:rPr lang="en-US" dirty="0"/>
              <a:t>ENTER CODE AND DATE OF BIRTH</a:t>
            </a:r>
          </a:p>
        </p:txBody>
      </p:sp>
      <p:pic>
        <p:nvPicPr>
          <p:cNvPr id="6" name="Content Placeholder 5" descr="Screen capture of the Online Access code request tool">
            <a:extLst>
              <a:ext uri="{FF2B5EF4-FFF2-40B4-BE49-F238E27FC236}">
                <a16:creationId xmlns:a16="http://schemas.microsoft.com/office/drawing/2014/main" id="{9218E1EF-41D3-86A4-9571-F8A4F0AC8C2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500" t="2352" r="3639" b="2218"/>
          <a:stretch/>
        </p:blipFill>
        <p:spPr>
          <a:xfrm>
            <a:off x="762000" y="1447181"/>
            <a:ext cx="4249387" cy="51555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42AECA6-EB0F-0D9A-4AE6-A5082761B2B4}"/>
              </a:ext>
            </a:extLst>
          </p:cNvPr>
          <p:cNvSpPr>
            <a:spLocks noGrp="1"/>
          </p:cNvSpPr>
          <p:nvPr>
            <p:ph type="sldNum" sz="quarter" idx="4"/>
          </p:nvPr>
        </p:nvSpPr>
        <p:spPr/>
        <p:txBody>
          <a:bodyPr/>
          <a:lstStyle/>
          <a:p>
            <a:fld id="{24C9DA1E-468E-46AD-91A4-D305899C73D2}" type="slidenum">
              <a:rPr lang="en-US" smtClean="0"/>
              <a:pPr/>
              <a:t>16</a:t>
            </a:fld>
            <a:endParaRPr lang="en-US" dirty="0"/>
          </a:p>
        </p:txBody>
      </p:sp>
      <p:sp>
        <p:nvSpPr>
          <p:cNvPr id="10" name="TextBox 9">
            <a:extLst>
              <a:ext uri="{FF2B5EF4-FFF2-40B4-BE49-F238E27FC236}">
                <a16:creationId xmlns:a16="http://schemas.microsoft.com/office/drawing/2014/main" id="{E08D716B-90AE-F06F-4CD0-3488E116FCA6}"/>
              </a:ext>
            </a:extLst>
          </p:cNvPr>
          <p:cNvSpPr txBox="1"/>
          <p:nvPr/>
        </p:nvSpPr>
        <p:spPr>
          <a:xfrm>
            <a:off x="5334000" y="1498600"/>
            <a:ext cx="6096000" cy="1015663"/>
          </a:xfrm>
          <a:prstGeom prst="rect">
            <a:avLst/>
          </a:prstGeom>
          <a:noFill/>
        </p:spPr>
        <p:txBody>
          <a:bodyPr wrap="square" rtlCol="0">
            <a:spAutoFit/>
          </a:bodyPr>
          <a:lstStyle/>
          <a:p>
            <a:pPr marL="290513" indent="-290513" defTabSz="1219170" eaLnBrk="1" fontAlgn="auto" hangingPunct="1">
              <a:spcBef>
                <a:spcPts val="800"/>
              </a:spcBef>
              <a:spcAft>
                <a:spcPts val="0"/>
              </a:spcAft>
              <a:buFont typeface="Arial" panose="020B0604020202020204" pitchFamily="34" charset="0"/>
              <a:buChar char="•"/>
            </a:pPr>
            <a:r>
              <a:rPr lang="en-US" sz="3000" dirty="0">
                <a:solidFill>
                  <a:srgbClr val="003366"/>
                </a:solidFill>
                <a:latin typeface="Source Sans Pro" panose="020B0503030403020204" pitchFamily="34" charset="0"/>
                <a:cs typeface="+mn-cs"/>
              </a:rPr>
              <a:t>User enters expired Online Access Code and date of birth</a:t>
            </a:r>
          </a:p>
        </p:txBody>
      </p:sp>
    </p:spTree>
    <p:extLst>
      <p:ext uri="{BB962C8B-B14F-4D97-AF65-F5344CB8AC3E}">
        <p14:creationId xmlns:p14="http://schemas.microsoft.com/office/powerpoint/2010/main" val="41254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5BC5-B704-0571-23B6-4480A1712FC2}"/>
              </a:ext>
            </a:extLst>
          </p:cNvPr>
          <p:cNvSpPr>
            <a:spLocks noGrp="1"/>
          </p:cNvSpPr>
          <p:nvPr>
            <p:ph type="title"/>
          </p:nvPr>
        </p:nvSpPr>
        <p:spPr/>
        <p:txBody>
          <a:bodyPr/>
          <a:lstStyle/>
          <a:p>
            <a:r>
              <a:rPr lang="en-US" dirty="0"/>
              <a:t>SYSTEM DETECTS EXPIRED CODE</a:t>
            </a:r>
          </a:p>
        </p:txBody>
      </p:sp>
      <p:sp>
        <p:nvSpPr>
          <p:cNvPr id="4" name="Slide Number Placeholder 3">
            <a:extLst>
              <a:ext uri="{FF2B5EF4-FFF2-40B4-BE49-F238E27FC236}">
                <a16:creationId xmlns:a16="http://schemas.microsoft.com/office/drawing/2014/main" id="{C42AECA6-EB0F-0D9A-4AE6-A5082761B2B4}"/>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17</a:t>
            </a:fld>
            <a:endParaRPr lang="en-US" dirty="0"/>
          </a:p>
        </p:txBody>
      </p:sp>
      <p:pic>
        <p:nvPicPr>
          <p:cNvPr id="7" name="Content Placeholder 5" descr="Screen Capture of what it looks like when you request an online access code. ">
            <a:extLst>
              <a:ext uri="{FF2B5EF4-FFF2-40B4-BE49-F238E27FC236}">
                <a16:creationId xmlns:a16="http://schemas.microsoft.com/office/drawing/2014/main" id="{555EE236-16D7-08F3-F59D-61C3711C3B8D}"/>
              </a:ext>
              <a:ext uri="{C183D7F6-B498-43B3-948B-1728B52AA6E4}">
                <adec:decorative xmlns:adec="http://schemas.microsoft.com/office/drawing/2017/decorative" val="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621" r="8156"/>
          <a:stretch/>
        </p:blipFill>
        <p:spPr>
          <a:xfrm>
            <a:off x="838200" y="1600200"/>
            <a:ext cx="4738056" cy="3657600"/>
          </a:xfrm>
          <a:prstGeom prst="rect">
            <a:avLst/>
          </a:prstGeom>
          <a:ln>
            <a:solidFill>
              <a:schemeClr val="bg1">
                <a:lumMod val="65000"/>
              </a:schemeClr>
            </a:solidFill>
          </a:ln>
          <a:effectLst>
            <a:outerShdw blurRad="292100" dist="139700" dir="2700000" algn="tl" rotWithShape="0">
              <a:srgbClr val="333333">
                <a:alpha val="65000"/>
              </a:srgbClr>
            </a:outerShdw>
          </a:effectLst>
        </p:spPr>
      </p:pic>
      <p:pic>
        <p:nvPicPr>
          <p:cNvPr id="9" name="Picture 8" descr="Screen capture of the Request a New Online Access code page ">
            <a:extLst>
              <a:ext uri="{FF2B5EF4-FFF2-40B4-BE49-F238E27FC236}">
                <a16:creationId xmlns:a16="http://schemas.microsoft.com/office/drawing/2014/main" id="{FF70A0AD-2A90-FA69-F3D7-FB2A5E41F2A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r="2845"/>
          <a:stretch/>
        </p:blipFill>
        <p:spPr>
          <a:xfrm>
            <a:off x="6128535" y="1620749"/>
            <a:ext cx="5063570" cy="3657600"/>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5" name="Content Placeholder 4">
            <a:extLst>
              <a:ext uri="{FF2B5EF4-FFF2-40B4-BE49-F238E27FC236}">
                <a16:creationId xmlns:a16="http://schemas.microsoft.com/office/drawing/2014/main" id="{A111C11A-8D0E-50E3-A940-70FECCF890C5}"/>
              </a:ext>
            </a:extLst>
          </p:cNvPr>
          <p:cNvSpPr>
            <a:spLocks noGrp="1"/>
          </p:cNvSpPr>
          <p:nvPr>
            <p:ph idx="1"/>
          </p:nvPr>
        </p:nvSpPr>
        <p:spPr>
          <a:xfrm>
            <a:off x="609599" y="5400498"/>
            <a:ext cx="9042400" cy="1092200"/>
          </a:xfrm>
        </p:spPr>
        <p:txBody>
          <a:bodyPr/>
          <a:lstStyle/>
          <a:p>
            <a:pPr marL="339725" indent="-339725">
              <a:spcBef>
                <a:spcPts val="600"/>
              </a:spcBef>
              <a:buFont typeface="Arial" panose="020B0604020202020204" pitchFamily="34" charset="0"/>
              <a:buChar char="•"/>
            </a:pPr>
            <a:r>
              <a:rPr lang="en-US" sz="2800" b="0" dirty="0"/>
              <a:t>System will detect expired code</a:t>
            </a:r>
          </a:p>
          <a:p>
            <a:pPr marL="339725" indent="-339725">
              <a:spcBef>
                <a:spcPts val="600"/>
              </a:spcBef>
              <a:buFont typeface="Arial" panose="020B0604020202020204" pitchFamily="34" charset="0"/>
              <a:buChar char="•"/>
            </a:pPr>
            <a:r>
              <a:rPr lang="en-US" sz="2800" b="0" dirty="0"/>
              <a:t>Prompts user to a link where they can request a new code</a:t>
            </a:r>
          </a:p>
        </p:txBody>
      </p:sp>
    </p:spTree>
    <p:extLst>
      <p:ext uri="{BB962C8B-B14F-4D97-AF65-F5344CB8AC3E}">
        <p14:creationId xmlns:p14="http://schemas.microsoft.com/office/powerpoint/2010/main" val="57847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EFB9DB8-D8D3-D0FC-0A94-F0DE1D594AC6}"/>
              </a:ext>
            </a:extLst>
          </p:cNvPr>
          <p:cNvSpPr>
            <a:spLocks noGrp="1"/>
          </p:cNvSpPr>
          <p:nvPr>
            <p:ph type="title"/>
          </p:nvPr>
        </p:nvSpPr>
        <p:spPr/>
        <p:txBody>
          <a:bodyPr/>
          <a:lstStyle/>
          <a:p>
            <a:r>
              <a:rPr lang="en-US" dirty="0"/>
              <a:t>CONFIRMATION OF REQUEST</a:t>
            </a:r>
          </a:p>
        </p:txBody>
      </p:sp>
      <p:sp>
        <p:nvSpPr>
          <p:cNvPr id="4" name="Slide Number Placeholder 3">
            <a:extLst>
              <a:ext uri="{FF2B5EF4-FFF2-40B4-BE49-F238E27FC236}">
                <a16:creationId xmlns:a16="http://schemas.microsoft.com/office/drawing/2014/main" id="{DEF802D5-E3F0-EE40-5D70-261AFCAB32E7}"/>
              </a:ext>
              <a:ext uri="{C183D7F6-B498-43B3-948B-1728B52AA6E4}">
                <adec:decorative xmlns:adec="http://schemas.microsoft.com/office/drawing/2017/decorative" val="1"/>
              </a:ext>
            </a:extLst>
          </p:cNvPr>
          <p:cNvSpPr>
            <a:spLocks noGrp="1"/>
          </p:cNvSpPr>
          <p:nvPr>
            <p:ph type="sldNum" sz="quarter" idx="4"/>
          </p:nvPr>
        </p:nvSpPr>
        <p:spPr/>
        <p:txBody>
          <a:bodyPr/>
          <a:lstStyle/>
          <a:p>
            <a:fld id="{24C9DA1E-468E-46AD-91A4-D305899C73D2}" type="slidenum">
              <a:rPr lang="en-US" smtClean="0"/>
              <a:pPr/>
              <a:t>18</a:t>
            </a:fld>
            <a:endParaRPr lang="en-US" dirty="0"/>
          </a:p>
        </p:txBody>
      </p:sp>
      <p:sp>
        <p:nvSpPr>
          <p:cNvPr id="13" name="Content Placeholder 12">
            <a:extLst>
              <a:ext uri="{FF2B5EF4-FFF2-40B4-BE49-F238E27FC236}">
                <a16:creationId xmlns:a16="http://schemas.microsoft.com/office/drawing/2014/main" id="{1E99BB3B-BB92-2CB3-F9B4-EAE76D69679A}"/>
              </a:ext>
            </a:extLst>
          </p:cNvPr>
          <p:cNvSpPr>
            <a:spLocks noGrp="1"/>
          </p:cNvSpPr>
          <p:nvPr>
            <p:ph idx="1"/>
          </p:nvPr>
        </p:nvSpPr>
        <p:spPr>
          <a:xfrm>
            <a:off x="609600" y="1600201"/>
            <a:ext cx="6172200" cy="4525433"/>
          </a:xfrm>
        </p:spPr>
        <p:txBody>
          <a:bodyPr/>
          <a:lstStyle/>
          <a:p>
            <a:pPr marL="339725" indent="-339725">
              <a:buFont typeface="Arial" panose="020B0604020202020204" pitchFamily="34" charset="0"/>
              <a:buChar char="•"/>
            </a:pPr>
            <a:r>
              <a:rPr lang="en-US" b="0" dirty="0"/>
              <a:t>We confirm that we received the request for a new Online Access Code</a:t>
            </a:r>
          </a:p>
          <a:p>
            <a:pPr marL="339725" indent="-339725">
              <a:buFont typeface="Arial" panose="020B0604020202020204" pitchFamily="34" charset="0"/>
              <a:buChar char="•"/>
            </a:pPr>
            <a:r>
              <a:rPr lang="en-US" b="0" dirty="0"/>
              <a:t>We mail all Account Acceptance Notices, except for I-134A beneficiaries.  </a:t>
            </a:r>
          </a:p>
          <a:p>
            <a:pPr marL="339725" indent="-339725">
              <a:buFont typeface="Arial" panose="020B0604020202020204" pitchFamily="34" charset="0"/>
              <a:buChar char="•"/>
            </a:pPr>
            <a:r>
              <a:rPr lang="en-US" b="0" dirty="0"/>
              <a:t>For I-134A beneficiaries, we email their Account Acceptance Notices. </a:t>
            </a:r>
          </a:p>
        </p:txBody>
      </p:sp>
      <p:pic>
        <p:nvPicPr>
          <p:cNvPr id="15" name="Picture 14" descr="Screen capture showing what it looks like when you successfully request a new  online access code. ">
            <a:extLst>
              <a:ext uri="{FF2B5EF4-FFF2-40B4-BE49-F238E27FC236}">
                <a16:creationId xmlns:a16="http://schemas.microsoft.com/office/drawing/2014/main" id="{72EDBD58-B374-2352-7941-9CB086826AD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956200" y="1600200"/>
            <a:ext cx="4613357" cy="3428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17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55C027-6EC3-E458-ECE2-1C0E347FE504}"/>
              </a:ext>
            </a:extLst>
          </p:cNvPr>
          <p:cNvSpPr>
            <a:spLocks noGrp="1"/>
          </p:cNvSpPr>
          <p:nvPr>
            <p:ph type="title"/>
          </p:nvPr>
        </p:nvSpPr>
        <p:spPr/>
        <p:txBody>
          <a:bodyPr/>
          <a:lstStyle/>
          <a:p>
            <a:r>
              <a:rPr lang="en-US" dirty="0"/>
              <a:t>BIOMETRICS RESCHEDULING</a:t>
            </a:r>
          </a:p>
        </p:txBody>
      </p:sp>
      <p:sp>
        <p:nvSpPr>
          <p:cNvPr id="3" name="Text Placeholder 2">
            <a:extLst>
              <a:ext uri="{FF2B5EF4-FFF2-40B4-BE49-F238E27FC236}">
                <a16:creationId xmlns:a16="http://schemas.microsoft.com/office/drawing/2014/main" id="{264467F6-6D2E-E2A2-4F98-02CD19AF2217}"/>
              </a:ext>
            </a:extLst>
          </p:cNvPr>
          <p:cNvSpPr>
            <a:spLocks noGrp="1"/>
          </p:cNvSpPr>
          <p:nvPr>
            <p:ph idx="1"/>
          </p:nvPr>
        </p:nvSpPr>
        <p:spPr>
          <a:xfrm>
            <a:off x="609600" y="1600201"/>
            <a:ext cx="5737412" cy="4525433"/>
          </a:xfrm>
        </p:spPr>
        <p:txBody>
          <a:bodyPr/>
          <a:lstStyle/>
          <a:p>
            <a:pPr>
              <a:spcBef>
                <a:spcPts val="1200"/>
              </a:spcBef>
            </a:pPr>
            <a:r>
              <a:rPr lang="en-US" sz="3000" b="0" dirty="0">
                <a:solidFill>
                  <a:srgbClr val="003366"/>
                </a:solidFill>
                <a:latin typeface="Source Sans Pro" panose="020B0503030403020204" pitchFamily="34" charset="0"/>
              </a:rPr>
              <a:t>Biometrics appointments can be rescheduled </a:t>
            </a:r>
            <a:r>
              <a:rPr lang="en-US" sz="3000" b="0" dirty="0">
                <a:latin typeface="Source Sans Pro" panose="020B0503030403020204" pitchFamily="34" charset="0"/>
              </a:rPr>
              <a:t>in myUSCIS for most pending cases IF the</a:t>
            </a:r>
            <a:r>
              <a:rPr lang="en-US" sz="3000" b="0" dirty="0">
                <a:solidFill>
                  <a:srgbClr val="003366"/>
                </a:solidFill>
                <a:latin typeface="Source Sans Pro" panose="020B0503030403020204" pitchFamily="34" charset="0"/>
              </a:rPr>
              <a:t>:</a:t>
            </a:r>
          </a:p>
          <a:p>
            <a:pPr marL="338138" indent="-338138">
              <a:spcBef>
                <a:spcPts val="1200"/>
              </a:spcBef>
              <a:buFont typeface="Arial" panose="020B0604020202020204" pitchFamily="34" charset="0"/>
              <a:buChar char="•"/>
            </a:pPr>
            <a:r>
              <a:rPr lang="en-US" sz="3000" b="0" dirty="0">
                <a:solidFill>
                  <a:srgbClr val="003366"/>
                </a:solidFill>
                <a:latin typeface="Source Sans Pro" panose="020B0503030403020204" pitchFamily="34" charset="0"/>
              </a:rPr>
              <a:t>Appointment has not passed and has not been rescheduled twice</a:t>
            </a:r>
          </a:p>
          <a:p>
            <a:pPr marL="338138" indent="-338138">
              <a:spcBef>
                <a:spcPts val="1200"/>
              </a:spcBef>
              <a:buFont typeface="Arial" panose="020B0604020202020204" pitchFamily="34" charset="0"/>
              <a:buChar char="•"/>
            </a:pPr>
            <a:r>
              <a:rPr lang="en-US" sz="3000" b="0" dirty="0">
                <a:solidFill>
                  <a:srgbClr val="003366"/>
                </a:solidFill>
                <a:latin typeface="Source Sans Pro" panose="020B0503030403020204" pitchFamily="34" charset="0"/>
              </a:rPr>
              <a:t>Applicant has good cause</a:t>
            </a:r>
          </a:p>
          <a:p>
            <a:pPr marL="338138" indent="-338138">
              <a:spcBef>
                <a:spcPts val="1200"/>
              </a:spcBef>
              <a:buFont typeface="Arial" panose="020B0604020202020204" pitchFamily="34" charset="0"/>
              <a:buChar char="•"/>
            </a:pPr>
            <a:r>
              <a:rPr lang="en-US" sz="3000" b="0" dirty="0">
                <a:solidFill>
                  <a:srgbClr val="003366"/>
                </a:solidFill>
                <a:latin typeface="Source Sans Pro" panose="020B0503030403020204" pitchFamily="34" charset="0"/>
              </a:rPr>
              <a:t>Submitted form is not I-600,            I-600A, I-800, or I-800A</a:t>
            </a:r>
          </a:p>
        </p:txBody>
      </p:sp>
      <p:pic>
        <p:nvPicPr>
          <p:cNvPr id="5" name="Picture 4" descr="Screen capture of the Request a New a Biometrics Appointment page ">
            <a:extLst>
              <a:ext uri="{FF2B5EF4-FFF2-40B4-BE49-F238E27FC236}">
                <a16:creationId xmlns:a16="http://schemas.microsoft.com/office/drawing/2014/main" id="{7D84432E-3ED8-AA97-7B6B-6183BF20D2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347012" y="1384486"/>
            <a:ext cx="3925313" cy="4956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84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D6E28-AA3F-4256-8ADF-03353EB8F152}"/>
              </a:ext>
            </a:extLst>
          </p:cNvPr>
          <p:cNvSpPr>
            <a:spLocks noGrp="1"/>
          </p:cNvSpPr>
          <p:nvPr>
            <p:ph type="title"/>
          </p:nvPr>
        </p:nvSpPr>
        <p:spPr/>
        <p:txBody>
          <a:bodyPr/>
          <a:lstStyle/>
          <a:p>
            <a:r>
              <a:rPr lang="en-US" dirty="0"/>
              <a:t>AGENDA TODAY</a:t>
            </a:r>
          </a:p>
        </p:txBody>
      </p:sp>
      <p:sp>
        <p:nvSpPr>
          <p:cNvPr id="4" name="Content Placeholder 3">
            <a:extLst>
              <a:ext uri="{FF2B5EF4-FFF2-40B4-BE49-F238E27FC236}">
                <a16:creationId xmlns:a16="http://schemas.microsoft.com/office/drawing/2014/main" id="{51AD2738-2A7D-425E-A569-DDF9C864E19B}"/>
              </a:ext>
            </a:extLst>
          </p:cNvPr>
          <p:cNvSpPr>
            <a:spLocks noGrp="1"/>
          </p:cNvSpPr>
          <p:nvPr>
            <p:ph idx="1"/>
          </p:nvPr>
        </p:nvSpPr>
        <p:spPr>
          <a:xfrm>
            <a:off x="459475" y="1600201"/>
            <a:ext cx="6096000" cy="4525433"/>
          </a:xfrm>
        </p:spPr>
        <p:txBody>
          <a:bodyPr/>
          <a:lstStyle/>
          <a:p>
            <a:pPr marL="346075" indent="-346075">
              <a:buFont typeface="Arial" panose="020B0604020202020204" pitchFamily="34" charset="0"/>
              <a:buChar char="•"/>
            </a:pPr>
            <a:r>
              <a:rPr lang="en-US" altLang="en-US" dirty="0">
                <a:latin typeface="Source Sans Pro Semibold" panose="020B0603030403020204" pitchFamily="34" charset="0"/>
              </a:rPr>
              <a:t>myUSCIS Overview</a:t>
            </a:r>
          </a:p>
          <a:p>
            <a:pPr marL="346075" indent="-346075">
              <a:buFont typeface="Arial" panose="020B0604020202020204" pitchFamily="34" charset="0"/>
              <a:buChar char="•"/>
            </a:pPr>
            <a:r>
              <a:rPr lang="en-US" altLang="en-US" dirty="0">
                <a:latin typeface="Source Sans Pro Semibold" panose="020B0603030403020204" pitchFamily="34" charset="0"/>
              </a:rPr>
              <a:t>Customer Service Enhancements</a:t>
            </a:r>
          </a:p>
          <a:p>
            <a:pPr lvl="1">
              <a:spcBef>
                <a:spcPts val="600"/>
              </a:spcBef>
            </a:pPr>
            <a:r>
              <a:rPr lang="en-US" altLang="en-US" sz="2800" dirty="0"/>
              <a:t>Text ahead</a:t>
            </a:r>
          </a:p>
          <a:p>
            <a:pPr lvl="1">
              <a:spcBef>
                <a:spcPts val="600"/>
              </a:spcBef>
            </a:pPr>
            <a:r>
              <a:rPr lang="en-US" altLang="en-US" sz="2800" dirty="0"/>
              <a:t>Online Appointment Request </a:t>
            </a:r>
          </a:p>
          <a:p>
            <a:pPr lvl="1">
              <a:spcBef>
                <a:spcPts val="600"/>
              </a:spcBef>
            </a:pPr>
            <a:r>
              <a:rPr lang="en-US" sz="2800" dirty="0"/>
              <a:t>Getting a New Online Access Code</a:t>
            </a:r>
          </a:p>
          <a:p>
            <a:pPr lvl="1">
              <a:spcBef>
                <a:spcPts val="600"/>
              </a:spcBef>
            </a:pPr>
            <a:r>
              <a:rPr lang="en-US" sz="2800" dirty="0"/>
              <a:t>Biometrics Rescheduling</a:t>
            </a:r>
          </a:p>
          <a:p>
            <a:pPr lvl="1">
              <a:spcBef>
                <a:spcPts val="600"/>
              </a:spcBef>
            </a:pPr>
            <a:r>
              <a:rPr lang="en-US" sz="2800" dirty="0"/>
              <a:t>myProgress</a:t>
            </a:r>
          </a:p>
          <a:p>
            <a:endParaRPr lang="en-US" dirty="0"/>
          </a:p>
        </p:txBody>
      </p:sp>
      <p:sp>
        <p:nvSpPr>
          <p:cNvPr id="6" name="Slide Number Placeholder 5">
            <a:extLst>
              <a:ext uri="{FF2B5EF4-FFF2-40B4-BE49-F238E27FC236}">
                <a16:creationId xmlns:a16="http://schemas.microsoft.com/office/drawing/2014/main" id="{AA254598-7414-4492-8F92-9E2368503750}"/>
              </a:ext>
            </a:extLst>
          </p:cNvPr>
          <p:cNvSpPr>
            <a:spLocks noGrp="1"/>
          </p:cNvSpPr>
          <p:nvPr>
            <p:ph type="sldNum" sz="quarter" idx="4"/>
          </p:nvPr>
        </p:nvSpPr>
        <p:spPr/>
        <p:txBody>
          <a:bodyPr/>
          <a:lstStyle/>
          <a:p>
            <a:pPr lvl="0"/>
            <a:fld id="{24C9DA1E-468E-46AD-91A4-D305899C73D2}" type="slidenum">
              <a:rPr lang="en-US" noProof="0" smtClean="0"/>
              <a:pPr lvl="0"/>
              <a:t>2</a:t>
            </a:fld>
            <a:endParaRPr lang="en-US" noProof="0" dirty="0"/>
          </a:p>
        </p:txBody>
      </p:sp>
      <p:pic>
        <p:nvPicPr>
          <p:cNvPr id="8" name="Picture 7" descr="Photo of hands typing on a laptop. ">
            <a:extLst>
              <a:ext uri="{FF2B5EF4-FFF2-40B4-BE49-F238E27FC236}">
                <a16:creationId xmlns:a16="http://schemas.microsoft.com/office/drawing/2014/main" id="{8E9DFD74-57A0-4A89-8E17-173F682AD6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8197" r="16523"/>
          <a:stretch/>
        </p:blipFill>
        <p:spPr>
          <a:xfrm>
            <a:off x="6835008" y="1814634"/>
            <a:ext cx="4656207" cy="2909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205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ometrics Rescheduling_NEW_Final" descr="Video showing a demonstration of how to use the Reschedule Biometrics Appointment tool. Click slide to play video. ">
            <a:hlinkClick r:id="" action="ppaction://media"/>
            <a:extLst>
              <a:ext uri="{FF2B5EF4-FFF2-40B4-BE49-F238E27FC236}">
                <a16:creationId xmlns:a16="http://schemas.microsoft.com/office/drawing/2014/main" id="{A04F24E7-7057-D63E-2BD2-E950A1A24CD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637AEDD-251D-4155-BB80-9FBCEBF4B412}" label="Biometrics Rescheduling_NEW_Final_AutoGeneratedCaption" lang="" r:embed="rId5"/>
                        </p173:trackLst>
                      </p173:tracksInfo>
                    </p:ext>
                  </p14:extLst>
                </p14:media>
              </p:ext>
            </p:extLst>
          </p:nvPr>
        </p:nvPicPr>
        <p:blipFill>
          <a:blip r:embed="rId6"/>
          <a:stretch>
            <a:fillRect/>
          </a:stretch>
        </p:blipFill>
        <p:spPr>
          <a:xfrm>
            <a:off x="0" y="-349625"/>
            <a:ext cx="12192000" cy="6750425"/>
          </a:xfrm>
          <a:prstGeom prst="rect">
            <a:avLst/>
          </a:prstGeom>
        </p:spPr>
      </p:pic>
      <p:sp>
        <p:nvSpPr>
          <p:cNvPr id="4" name="Title 3">
            <a:extLst>
              <a:ext uri="{FF2B5EF4-FFF2-40B4-BE49-F238E27FC236}">
                <a16:creationId xmlns:a16="http://schemas.microsoft.com/office/drawing/2014/main" id="{3AB6A5E0-F0DD-B773-5AD2-1F819644EF6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Reschedule Your Biometrics Appointment Video</a:t>
            </a:r>
          </a:p>
        </p:txBody>
      </p:sp>
    </p:spTree>
    <p:extLst>
      <p:ext uri="{BB962C8B-B14F-4D97-AF65-F5344CB8AC3E}">
        <p14:creationId xmlns:p14="http://schemas.microsoft.com/office/powerpoint/2010/main" val="15997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EBE-EBBC-9F0D-FD34-332ABF50F482}"/>
              </a:ext>
            </a:extLst>
          </p:cNvPr>
          <p:cNvSpPr>
            <a:spLocks noGrp="1"/>
          </p:cNvSpPr>
          <p:nvPr>
            <p:ph type="title"/>
          </p:nvPr>
        </p:nvSpPr>
        <p:spPr>
          <a:xfrm>
            <a:off x="609600" y="482599"/>
            <a:ext cx="9042400" cy="1117602"/>
          </a:xfrm>
        </p:spPr>
        <p:txBody>
          <a:bodyPr/>
          <a:lstStyle/>
          <a:p>
            <a:r>
              <a:rPr lang="en-US" dirty="0"/>
              <a:t>myPROGRESS </a:t>
            </a:r>
            <a:br>
              <a:rPr lang="en-US" dirty="0"/>
            </a:br>
            <a:r>
              <a:rPr lang="en-US" sz="2400" dirty="0">
                <a:latin typeface="Source Sans Pro"/>
                <a:ea typeface="Source Sans Pro"/>
              </a:rPr>
              <a:t>(formerly Personalized Processing Times)</a:t>
            </a:r>
            <a:endParaRPr lang="en-US" dirty="0"/>
          </a:p>
        </p:txBody>
      </p:sp>
      <p:sp>
        <p:nvSpPr>
          <p:cNvPr id="3" name="Text Placeholder 2">
            <a:extLst>
              <a:ext uri="{FF2B5EF4-FFF2-40B4-BE49-F238E27FC236}">
                <a16:creationId xmlns:a16="http://schemas.microsoft.com/office/drawing/2014/main" id="{E11D1EED-19BE-EBB8-300C-5F1700447ABF}"/>
              </a:ext>
            </a:extLst>
          </p:cNvPr>
          <p:cNvSpPr>
            <a:spLocks noGrp="1"/>
          </p:cNvSpPr>
          <p:nvPr>
            <p:ph idx="1"/>
          </p:nvPr>
        </p:nvSpPr>
        <p:spPr>
          <a:xfrm>
            <a:off x="609600" y="1881717"/>
            <a:ext cx="5318760" cy="4493684"/>
          </a:xfrm>
        </p:spPr>
        <p:txBody>
          <a:bodyPr/>
          <a:lstStyle/>
          <a:p>
            <a:pPr marL="285750" marR="0" lvl="0" indent="-285750" defTabSz="685800" eaLnBrk="0" fontAlgn="base" latinLnBrk="0" hangingPunct="0">
              <a:spcBef>
                <a:spcPts val="600"/>
              </a:spcBef>
              <a:spcAft>
                <a:spcPct val="0"/>
              </a:spcAft>
              <a:buClrTx/>
              <a:buSzPct val="80000"/>
              <a:buFont typeface="Arial" panose="020B0604020202020204" pitchFamily="34" charset="0"/>
              <a:buChar char="•"/>
              <a:tabLst/>
              <a:defRPr/>
            </a:pPr>
            <a:r>
              <a:rPr lang="en-US" sz="2800" b="0" dirty="0"/>
              <a:t>More accurate processing time estimates based on 1-2 years of data</a:t>
            </a:r>
          </a:p>
          <a:p>
            <a:pPr marL="285750" indent="-285750" defTabSz="685800" eaLnBrk="0" fontAlgn="base" hangingPunct="0">
              <a:spcBef>
                <a:spcPts val="600"/>
              </a:spcBef>
              <a:spcAft>
                <a:spcPct val="0"/>
              </a:spcAft>
              <a:buSzPct val="80000"/>
              <a:buFont typeface="Arial" panose="020B0604020202020204" pitchFamily="34" charset="0"/>
              <a:buChar char="•"/>
              <a:defRPr/>
            </a:pPr>
            <a:r>
              <a:rPr lang="en-US" sz="2800" b="0" dirty="0"/>
              <a:t>Uses machine learning to model time to specific case action</a:t>
            </a:r>
          </a:p>
          <a:p>
            <a:pPr marL="685800" lvl="1" indent="-342900" defTabSz="685800" eaLnBrk="0" fontAlgn="base" hangingPunct="0">
              <a:spcBef>
                <a:spcPts val="600"/>
              </a:spcBef>
              <a:spcAft>
                <a:spcPct val="0"/>
              </a:spcAft>
              <a:buSzPct val="80000"/>
              <a:buFont typeface="Courier New" panose="02070309020205020404" pitchFamily="49" charset="0"/>
              <a:buChar char="o"/>
              <a:defRPr/>
            </a:pPr>
            <a:r>
              <a:rPr lang="en-US" sz="2400" dirty="0"/>
              <a:t>N-400 since 2017</a:t>
            </a:r>
          </a:p>
          <a:p>
            <a:pPr marL="685800" lvl="1" indent="-342900" defTabSz="685800" eaLnBrk="0" fontAlgn="base" hangingPunct="0">
              <a:spcBef>
                <a:spcPts val="600"/>
              </a:spcBef>
              <a:spcAft>
                <a:spcPct val="0"/>
              </a:spcAft>
              <a:buSzPct val="80000"/>
              <a:buFont typeface="Courier New" panose="02070309020205020404" pitchFamily="49" charset="0"/>
              <a:buChar char="o"/>
              <a:defRPr/>
            </a:pPr>
            <a:r>
              <a:rPr lang="en-US" sz="2400" dirty="0"/>
              <a:t>I-90 since 2020</a:t>
            </a:r>
          </a:p>
          <a:p>
            <a:pPr marL="685800" lvl="1" indent="-342900" defTabSz="685800" eaLnBrk="0" fontAlgn="base" hangingPunct="0">
              <a:spcBef>
                <a:spcPts val="600"/>
              </a:spcBef>
              <a:spcAft>
                <a:spcPct val="0"/>
              </a:spcAft>
              <a:buSzPct val="80000"/>
              <a:buFont typeface="Courier New" panose="02070309020205020404" pitchFamily="49" charset="0"/>
              <a:buChar char="o"/>
              <a:defRPr/>
            </a:pPr>
            <a:r>
              <a:rPr lang="en-US" sz="2400" dirty="0"/>
              <a:t>I-130 since Sept. 2022</a:t>
            </a:r>
          </a:p>
          <a:p>
            <a:pPr marL="685800" lvl="1" indent="-342900" defTabSz="685800" eaLnBrk="0" fontAlgn="base" hangingPunct="0">
              <a:spcBef>
                <a:spcPts val="600"/>
              </a:spcBef>
              <a:spcAft>
                <a:spcPct val="0"/>
              </a:spcAft>
              <a:buSzPct val="80000"/>
              <a:buFont typeface="Courier New" panose="02070309020205020404" pitchFamily="49" charset="0"/>
              <a:buChar char="o"/>
              <a:defRPr/>
            </a:pPr>
            <a:r>
              <a:rPr lang="en-US" sz="2400" dirty="0"/>
              <a:t>I-765 &amp; I-131 launched July 12</a:t>
            </a:r>
          </a:p>
          <a:p>
            <a:pPr marL="685800" lvl="1" indent="-342900" defTabSz="685800" eaLnBrk="0" fontAlgn="base" hangingPunct="0">
              <a:spcBef>
                <a:spcPts val="600"/>
              </a:spcBef>
              <a:spcAft>
                <a:spcPct val="0"/>
              </a:spcAft>
              <a:buSzPct val="80000"/>
              <a:buFont typeface="Courier New" panose="02070309020205020404" pitchFamily="49" charset="0"/>
              <a:buChar char="o"/>
              <a:defRPr/>
            </a:pPr>
            <a:r>
              <a:rPr lang="en-US" sz="2400" dirty="0"/>
              <a:t>I-485 &amp; I-821 coming this fall</a:t>
            </a:r>
            <a:endParaRPr lang="en-US" sz="2800" dirty="0"/>
          </a:p>
        </p:txBody>
      </p:sp>
      <p:pic>
        <p:nvPicPr>
          <p:cNvPr id="5" name="Picture 4" descr="White stairs with a blue arrow drawn in the middle pointing upwards">
            <a:extLst>
              <a:ext uri="{FF2B5EF4-FFF2-40B4-BE49-F238E27FC236}">
                <a16:creationId xmlns:a16="http://schemas.microsoft.com/office/drawing/2014/main" id="{A11A1094-51BA-36F7-390C-35A9C8CDE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163234"/>
            <a:ext cx="3962400" cy="3962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88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EBE-EBBC-9F0D-FD34-332ABF50F482}"/>
              </a:ext>
            </a:extLst>
          </p:cNvPr>
          <p:cNvSpPr>
            <a:spLocks noGrp="1"/>
          </p:cNvSpPr>
          <p:nvPr>
            <p:ph type="title"/>
          </p:nvPr>
        </p:nvSpPr>
        <p:spPr>
          <a:xfrm>
            <a:off x="609599" y="482599"/>
            <a:ext cx="4267201" cy="1016001"/>
          </a:xfrm>
        </p:spPr>
        <p:txBody>
          <a:bodyPr/>
          <a:lstStyle/>
          <a:p>
            <a:r>
              <a:rPr lang="en-US" dirty="0"/>
              <a:t>myPROGRESS</a:t>
            </a:r>
          </a:p>
        </p:txBody>
      </p:sp>
      <p:sp>
        <p:nvSpPr>
          <p:cNvPr id="3" name="Text Placeholder 2">
            <a:extLst>
              <a:ext uri="{FF2B5EF4-FFF2-40B4-BE49-F238E27FC236}">
                <a16:creationId xmlns:a16="http://schemas.microsoft.com/office/drawing/2014/main" id="{E11D1EED-19BE-EBB8-300C-5F1700447ABF}"/>
              </a:ext>
            </a:extLst>
          </p:cNvPr>
          <p:cNvSpPr>
            <a:spLocks noGrp="1"/>
          </p:cNvSpPr>
          <p:nvPr>
            <p:ph idx="1"/>
          </p:nvPr>
        </p:nvSpPr>
        <p:spPr>
          <a:xfrm>
            <a:off x="609600" y="1600202"/>
            <a:ext cx="4114800" cy="2081790"/>
          </a:xfrm>
        </p:spPr>
        <p:txBody>
          <a:bodyPr/>
          <a:lstStyle/>
          <a:p>
            <a:pPr marL="290513" lvl="0" indent="-290513">
              <a:buFont typeface="Arial" panose="020B0604020202020204" pitchFamily="34" charset="0"/>
              <a:buChar char="•"/>
            </a:pPr>
            <a:r>
              <a:rPr lang="en-US" sz="3000" b="0" dirty="0"/>
              <a:t>New “myProgress” tab in case card</a:t>
            </a:r>
          </a:p>
          <a:p>
            <a:pPr marL="290513" lvl="0" indent="-290513">
              <a:buFont typeface="Arial" panose="020B0604020202020204" pitchFamily="34" charset="0"/>
              <a:buChar char="•"/>
            </a:pPr>
            <a:r>
              <a:rPr lang="en-US" sz="3000" b="0" dirty="0"/>
              <a:t>New progress timeline</a:t>
            </a:r>
          </a:p>
          <a:p>
            <a:pPr lvl="0"/>
            <a:endParaRPr lang="en-US" dirty="0"/>
          </a:p>
        </p:txBody>
      </p:sp>
      <p:pic>
        <p:nvPicPr>
          <p:cNvPr id="1030" name="Picture 6" descr="Screen capture of the myProgress enhancement in the myUSCIS online account">
            <a:extLst>
              <a:ext uri="{FF2B5EF4-FFF2-40B4-BE49-F238E27FC236}">
                <a16:creationId xmlns:a16="http://schemas.microsoft.com/office/drawing/2014/main" id="{4CF19388-2804-813F-CB3A-532C20353F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5726" b="8889"/>
          <a:stretch/>
        </p:blipFill>
        <p:spPr bwMode="auto">
          <a:xfrm>
            <a:off x="5288280" y="1600202"/>
            <a:ext cx="6126849" cy="4739638"/>
          </a:xfrm>
          <a:prstGeom prst="rect">
            <a:avLst/>
          </a:prstGeom>
          <a:ln>
            <a:solidFill>
              <a:schemeClr val="bg1">
                <a:lumMod val="6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rrow: Left 3">
            <a:extLst>
              <a:ext uri="{FF2B5EF4-FFF2-40B4-BE49-F238E27FC236}">
                <a16:creationId xmlns:a16="http://schemas.microsoft.com/office/drawing/2014/main" id="{BD6511DA-0F85-FC90-B73C-7D4FA211BE6B}"/>
              </a:ext>
              <a:ext uri="{C183D7F6-B498-43B3-948B-1728B52AA6E4}">
                <adec:decorative xmlns:adec="http://schemas.microsoft.com/office/drawing/2017/decorative" val="1"/>
              </a:ext>
            </a:extLst>
          </p:cNvPr>
          <p:cNvSpPr/>
          <p:nvPr/>
        </p:nvSpPr>
        <p:spPr>
          <a:xfrm rot="19759546">
            <a:off x="6625399" y="3691062"/>
            <a:ext cx="1141732" cy="416943"/>
          </a:xfrm>
          <a:prstGeom prst="leftArrow">
            <a:avLst>
              <a:gd name="adj1" fmla="val 50000"/>
              <a:gd name="adj2" fmla="val 7352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297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B97DC-CA45-A066-1963-4A88EF12673A}"/>
              </a:ext>
            </a:extLst>
          </p:cNvPr>
          <p:cNvSpPr>
            <a:spLocks noGrp="1"/>
          </p:cNvSpPr>
          <p:nvPr>
            <p:ph type="title"/>
          </p:nvPr>
        </p:nvSpPr>
        <p:spPr>
          <a:xfrm>
            <a:off x="609600" y="482599"/>
            <a:ext cx="6873240" cy="1361441"/>
          </a:xfrm>
        </p:spPr>
        <p:txBody>
          <a:bodyPr/>
          <a:lstStyle/>
          <a:p>
            <a:r>
              <a:rPr lang="en-US" dirty="0">
                <a:latin typeface="Source Sans Pro"/>
                <a:ea typeface="Source Sans Pro"/>
              </a:rPr>
              <a:t>myPROGRESS vs. </a:t>
            </a:r>
            <a:br>
              <a:rPr lang="en-US" dirty="0">
                <a:latin typeface="Source Sans Pro"/>
                <a:ea typeface="Source Sans Pro"/>
              </a:rPr>
            </a:br>
            <a:r>
              <a:rPr lang="en-US" dirty="0">
                <a:latin typeface="Source Sans Pro"/>
                <a:ea typeface="Source Sans Pro"/>
              </a:rPr>
              <a:t>GENERAL PROCESSING TIMES</a:t>
            </a:r>
            <a:endParaRPr lang="en-US" dirty="0"/>
          </a:p>
        </p:txBody>
      </p:sp>
      <p:graphicFrame>
        <p:nvGraphicFramePr>
          <p:cNvPr id="5" name="Table 5">
            <a:extLst>
              <a:ext uri="{FF2B5EF4-FFF2-40B4-BE49-F238E27FC236}">
                <a16:creationId xmlns:a16="http://schemas.microsoft.com/office/drawing/2014/main" id="{137DE7E2-0B4D-FBB7-A148-A62646942A40}"/>
              </a:ext>
            </a:extLst>
          </p:cNvPr>
          <p:cNvGraphicFramePr>
            <a:graphicFrameLocks noGrp="1"/>
          </p:cNvGraphicFramePr>
          <p:nvPr>
            <p:ph idx="1"/>
            <p:extLst>
              <p:ext uri="{D42A27DB-BD31-4B8C-83A1-F6EECF244321}">
                <p14:modId xmlns:p14="http://schemas.microsoft.com/office/powerpoint/2010/main" val="3372597241"/>
              </p:ext>
            </p:extLst>
          </p:nvPr>
        </p:nvGraphicFramePr>
        <p:xfrm>
          <a:off x="609600" y="2087880"/>
          <a:ext cx="10972800" cy="4061014"/>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564630318"/>
                    </a:ext>
                  </a:extLst>
                </a:gridCol>
                <a:gridCol w="5486400">
                  <a:extLst>
                    <a:ext uri="{9D8B030D-6E8A-4147-A177-3AD203B41FA5}">
                      <a16:colId xmlns:a16="http://schemas.microsoft.com/office/drawing/2014/main" val="2792307945"/>
                    </a:ext>
                  </a:extLst>
                </a:gridCol>
              </a:tblGrid>
              <a:tr h="520643">
                <a:tc>
                  <a:txBody>
                    <a:bodyPr/>
                    <a:lstStyle/>
                    <a:p>
                      <a:pPr algn="ctr"/>
                      <a:r>
                        <a:rPr lang="en-US" dirty="0">
                          <a:latin typeface="Source Sans Pro Light" panose="020B0403030403020204" pitchFamily="34" charset="0"/>
                        </a:rPr>
                        <a:t>myProgress</a:t>
                      </a:r>
                    </a:p>
                  </a:txBody>
                  <a:tcPr/>
                </a:tc>
                <a:tc>
                  <a:txBody>
                    <a:bodyPr/>
                    <a:lstStyle/>
                    <a:p>
                      <a:pPr algn="ctr"/>
                      <a:r>
                        <a:rPr lang="en-US" dirty="0">
                          <a:latin typeface="Source Sans Pro Light" panose="020B0403030403020204" pitchFamily="34" charset="0"/>
                        </a:rPr>
                        <a:t>General Processing Times</a:t>
                      </a:r>
                    </a:p>
                  </a:txBody>
                  <a:tcPr/>
                </a:tc>
                <a:extLst>
                  <a:ext uri="{0D108BD9-81ED-4DB2-BD59-A6C34878D82A}">
                    <a16:rowId xmlns:a16="http://schemas.microsoft.com/office/drawing/2014/main" val="316502789"/>
                  </a:ext>
                </a:extLst>
              </a:tr>
              <a:tr h="520643">
                <a:tc>
                  <a:txBody>
                    <a:bodyPr/>
                    <a:lstStyle/>
                    <a:p>
                      <a:pPr algn="ctr">
                        <a:spcAft>
                          <a:spcPts val="300"/>
                        </a:spcAft>
                      </a:pPr>
                      <a:r>
                        <a:rPr lang="en-US" dirty="0">
                          <a:latin typeface="Source Sans Pro Light" panose="020B0403030403020204" pitchFamily="34" charset="0"/>
                        </a:rPr>
                        <a:t>Based on years of data</a:t>
                      </a:r>
                    </a:p>
                  </a:txBody>
                  <a:tcPr anchor="ctr"/>
                </a:tc>
                <a:tc>
                  <a:txBody>
                    <a:bodyPr/>
                    <a:lstStyle/>
                    <a:p>
                      <a:pPr algn="ctr">
                        <a:spcAft>
                          <a:spcPts val="300"/>
                        </a:spcAft>
                      </a:pPr>
                      <a:r>
                        <a:rPr lang="en-US" dirty="0">
                          <a:latin typeface="Source Sans Pro Light" panose="020B0403030403020204" pitchFamily="34" charset="0"/>
                        </a:rPr>
                        <a:t>Based on last 6 months of completions</a:t>
                      </a:r>
                    </a:p>
                  </a:txBody>
                  <a:tcPr anchor="ctr"/>
                </a:tc>
                <a:extLst>
                  <a:ext uri="{0D108BD9-81ED-4DB2-BD59-A6C34878D82A}">
                    <a16:rowId xmlns:a16="http://schemas.microsoft.com/office/drawing/2014/main" val="830720029"/>
                  </a:ext>
                </a:extLst>
              </a:tr>
              <a:tr h="520643">
                <a:tc>
                  <a:txBody>
                    <a:bodyPr/>
                    <a:lstStyle/>
                    <a:p>
                      <a:pPr algn="ctr">
                        <a:spcAft>
                          <a:spcPts val="300"/>
                        </a:spcAft>
                      </a:pPr>
                      <a:r>
                        <a:rPr lang="en-US" dirty="0">
                          <a:latin typeface="Source Sans Pro Light" panose="020B0403030403020204" pitchFamily="34" charset="0"/>
                        </a:rPr>
                        <a:t>Machine learning models (predictive)</a:t>
                      </a:r>
                    </a:p>
                  </a:txBody>
                  <a:tcPr anchor="ctr"/>
                </a:tc>
                <a:tc>
                  <a:txBody>
                    <a:bodyPr/>
                    <a:lstStyle/>
                    <a:p>
                      <a:pPr algn="ctr">
                        <a:spcAft>
                          <a:spcPts val="300"/>
                        </a:spcAft>
                      </a:pPr>
                      <a:r>
                        <a:rPr lang="en-US" dirty="0">
                          <a:latin typeface="Source Sans Pro Light" panose="020B0403030403020204" pitchFamily="34" charset="0"/>
                        </a:rPr>
                        <a:t>Summary statistics (historic actuals)</a:t>
                      </a:r>
                    </a:p>
                  </a:txBody>
                  <a:tcPr anchor="ctr"/>
                </a:tc>
                <a:extLst>
                  <a:ext uri="{0D108BD9-81ED-4DB2-BD59-A6C34878D82A}">
                    <a16:rowId xmlns:a16="http://schemas.microsoft.com/office/drawing/2014/main" val="809791462"/>
                  </a:ext>
                </a:extLst>
              </a:tr>
              <a:tr h="520643">
                <a:tc>
                  <a:txBody>
                    <a:bodyPr/>
                    <a:lstStyle/>
                    <a:p>
                      <a:pPr algn="ctr">
                        <a:spcAft>
                          <a:spcPts val="300"/>
                        </a:spcAft>
                      </a:pPr>
                      <a:r>
                        <a:rPr lang="en-US" dirty="0">
                          <a:latin typeface="Source Sans Pro Light" panose="020B0403030403020204" pitchFamily="34" charset="0"/>
                        </a:rPr>
                        <a:t>Considers many factors</a:t>
                      </a:r>
                    </a:p>
                  </a:txBody>
                  <a:tcPr anchor="ctr"/>
                </a:tc>
                <a:tc>
                  <a:txBody>
                    <a:bodyPr/>
                    <a:lstStyle/>
                    <a:p>
                      <a:pPr algn="ctr">
                        <a:spcAft>
                          <a:spcPts val="300"/>
                        </a:spcAft>
                      </a:pPr>
                      <a:r>
                        <a:rPr lang="en-US" dirty="0">
                          <a:latin typeface="Source Sans Pro Light" panose="020B0403030403020204" pitchFamily="34" charset="0"/>
                        </a:rPr>
                        <a:t>Looks at office location &amp; form type</a:t>
                      </a:r>
                    </a:p>
                  </a:txBody>
                  <a:tcPr anchor="ctr"/>
                </a:tc>
                <a:extLst>
                  <a:ext uri="{0D108BD9-81ED-4DB2-BD59-A6C34878D82A}">
                    <a16:rowId xmlns:a16="http://schemas.microsoft.com/office/drawing/2014/main" val="2862839810"/>
                  </a:ext>
                </a:extLst>
              </a:tr>
              <a:tr h="520643">
                <a:tc>
                  <a:txBody>
                    <a:bodyPr/>
                    <a:lstStyle/>
                    <a:p>
                      <a:pPr algn="ctr">
                        <a:spcAft>
                          <a:spcPts val="300"/>
                        </a:spcAft>
                      </a:pPr>
                      <a:r>
                        <a:rPr lang="en-US" dirty="0">
                          <a:latin typeface="Source Sans Pro Light" panose="020B0403030403020204" pitchFamily="34" charset="0"/>
                        </a:rPr>
                        <a:t>No user input required (logged in)</a:t>
                      </a:r>
                    </a:p>
                  </a:txBody>
                  <a:tcPr anchor="ctr"/>
                </a:tc>
                <a:tc>
                  <a:txBody>
                    <a:bodyPr/>
                    <a:lstStyle/>
                    <a:p>
                      <a:pPr algn="ctr">
                        <a:spcAft>
                          <a:spcPts val="300"/>
                        </a:spcAft>
                      </a:pPr>
                      <a:r>
                        <a:rPr lang="en-US" dirty="0">
                          <a:latin typeface="Source Sans Pro Light" panose="020B0403030403020204" pitchFamily="34" charset="0"/>
                        </a:rPr>
                        <a:t>Customer selects form/type/location</a:t>
                      </a:r>
                    </a:p>
                  </a:txBody>
                  <a:tcPr anchor="ctr"/>
                </a:tc>
                <a:extLst>
                  <a:ext uri="{0D108BD9-81ED-4DB2-BD59-A6C34878D82A}">
                    <a16:rowId xmlns:a16="http://schemas.microsoft.com/office/drawing/2014/main" val="2169404794"/>
                  </a:ext>
                </a:extLst>
              </a:tr>
              <a:tr h="520643">
                <a:tc>
                  <a:txBody>
                    <a:bodyPr/>
                    <a:lstStyle/>
                    <a:p>
                      <a:pPr algn="ctr">
                        <a:spcAft>
                          <a:spcPts val="300"/>
                        </a:spcAft>
                      </a:pPr>
                      <a:r>
                        <a:rPr lang="en-US" dirty="0">
                          <a:latin typeface="Source Sans Pro Light" panose="020B0403030403020204" pitchFamily="34" charset="0"/>
                        </a:rPr>
                        <a:t>Measures to milestones and to decision</a:t>
                      </a:r>
                    </a:p>
                  </a:txBody>
                  <a:tcPr anchor="ctr"/>
                </a:tc>
                <a:tc>
                  <a:txBody>
                    <a:bodyPr/>
                    <a:lstStyle/>
                    <a:p>
                      <a:pPr algn="ctr">
                        <a:spcAft>
                          <a:spcPts val="300"/>
                        </a:spcAft>
                      </a:pPr>
                      <a:r>
                        <a:rPr lang="en-US" dirty="0">
                          <a:latin typeface="Source Sans Pro Light" panose="020B0403030403020204" pitchFamily="34" charset="0"/>
                        </a:rPr>
                        <a:t>Measures just to decision</a:t>
                      </a:r>
                    </a:p>
                  </a:txBody>
                  <a:tcPr anchor="ctr"/>
                </a:tc>
                <a:extLst>
                  <a:ext uri="{0D108BD9-81ED-4DB2-BD59-A6C34878D82A}">
                    <a16:rowId xmlns:a16="http://schemas.microsoft.com/office/drawing/2014/main" val="4119000207"/>
                  </a:ext>
                </a:extLst>
              </a:tr>
              <a:tr h="937156">
                <a:tc>
                  <a:txBody>
                    <a:bodyPr/>
                    <a:lstStyle/>
                    <a:p>
                      <a:pPr algn="ctr">
                        <a:spcAft>
                          <a:spcPts val="300"/>
                        </a:spcAft>
                      </a:pPr>
                      <a:r>
                        <a:rPr lang="en-US" sz="2400" kern="1200" dirty="0">
                          <a:solidFill>
                            <a:schemeClr val="dk1"/>
                          </a:solidFill>
                          <a:latin typeface="Source Sans Pro Light" panose="020B0403030403020204" pitchFamily="34" charset="0"/>
                          <a:ea typeface="+mn-ea"/>
                          <a:cs typeface="+mn-cs"/>
                        </a:rPr>
                        <a:t>Specific for account holder</a:t>
                      </a:r>
                    </a:p>
                  </a:txBody>
                  <a:tcPr anchor="ctr"/>
                </a:tc>
                <a:tc>
                  <a:txBody>
                    <a:bodyPr/>
                    <a:lstStyle/>
                    <a:p>
                      <a:pPr algn="ctr">
                        <a:spcAft>
                          <a:spcPts val="300"/>
                        </a:spcAft>
                      </a:pPr>
                      <a:r>
                        <a:rPr lang="en-US" sz="2400" kern="1200" dirty="0">
                          <a:solidFill>
                            <a:schemeClr val="dk1"/>
                          </a:solidFill>
                          <a:latin typeface="Source Sans Pro Light" panose="020B0403030403020204" pitchFamily="34" charset="0"/>
                          <a:ea typeface="+mn-ea"/>
                          <a:cs typeface="+mn-cs"/>
                        </a:rPr>
                        <a:t>General for applicants (ONPT), prospective applicants, attorneys, researchers</a:t>
                      </a:r>
                    </a:p>
                  </a:txBody>
                  <a:tcPr anchor="ctr"/>
                </a:tc>
                <a:extLst>
                  <a:ext uri="{0D108BD9-81ED-4DB2-BD59-A6C34878D82A}">
                    <a16:rowId xmlns:a16="http://schemas.microsoft.com/office/drawing/2014/main" val="3141127347"/>
                  </a:ext>
                </a:extLst>
              </a:tr>
            </a:tbl>
          </a:graphicData>
        </a:graphic>
      </p:graphicFrame>
    </p:spTree>
    <p:extLst>
      <p:ext uri="{BB962C8B-B14F-4D97-AF65-F5344CB8AC3E}">
        <p14:creationId xmlns:p14="http://schemas.microsoft.com/office/powerpoint/2010/main" val="166479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9D6E28-AA3F-4256-8ADF-03353EB8F152}"/>
              </a:ext>
            </a:extLst>
          </p:cNvPr>
          <p:cNvSpPr>
            <a:spLocks noGrp="1"/>
          </p:cNvSpPr>
          <p:nvPr>
            <p:ph type="title"/>
          </p:nvPr>
        </p:nvSpPr>
        <p:spPr/>
        <p:txBody>
          <a:bodyPr/>
          <a:lstStyle/>
          <a:p>
            <a:r>
              <a:rPr lang="en-US" dirty="0"/>
              <a:t>CX ENHANCEMENT ROLLOUTS</a:t>
            </a:r>
          </a:p>
        </p:txBody>
      </p:sp>
      <p:sp>
        <p:nvSpPr>
          <p:cNvPr id="4" name="Content Placeholder 3">
            <a:extLst>
              <a:ext uri="{FF2B5EF4-FFF2-40B4-BE49-F238E27FC236}">
                <a16:creationId xmlns:a16="http://schemas.microsoft.com/office/drawing/2014/main" id="{51AD2738-2A7D-425E-A569-DDF9C864E19B}"/>
              </a:ext>
            </a:extLst>
          </p:cNvPr>
          <p:cNvSpPr>
            <a:spLocks noGrp="1"/>
          </p:cNvSpPr>
          <p:nvPr>
            <p:ph idx="1"/>
          </p:nvPr>
        </p:nvSpPr>
        <p:spPr>
          <a:xfrm>
            <a:off x="609600" y="1600201"/>
            <a:ext cx="10972800" cy="4525433"/>
          </a:xfrm>
        </p:spPr>
        <p:txBody>
          <a:bodyPr/>
          <a:lstStyle/>
          <a:p>
            <a:pPr marL="349250" indent="-349250">
              <a:spcBef>
                <a:spcPts val="1200"/>
              </a:spcBef>
              <a:buFont typeface="Arial" panose="020B0604020202020204" pitchFamily="34" charset="0"/>
              <a:buChar char="•"/>
            </a:pPr>
            <a:r>
              <a:rPr lang="en-US" sz="2800" b="0" dirty="0"/>
              <a:t>Request New Online Access Code	Launched June 2023</a:t>
            </a:r>
          </a:p>
          <a:p>
            <a:pPr marL="349250" indent="-349250">
              <a:spcBef>
                <a:spcPts val="1200"/>
              </a:spcBef>
              <a:buFont typeface="Arial" panose="020B0604020202020204" pitchFamily="34" charset="0"/>
              <a:buChar char="•"/>
            </a:pPr>
            <a:r>
              <a:rPr lang="en-US" sz="2800" b="0" dirty="0"/>
              <a:t>Biometrics Rescheduling 		Launched June 28, 2023</a:t>
            </a:r>
          </a:p>
          <a:p>
            <a:pPr marL="349250" indent="-349250">
              <a:spcBef>
                <a:spcPts val="1200"/>
              </a:spcBef>
              <a:buFont typeface="Arial" panose="020B0604020202020204" pitchFamily="34" charset="0"/>
              <a:buChar char="•"/>
            </a:pPr>
            <a:r>
              <a:rPr lang="en-US" altLang="en-US" sz="2800" b="0" dirty="0"/>
              <a:t>Text ahead				Launched June 7, 2023</a:t>
            </a:r>
          </a:p>
          <a:p>
            <a:pPr marL="349250" indent="-349250">
              <a:spcBef>
                <a:spcPts val="1200"/>
              </a:spcBef>
              <a:buFont typeface="Arial" panose="020B0604020202020204" pitchFamily="34" charset="0"/>
              <a:buChar char="•"/>
            </a:pPr>
            <a:r>
              <a:rPr lang="en-US" sz="2800" b="0" dirty="0"/>
              <a:t>myProgress—</a:t>
            </a:r>
          </a:p>
          <a:p>
            <a:pPr defTabSz="796925">
              <a:spcBef>
                <a:spcPts val="1200"/>
              </a:spcBef>
            </a:pPr>
            <a:r>
              <a:rPr lang="en-US" sz="2800" b="0" dirty="0"/>
              <a:t>	I-765 &amp; I-131 and new display 	        Launched June 21, 2023</a:t>
            </a:r>
          </a:p>
          <a:p>
            <a:pPr defTabSz="796925">
              <a:spcBef>
                <a:spcPts val="1200"/>
              </a:spcBef>
            </a:pPr>
            <a:r>
              <a:rPr lang="en-US" sz="2800" b="0" dirty="0"/>
              <a:t>	I-485 &amp; I-821				        Coming </a:t>
            </a:r>
            <a:r>
              <a:rPr lang="en-US" sz="2800" b="0" dirty="0">
                <a:sym typeface="Symbol" panose="05050102010706020507" pitchFamily="18" charset="2"/>
              </a:rPr>
              <a:t> Fall</a:t>
            </a:r>
            <a:r>
              <a:rPr lang="en-US" altLang="en-US" sz="2800" b="0" dirty="0"/>
              <a:t> 2023</a:t>
            </a:r>
            <a:endParaRPr lang="en-US" sz="2800" b="0" dirty="0"/>
          </a:p>
          <a:p>
            <a:pPr marL="457200" indent="-457200">
              <a:spcBef>
                <a:spcPts val="1200"/>
              </a:spcBef>
              <a:buFont typeface="Arial" panose="020B0604020202020204" pitchFamily="34" charset="0"/>
              <a:buChar char="•"/>
            </a:pPr>
            <a:r>
              <a:rPr lang="en-US" sz="2800" b="0" dirty="0"/>
              <a:t>Online Appointment Request  	Launched August 21, 2023</a:t>
            </a:r>
          </a:p>
        </p:txBody>
      </p:sp>
      <p:sp>
        <p:nvSpPr>
          <p:cNvPr id="6" name="Slide Number Placeholder 5">
            <a:extLst>
              <a:ext uri="{FF2B5EF4-FFF2-40B4-BE49-F238E27FC236}">
                <a16:creationId xmlns:a16="http://schemas.microsoft.com/office/drawing/2014/main" id="{AA254598-7414-4492-8F92-9E2368503750}"/>
              </a:ext>
            </a:extLst>
          </p:cNvPr>
          <p:cNvSpPr>
            <a:spLocks noGrp="1"/>
          </p:cNvSpPr>
          <p:nvPr>
            <p:ph type="sldNum" sz="quarter" idx="4"/>
          </p:nvPr>
        </p:nvSpPr>
        <p:spPr/>
        <p:txBody>
          <a:bodyPr/>
          <a:lstStyle/>
          <a:p>
            <a:pPr lvl="0"/>
            <a:fld id="{24C9DA1E-468E-46AD-91A4-D305899C73D2}" type="slidenum">
              <a:rPr lang="en-US" noProof="0" smtClean="0"/>
              <a:pPr lvl="0"/>
              <a:t>24</a:t>
            </a:fld>
            <a:endParaRPr lang="en-US" noProof="0" dirty="0"/>
          </a:p>
        </p:txBody>
      </p:sp>
    </p:spTree>
    <p:extLst>
      <p:ext uri="{BB962C8B-B14F-4D97-AF65-F5344CB8AC3E}">
        <p14:creationId xmlns:p14="http://schemas.microsoft.com/office/powerpoint/2010/main" val="31307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846">
            <a:extLst>
              <a:ext uri="{C183D7F6-B498-43B3-948B-1728B52AA6E4}">
                <adec:decorative xmlns:adec="http://schemas.microsoft.com/office/drawing/2017/decorative" val="1"/>
              </a:ext>
            </a:extLst>
          </p:cNvPr>
          <p:cNvSpPr txBox="1">
            <a:spLocks/>
          </p:cNvSpPr>
          <p:nvPr/>
        </p:nvSpPr>
        <p:spPr>
          <a:xfrm>
            <a:off x="1930400" y="1397000"/>
            <a:ext cx="7924800" cy="4064000"/>
          </a:xfrm>
          <a:prstGeom prst="rect">
            <a:avLst/>
          </a:prstGeom>
          <a:noFill/>
          <a:ln>
            <a:noFill/>
          </a:ln>
        </p:spPr>
        <p:txBody>
          <a:bodyPr spcFirstLastPara="1" vert="horz" wrap="square" lIns="0" tIns="0" rIns="0" bIns="0" rtlCol="0" anchor="t" anchorCtr="0">
            <a:noAutofit/>
          </a:bodyPr>
          <a:lstStyle>
            <a:lvl1pPr marL="0" indent="0" algn="l" defTabSz="914400" rtl="0" eaLnBrk="1" latinLnBrk="0" hangingPunct="1">
              <a:lnSpc>
                <a:spcPct val="120000"/>
              </a:lnSpc>
              <a:spcBef>
                <a:spcPts val="600"/>
              </a:spcBef>
              <a:buFont typeface="Arial" panose="020B0604020202020204" pitchFamily="34" charset="0"/>
              <a:buNone/>
              <a:defRPr sz="2400" b="1" kern="1200">
                <a:solidFill>
                  <a:srgbClr val="003366"/>
                </a:solidFill>
                <a:latin typeface="Source Sans Pro" pitchFamily="34" charset="0"/>
                <a:ea typeface="+mn-ea"/>
                <a:cs typeface="+mn-cs"/>
              </a:defRPr>
            </a:lvl1pPr>
            <a:lvl2pPr marL="365760" indent="-182880" algn="l" defTabSz="914400" rtl="0" eaLnBrk="1" latinLnBrk="0" hangingPunct="1">
              <a:lnSpc>
                <a:spcPct val="120000"/>
              </a:lnSpc>
              <a:spcBef>
                <a:spcPts val="600"/>
              </a:spcBef>
              <a:buFont typeface="Arial" panose="020B0604020202020204" pitchFamily="34" charset="0"/>
              <a:buChar char="•"/>
              <a:defRPr sz="2000" kern="1200">
                <a:solidFill>
                  <a:srgbClr val="003366"/>
                </a:solidFill>
                <a:latin typeface="Source Sans Pro" pitchFamily="34" charset="0"/>
                <a:ea typeface="+mn-ea"/>
                <a:cs typeface="+mn-cs"/>
              </a:defRPr>
            </a:lvl2pPr>
            <a:lvl3pPr marL="640080" indent="-228600" algn="l" defTabSz="914400" rtl="0" eaLnBrk="1" latinLnBrk="0" hangingPunct="1">
              <a:lnSpc>
                <a:spcPct val="120000"/>
              </a:lnSpc>
              <a:spcBef>
                <a:spcPts val="600"/>
              </a:spcBef>
              <a:buFont typeface="+mj-lt"/>
              <a:buAutoNum type="arabicPeriod"/>
              <a:defRPr sz="2000" kern="1200">
                <a:solidFill>
                  <a:srgbClr val="003366"/>
                </a:solidFill>
                <a:latin typeface="Source Sans Pro" pitchFamily="34" charset="0"/>
                <a:ea typeface="+mn-ea"/>
                <a:cs typeface="+mn-cs"/>
              </a:defRPr>
            </a:lvl3pPr>
            <a:lvl4pPr marL="822960" indent="-228600" algn="l" defTabSz="914400" rtl="0" eaLnBrk="1" latinLnBrk="0" hangingPunct="1">
              <a:lnSpc>
                <a:spcPct val="120000"/>
              </a:lnSpc>
              <a:spcBef>
                <a:spcPts val="600"/>
              </a:spcBef>
              <a:buFont typeface="+mj-lt"/>
              <a:buAutoNum type="alphaUcPeriod"/>
              <a:defRPr sz="2000" kern="1200">
                <a:solidFill>
                  <a:srgbClr val="003366"/>
                </a:solidFill>
                <a:latin typeface="Source Sans Pro" pitchFamily="34" charset="0"/>
                <a:ea typeface="+mn-ea"/>
                <a:cs typeface="+mn-cs"/>
              </a:defRPr>
            </a:lvl4pPr>
            <a:lvl5pPr marL="1097280" indent="-228600" algn="l" defTabSz="914400" rtl="0" eaLnBrk="1" latinLnBrk="0" hangingPunct="1">
              <a:lnSpc>
                <a:spcPct val="120000"/>
              </a:lnSpc>
              <a:spcBef>
                <a:spcPts val="600"/>
              </a:spcBef>
              <a:buFont typeface="+mj-lt"/>
              <a:buAutoNum type="romanLcPeriod"/>
              <a:defRPr sz="2000" kern="1200">
                <a:solidFill>
                  <a:srgbClr val="003366"/>
                </a:solidFill>
                <a:latin typeface="Source Sans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10000"/>
              </a:lnSpc>
              <a:spcBef>
                <a:spcPts val="0"/>
              </a:spcBef>
            </a:pPr>
            <a:endParaRPr lang="en-US" sz="3200" b="0" dirty="0">
              <a:latin typeface="Source Sans Pro Black"/>
              <a:ea typeface="Source Sans Pro Black"/>
              <a:cs typeface="Source Sans Pro Black"/>
              <a:sym typeface="Source Sans Pro Black"/>
            </a:endParaRPr>
          </a:p>
          <a:p>
            <a:pPr algn="ctr">
              <a:lnSpc>
                <a:spcPct val="110000"/>
              </a:lnSpc>
              <a:spcBef>
                <a:spcPts val="0"/>
              </a:spcBef>
            </a:pPr>
            <a:endParaRPr lang="en-US" sz="3200" b="0" dirty="0">
              <a:latin typeface="Source Sans Pro Black"/>
              <a:ea typeface="Source Sans Pro Black"/>
              <a:cs typeface="Source Sans Pro Black"/>
              <a:sym typeface="Source Sans Pro Black"/>
            </a:endParaRPr>
          </a:p>
          <a:p>
            <a:pPr algn="ctr">
              <a:lnSpc>
                <a:spcPct val="110000"/>
              </a:lnSpc>
              <a:spcBef>
                <a:spcPts val="0"/>
              </a:spcBef>
            </a:pPr>
            <a:r>
              <a:rPr lang="en-US" sz="7200" dirty="0">
                <a:ea typeface="Source Sans Pro Black"/>
                <a:cs typeface="Source Sans Pro Black"/>
                <a:sym typeface="Source Sans Pro Black"/>
              </a:rPr>
              <a:t>Questions?</a:t>
            </a:r>
            <a:endParaRPr lang="en-US" sz="7200" dirty="0"/>
          </a:p>
          <a:p>
            <a:pPr algn="ctr">
              <a:lnSpc>
                <a:spcPct val="110000"/>
              </a:lnSpc>
              <a:spcBef>
                <a:spcPts val="0"/>
              </a:spcBef>
            </a:pPr>
            <a:endParaRPr lang="en-US" sz="3200" b="0" dirty="0">
              <a:latin typeface="Source Sans Pro Black"/>
              <a:ea typeface="Source Sans Pro Black"/>
              <a:cs typeface="Source Sans Pro Black"/>
              <a:sym typeface="Source Sans Pro Black"/>
            </a:endParaRPr>
          </a:p>
          <a:p>
            <a:pPr algn="ctr">
              <a:lnSpc>
                <a:spcPct val="110000"/>
              </a:lnSpc>
              <a:spcBef>
                <a:spcPts val="0"/>
              </a:spcBef>
            </a:pPr>
            <a:endParaRPr lang="en-US" sz="3200" b="0" dirty="0">
              <a:latin typeface="Source Sans Pro Black"/>
              <a:ea typeface="Source Sans Pro Black"/>
              <a:cs typeface="Source Sans Pro Black"/>
              <a:sym typeface="Source Sans Pro Black"/>
            </a:endParaRPr>
          </a:p>
          <a:p>
            <a:endParaRPr lang="en-US" sz="3200" dirty="0"/>
          </a:p>
        </p:txBody>
      </p:sp>
      <p:sp>
        <p:nvSpPr>
          <p:cNvPr id="2" name="Slide Number Placeholder 1">
            <a:extLst>
              <a:ext uri="{FF2B5EF4-FFF2-40B4-BE49-F238E27FC236}">
                <a16:creationId xmlns:a16="http://schemas.microsoft.com/office/drawing/2014/main" id="{75F19435-006C-45C0-94A2-711428A0A509}"/>
              </a:ext>
              <a:ext uri="{C183D7F6-B498-43B3-948B-1728B52AA6E4}">
                <adec:decorative xmlns:adec="http://schemas.microsoft.com/office/drawing/2017/decorative" val="1"/>
              </a:ext>
            </a:extLst>
          </p:cNvPr>
          <p:cNvSpPr>
            <a:spLocks noGrp="1"/>
          </p:cNvSpPr>
          <p:nvPr>
            <p:ph type="title" idx="4294967295"/>
          </p:nvPr>
        </p:nvSpPr>
        <p:spPr>
          <a:xfrm>
            <a:off x="8737600" y="6477000"/>
            <a:ext cx="2844800" cy="24606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C9DA1E-468E-46AD-91A4-D305899C73D2}" type="slidenum">
              <a:rPr kumimoji="0" lang="en-US" sz="1467" b="0" i="0" u="none" strike="noStrike" kern="1200" cap="none" spc="0" normalizeH="0" baseline="0" noProof="0" smtClean="0">
                <a:ln>
                  <a:noFill/>
                </a:ln>
                <a:solidFill>
                  <a:schemeClr val="tx1">
                    <a:lumMod val="75000"/>
                    <a:lumOff val="25000"/>
                  </a:schemeClr>
                </a:solidFill>
                <a:effectLst/>
                <a:uLnTx/>
                <a:uFillTx/>
                <a:latin typeface="Source Sans Pro"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467" b="0" i="0" u="none" strike="noStrike" kern="1200" cap="none" spc="0" normalizeH="0" baseline="0" noProof="0" dirty="0">
              <a:ln>
                <a:noFill/>
              </a:ln>
              <a:solidFill>
                <a:schemeClr val="tx1">
                  <a:lumMod val="75000"/>
                  <a:lumOff val="25000"/>
                </a:schemeClr>
              </a:solidFill>
              <a:effectLst/>
              <a:uLnTx/>
              <a:uFillTx/>
              <a:latin typeface="Source Sans Pro" pitchFamily="34" charset="0"/>
              <a:ea typeface="+mn-ea"/>
              <a:cs typeface="Arial" panose="020B0604020202020204" pitchFamily="34" charset="0"/>
            </a:endParaRPr>
          </a:p>
        </p:txBody>
      </p:sp>
    </p:spTree>
    <p:extLst>
      <p:ext uri="{BB962C8B-B14F-4D97-AF65-F5344CB8AC3E}">
        <p14:creationId xmlns:p14="http://schemas.microsoft.com/office/powerpoint/2010/main" val="316660589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38"/>
          <p:cNvSpPr txBox="1">
            <a:spLocks noGrp="1"/>
          </p:cNvSpPr>
          <p:nvPr>
            <p:ph type="title" idx="4294967295"/>
          </p:nvPr>
        </p:nvSpPr>
        <p:spPr>
          <a:xfrm>
            <a:off x="571765" y="440159"/>
            <a:ext cx="5889995" cy="943155"/>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200" b="1" kern="1200" baseline="0">
                <a:solidFill>
                  <a:srgbClr val="003366"/>
                </a:solidFill>
                <a:latin typeface="Source Sans Pro" pitchFamily="34" charset="0"/>
                <a:ea typeface="+mj-ea"/>
                <a:cs typeface="+mj-cs"/>
              </a:defRPr>
            </a:lvl1pPr>
          </a:lstStyle>
          <a:p>
            <a:pPr marL="0" marR="0" lvl="0" indent="0" algn="l" defTabSz="914400" rtl="0" eaLnBrk="1" fontAlgn="base" latinLnBrk="0" hangingPunct="1">
              <a:lnSpc>
                <a:spcPct val="90000"/>
              </a:lnSpc>
              <a:spcBef>
                <a:spcPct val="0"/>
              </a:spcBef>
              <a:spcAft>
                <a:spcPct val="0"/>
              </a:spcAft>
              <a:buClr>
                <a:srgbClr val="006699"/>
              </a:buClr>
              <a:buSzTx/>
              <a:buFontTx/>
              <a:buNone/>
              <a:tabLst/>
              <a:defRPr/>
            </a:pPr>
            <a:r>
              <a:rPr kumimoji="0" lang="en-US" sz="3600" b="1" i="0" u="none" strike="noStrike" kern="1200" cap="none" spc="0" normalizeH="0" baseline="0" noProof="0" dirty="0">
                <a:ln>
                  <a:noFill/>
                </a:ln>
                <a:solidFill>
                  <a:srgbClr val="003366"/>
                </a:solidFill>
                <a:effectLst/>
                <a:uLnTx/>
                <a:uFillTx/>
                <a:latin typeface="Source Sans Pro"/>
                <a:ea typeface="Source Sans Pro"/>
                <a:cs typeface="+mj-cs"/>
              </a:rPr>
              <a:t>Helpful Links &amp; Resources</a:t>
            </a:r>
            <a:endParaRPr kumimoji="0" lang="en-US" sz="3600" b="1" i="0" u="none" strike="noStrike" kern="1200" cap="none" spc="0" normalizeH="0" baseline="0" noProof="0" dirty="0">
              <a:ln>
                <a:noFill/>
              </a:ln>
              <a:solidFill>
                <a:srgbClr val="003366"/>
              </a:solidFill>
              <a:effectLst/>
              <a:uLnTx/>
              <a:uFillTx/>
              <a:latin typeface="Source Sans Pro" pitchFamily="34" charset="0"/>
              <a:ea typeface="Source Sans Pro"/>
              <a:cs typeface="+mj-cs"/>
            </a:endParaRPr>
          </a:p>
        </p:txBody>
      </p:sp>
      <p:sp>
        <p:nvSpPr>
          <p:cNvPr id="8" name="Content Placeholder 7">
            <a:extLst>
              <a:ext uri="{FF2B5EF4-FFF2-40B4-BE49-F238E27FC236}">
                <a16:creationId xmlns:a16="http://schemas.microsoft.com/office/drawing/2014/main" id="{5F0C1A28-E152-4BB7-89C7-C2F5BE316AB0}"/>
              </a:ext>
            </a:extLst>
          </p:cNvPr>
          <p:cNvSpPr>
            <a:spLocks noGrp="1"/>
          </p:cNvSpPr>
          <p:nvPr>
            <p:ph idx="1"/>
          </p:nvPr>
        </p:nvSpPr>
        <p:spPr>
          <a:xfrm>
            <a:off x="571765" y="1526629"/>
            <a:ext cx="4951959" cy="4153896"/>
          </a:xfrm>
        </p:spPr>
        <p:txBody>
          <a:bodyPr vert="horz" lIns="0" tIns="0" rIns="0" bIns="0" rtlCol="0" anchor="t">
            <a:noAutofit/>
          </a:bodyPr>
          <a:lstStyle/>
          <a:p>
            <a:pPr>
              <a:spcBef>
                <a:spcPts val="0"/>
              </a:spcBef>
            </a:pPr>
            <a:r>
              <a:rPr lang="en-US" sz="2000" dirty="0">
                <a:latin typeface="Source Sans Pro"/>
                <a:ea typeface="Source Sans Pro"/>
              </a:rPr>
              <a:t>Account sign up/login page</a:t>
            </a:r>
            <a:r>
              <a:rPr lang="en-US" sz="2000" b="0" dirty="0">
                <a:latin typeface="Source Sans Pro"/>
                <a:ea typeface="Source Sans Pro"/>
              </a:rPr>
              <a:t>:</a:t>
            </a:r>
            <a:endParaRPr lang="en-US" sz="2000" dirty="0">
              <a:latin typeface="Source Sans Pro"/>
              <a:ea typeface="Source Sans Pro"/>
            </a:endParaRPr>
          </a:p>
          <a:p>
            <a:pPr>
              <a:spcBef>
                <a:spcPts val="0"/>
              </a:spcBef>
            </a:pPr>
            <a:r>
              <a:rPr lang="en-US" sz="2000" b="0" dirty="0">
                <a:latin typeface="Source Sans Pro"/>
                <a:ea typeface="Source Sans Pro"/>
                <a:hlinkClick r:id="rId3"/>
              </a:rPr>
              <a:t>my.uscis.gov</a:t>
            </a:r>
            <a:r>
              <a:rPr lang="en-US" sz="2000" b="0" dirty="0">
                <a:latin typeface="Source Sans Pro"/>
                <a:ea typeface="Source Sans Pro"/>
              </a:rPr>
              <a:t> or </a:t>
            </a:r>
            <a:r>
              <a:rPr lang="en-US" sz="2000" b="0" dirty="0">
                <a:latin typeface="Source Sans Pro"/>
                <a:ea typeface="Source Sans Pro"/>
                <a:hlinkClick r:id="rId4"/>
              </a:rPr>
              <a:t>www.uscis.gov</a:t>
            </a:r>
            <a:endParaRPr lang="en-US" sz="2000" b="0" dirty="0">
              <a:latin typeface="Source Sans Pro"/>
              <a:ea typeface="Source Sans Pro"/>
            </a:endParaRPr>
          </a:p>
          <a:p>
            <a:pPr>
              <a:spcBef>
                <a:spcPts val="0"/>
              </a:spcBef>
            </a:pPr>
            <a:endParaRPr lang="en-US" sz="2000" b="0" dirty="0">
              <a:latin typeface="Source Sans Pro"/>
              <a:ea typeface="Source Sans Pro"/>
            </a:endParaRPr>
          </a:p>
          <a:p>
            <a:pPr>
              <a:spcBef>
                <a:spcPts val="0"/>
              </a:spcBef>
            </a:pPr>
            <a:r>
              <a:rPr lang="en-US" sz="2000" dirty="0">
                <a:latin typeface="Source Sans Pro"/>
                <a:ea typeface="Source Sans Pro"/>
              </a:rPr>
              <a:t>Help with account creation: </a:t>
            </a:r>
            <a:endParaRPr lang="en-US" sz="2000" dirty="0">
              <a:ea typeface="Source Sans Pro" pitchFamily="34" charset="0"/>
            </a:endParaRPr>
          </a:p>
          <a:p>
            <a:pPr>
              <a:spcBef>
                <a:spcPts val="0"/>
              </a:spcBef>
            </a:pPr>
            <a:r>
              <a:rPr lang="en-US" sz="2000" b="0" dirty="0">
                <a:latin typeface="Source Sans Pro"/>
                <a:ea typeface="Source Sans Pro"/>
                <a:hlinkClick r:id="rId5"/>
              </a:rPr>
              <a:t>uscis.gov/file-online</a:t>
            </a:r>
            <a:endParaRPr lang="en-US" sz="2000" b="0" dirty="0">
              <a:latin typeface="Source Sans Pro"/>
              <a:ea typeface="Source Sans Pro"/>
            </a:endParaRPr>
          </a:p>
          <a:p>
            <a:pPr marL="457189" indent="-457189">
              <a:spcBef>
                <a:spcPts val="0"/>
              </a:spcBef>
              <a:buAutoNum type="arabicPeriod"/>
            </a:pPr>
            <a:endParaRPr lang="en-US" sz="2000" b="0" dirty="0">
              <a:latin typeface="Source Sans Pro"/>
              <a:ea typeface="Source Sans Pro"/>
            </a:endParaRPr>
          </a:p>
          <a:p>
            <a:pPr>
              <a:spcBef>
                <a:spcPts val="0"/>
              </a:spcBef>
            </a:pPr>
            <a:r>
              <a:rPr lang="en-US" sz="2000" dirty="0">
                <a:latin typeface="Source Sans Pro"/>
                <a:ea typeface="Source Sans Pro"/>
              </a:rPr>
              <a:t>Technical support:</a:t>
            </a:r>
          </a:p>
          <a:p>
            <a:pPr marL="380990" indent="-380990">
              <a:spcBef>
                <a:spcPts val="0"/>
              </a:spcBef>
              <a:buChar char="•"/>
            </a:pPr>
            <a:r>
              <a:rPr lang="en-US" sz="2000" b="0" dirty="0">
                <a:latin typeface="Source Sans Pro"/>
                <a:ea typeface="Source Sans Pro"/>
              </a:rPr>
              <a:t>Password resets</a:t>
            </a:r>
          </a:p>
          <a:p>
            <a:pPr marL="380990" indent="-380990">
              <a:spcBef>
                <a:spcPts val="0"/>
              </a:spcBef>
              <a:buChar char="•"/>
            </a:pPr>
            <a:r>
              <a:rPr lang="en-US" sz="2000" b="0" dirty="0">
                <a:latin typeface="Source Sans Pro"/>
                <a:ea typeface="Source Sans Pro"/>
              </a:rPr>
              <a:t>Account lockouts</a:t>
            </a:r>
          </a:p>
          <a:p>
            <a:pPr marL="380990" indent="-380990">
              <a:spcBef>
                <a:spcPts val="0"/>
              </a:spcBef>
              <a:buChar char="•"/>
            </a:pPr>
            <a:r>
              <a:rPr lang="en-US" sz="2000" b="0" dirty="0">
                <a:latin typeface="Source Sans Pro"/>
                <a:ea typeface="Source Sans Pro"/>
              </a:rPr>
              <a:t>Update your verification code delivery method</a:t>
            </a:r>
          </a:p>
          <a:p>
            <a:pPr>
              <a:spcBef>
                <a:spcPts val="0"/>
              </a:spcBef>
            </a:pPr>
            <a:r>
              <a:rPr lang="en-US" sz="2000" b="0" dirty="0">
                <a:latin typeface="Source Sans Pro"/>
                <a:ea typeface="Source Sans Pro"/>
                <a:hlinkClick r:id="rId6"/>
              </a:rPr>
              <a:t>my.uscis.gov/account/needhelp</a:t>
            </a:r>
            <a:r>
              <a:rPr lang="en-US" sz="2000" b="0" dirty="0">
                <a:latin typeface="Source Sans Pro"/>
                <a:ea typeface="Source Sans Pro"/>
              </a:rPr>
              <a:t> </a:t>
            </a:r>
            <a:endParaRPr lang="en-US" sz="2000" b="0" dirty="0">
              <a:ea typeface="Source Sans Pro"/>
            </a:endParaRPr>
          </a:p>
          <a:p>
            <a:pPr>
              <a:spcBef>
                <a:spcPts val="0"/>
              </a:spcBef>
            </a:pPr>
            <a:endParaRPr lang="en-US" sz="2400" dirty="0">
              <a:latin typeface="Source Sans Pro"/>
              <a:ea typeface="Source Sans Pro"/>
            </a:endParaRPr>
          </a:p>
        </p:txBody>
      </p:sp>
      <p:sp>
        <p:nvSpPr>
          <p:cNvPr id="12" name="TextBox 11">
            <a:extLst>
              <a:ext uri="{FF2B5EF4-FFF2-40B4-BE49-F238E27FC236}">
                <a16:creationId xmlns:a16="http://schemas.microsoft.com/office/drawing/2014/main" id="{6B8E6726-B5F4-71FC-F63F-3729CF9C9C3F}"/>
              </a:ext>
            </a:extLst>
          </p:cNvPr>
          <p:cNvSpPr txBox="1"/>
          <p:nvPr/>
        </p:nvSpPr>
        <p:spPr>
          <a:xfrm>
            <a:off x="5673012" y="1503054"/>
            <a:ext cx="5502115" cy="320087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000" dirty="0">
                <a:solidFill>
                  <a:srgbClr val="003366"/>
                </a:solidFill>
                <a:latin typeface="Source Sans Pro" panose="020B0503030403020204" pitchFamily="34" charset="0"/>
                <a:ea typeface="+mn-lt"/>
                <a:cs typeface="+mn-lt"/>
              </a:rPr>
              <a:t>To provide </a:t>
            </a:r>
            <a:r>
              <a:rPr lang="en-US" sz="2000" b="1" dirty="0">
                <a:solidFill>
                  <a:srgbClr val="003366"/>
                </a:solidFill>
                <a:latin typeface="Source Sans Pro" panose="020B0503030403020204" pitchFamily="34" charset="0"/>
                <a:ea typeface="+mn-lt"/>
                <a:cs typeface="+mn-lt"/>
              </a:rPr>
              <a:t>feedback on today’s engagement</a:t>
            </a:r>
            <a:r>
              <a:rPr lang="en-US" sz="2000" dirty="0">
                <a:solidFill>
                  <a:srgbClr val="003366"/>
                </a:solidFill>
                <a:latin typeface="Source Sans Pro" panose="020B0503030403020204" pitchFamily="34" charset="0"/>
                <a:ea typeface="+mn-lt"/>
                <a:cs typeface="+mn-lt"/>
              </a:rPr>
              <a:t>, please email</a:t>
            </a:r>
            <a:r>
              <a:rPr lang="en-US" sz="2000" dirty="0">
                <a:latin typeface="Source Sans Pro" panose="020B0503030403020204" pitchFamily="34" charset="0"/>
                <a:ea typeface="+mn-lt"/>
                <a:cs typeface="+mn-lt"/>
              </a:rPr>
              <a:t> </a:t>
            </a:r>
            <a:r>
              <a:rPr lang="en-US" sz="2000" u="sng" dirty="0">
                <a:latin typeface="Source Sans Pro" panose="020B0503030403020204" pitchFamily="34" charset="0"/>
                <a:ea typeface="+mn-lt"/>
                <a:cs typeface="+mn-lt"/>
                <a:hlinkClick r:id="rId7"/>
              </a:rPr>
              <a:t>Public.Engagement@uscis.dhs.gov</a:t>
            </a:r>
            <a:r>
              <a:rPr lang="en-US" sz="2000" u="sng" dirty="0">
                <a:latin typeface="Source Sans Pro" panose="020B0503030403020204" pitchFamily="34" charset="0"/>
                <a:ea typeface="+mn-lt"/>
                <a:cs typeface="+mn-lt"/>
              </a:rPr>
              <a:t> </a:t>
            </a:r>
            <a:endParaRPr lang="en-US" sz="2000" dirty="0">
              <a:latin typeface="Source Sans Pro" panose="020B0503030403020204" pitchFamily="34" charset="0"/>
              <a:ea typeface="Source Sans Pro"/>
            </a:endParaRPr>
          </a:p>
          <a:p>
            <a:endParaRPr lang="en-US" sz="2000" u="sng" dirty="0">
              <a:solidFill>
                <a:srgbClr val="000000"/>
              </a:solidFill>
              <a:latin typeface="Source Sans Pro" panose="020B0503030403020204" pitchFamily="34" charset="0"/>
              <a:ea typeface="+mn-lt"/>
              <a:cs typeface="+mn-lt"/>
            </a:endParaRPr>
          </a:p>
          <a:p>
            <a:r>
              <a:rPr lang="en-US" sz="2000" b="1" dirty="0">
                <a:solidFill>
                  <a:srgbClr val="003366"/>
                </a:solidFill>
                <a:latin typeface="Source Sans Pro" panose="020B0503030403020204" pitchFamily="34" charset="0"/>
                <a:ea typeface="+mn-lt"/>
                <a:cs typeface="+mn-lt"/>
              </a:rPr>
              <a:t>To access a copy of this presentation:</a:t>
            </a:r>
            <a:endParaRPr lang="en-US" sz="2000" b="1" dirty="0">
              <a:solidFill>
                <a:srgbClr val="003366"/>
              </a:solidFill>
              <a:latin typeface="Source Sans Pro" panose="020B0503030403020204" pitchFamily="34" charset="0"/>
              <a:ea typeface="Source Sans Pro"/>
            </a:endParaRPr>
          </a:p>
          <a:p>
            <a:r>
              <a:rPr lang="en-US" sz="2000" b="1" dirty="0">
                <a:solidFill>
                  <a:srgbClr val="003366"/>
                </a:solidFill>
                <a:latin typeface="Source Sans Pro" panose="020B0503030403020204" pitchFamily="34" charset="0"/>
                <a:ea typeface="+mn-lt"/>
                <a:cs typeface="+mn-lt"/>
              </a:rPr>
              <a:t>Electronic Reading Room</a:t>
            </a:r>
            <a:endParaRPr lang="en-US" sz="2000" dirty="0">
              <a:solidFill>
                <a:srgbClr val="000000"/>
              </a:solidFill>
              <a:latin typeface="Source Sans Pro" panose="020B0503030403020204" pitchFamily="34" charset="0"/>
              <a:ea typeface="Source Sans Pro"/>
            </a:endParaRPr>
          </a:p>
          <a:p>
            <a:r>
              <a:rPr lang="en-US" sz="2000" u="sng" dirty="0">
                <a:latin typeface="Source Sans Pro" panose="020B0503030403020204" pitchFamily="34" charset="0"/>
                <a:ea typeface="+mn-lt"/>
                <a:cs typeface="+mn-lt"/>
                <a:hlinkClick r:id="rId8"/>
              </a:rPr>
              <a:t>uscis.gov/records/electronic-reading-room </a:t>
            </a:r>
            <a:endParaRPr lang="en-US" sz="2000" u="sng" dirty="0">
              <a:latin typeface="Source Sans Pro" panose="020B0503030403020204" pitchFamily="34" charset="0"/>
              <a:ea typeface="+mn-lt"/>
              <a:cs typeface="+mn-lt"/>
            </a:endParaRPr>
          </a:p>
          <a:p>
            <a:endParaRPr lang="en-US" sz="2000" u="sng" dirty="0">
              <a:latin typeface="Source Sans Pro" panose="020B0503030403020204" pitchFamily="34" charset="0"/>
              <a:ea typeface="+mn-lt"/>
              <a:cs typeface="+mn-lt"/>
            </a:endParaRPr>
          </a:p>
          <a:p>
            <a:r>
              <a:rPr lang="en-US" sz="2000" b="1" dirty="0">
                <a:solidFill>
                  <a:srgbClr val="003366"/>
                </a:solidFill>
                <a:latin typeface="Source Sans Pro"/>
                <a:ea typeface="+mn-lt"/>
                <a:cs typeface="+mn-lt"/>
              </a:rPr>
              <a:t>Sign up for updates from the Public Engagement Division</a:t>
            </a:r>
          </a:p>
          <a:p>
            <a:r>
              <a:rPr lang="en-US" sz="2000" dirty="0">
                <a:solidFill>
                  <a:srgbClr val="003366"/>
                </a:solidFill>
                <a:latin typeface="Source Sans Pro"/>
                <a:ea typeface="+mn-lt"/>
                <a:cs typeface="+mn-lt"/>
                <a:hlinkClick r:id="rId9"/>
              </a:rPr>
              <a:t>uscis.gov/outreach/contact-public-engagement   </a:t>
            </a:r>
            <a:endParaRPr lang="en-US" sz="2000" dirty="0">
              <a:solidFill>
                <a:srgbClr val="000000"/>
              </a:solidFill>
              <a:latin typeface="Source Sans Pro"/>
              <a:ea typeface="Source Sans Pro"/>
            </a:endParaRPr>
          </a:p>
        </p:txBody>
      </p:sp>
      <p:pic>
        <p:nvPicPr>
          <p:cNvPr id="14" name="Picture 14" descr="QR code for the USCIS Public Engagement webpage: uscis.gov/outreach/contact-public.engagement ">
            <a:extLst>
              <a:ext uri="{FF2B5EF4-FFF2-40B4-BE49-F238E27FC236}">
                <a16:creationId xmlns:a16="http://schemas.microsoft.com/office/drawing/2014/main" id="{0BE43006-FADE-3116-06C7-21354766FAD9}"/>
              </a:ext>
            </a:extLst>
          </p:cNvPr>
          <p:cNvPicPr>
            <a:picLocks noChangeAspect="1"/>
          </p:cNvPicPr>
          <p:nvPr/>
        </p:nvPicPr>
        <p:blipFill>
          <a:blip r:embed="rId10"/>
          <a:stretch>
            <a:fillRect/>
          </a:stretch>
        </p:blipFill>
        <p:spPr>
          <a:xfrm>
            <a:off x="7217334" y="4845049"/>
            <a:ext cx="1768958" cy="1473380"/>
          </a:xfrm>
          <a:prstGeom prst="rect">
            <a:avLst/>
          </a:prstGeom>
        </p:spPr>
      </p:pic>
      <p:sp>
        <p:nvSpPr>
          <p:cNvPr id="3" name="Slide Number Placeholder 2">
            <a:extLst>
              <a:ext uri="{FF2B5EF4-FFF2-40B4-BE49-F238E27FC236}">
                <a16:creationId xmlns:a16="http://schemas.microsoft.com/office/drawing/2014/main" id="{5BAD518F-159F-4C94-BF54-67E046DCB9E8}"/>
              </a:ext>
            </a:extLst>
          </p:cNvPr>
          <p:cNvSpPr>
            <a:spLocks noGrp="1"/>
          </p:cNvSpPr>
          <p:nvPr>
            <p:ph type="sldNum" sz="quarter" idx="4"/>
          </p:nvPr>
        </p:nvSpPr>
        <p:spPr/>
        <p:txBody>
          <a:bodyPr/>
          <a:lstStyle/>
          <a:p>
            <a:fld id="{24C9DA1E-468E-46AD-91A4-D305899C73D2}" type="slidenum">
              <a:rPr lang="en-US" smtClean="0"/>
              <a:pPr/>
              <a:t>26</a:t>
            </a:fld>
            <a:endParaRPr lang="en-US" dirty="0"/>
          </a:p>
        </p:txBody>
      </p:sp>
    </p:spTree>
    <p:extLst>
      <p:ext uri="{BB962C8B-B14F-4D97-AF65-F5344CB8AC3E}">
        <p14:creationId xmlns:p14="http://schemas.microsoft.com/office/powerpoint/2010/main" val="248856364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6D97F-4CCD-47DE-A868-E18A2B271535}"/>
              </a:ext>
            </a:extLst>
          </p:cNvPr>
          <p:cNvSpPr>
            <a:spLocks noGrp="1"/>
          </p:cNvSpPr>
          <p:nvPr>
            <p:ph type="title"/>
          </p:nvPr>
        </p:nvSpPr>
        <p:spPr>
          <a:xfrm>
            <a:off x="609600" y="482600"/>
            <a:ext cx="9042400" cy="1016001"/>
          </a:xfrm>
        </p:spPr>
        <p:txBody>
          <a:bodyPr/>
          <a:lstStyle/>
          <a:p>
            <a:r>
              <a:rPr lang="en-US" dirty="0"/>
              <a:t>Disclaimer</a:t>
            </a:r>
          </a:p>
        </p:txBody>
      </p:sp>
      <p:sp>
        <p:nvSpPr>
          <p:cNvPr id="2" name="Content Placeholder 1">
            <a:extLst>
              <a:ext uri="{FF2B5EF4-FFF2-40B4-BE49-F238E27FC236}">
                <a16:creationId xmlns:a16="http://schemas.microsoft.com/office/drawing/2014/main" id="{1667F151-16F7-49FF-A29B-F9E205D35AD4}"/>
              </a:ext>
            </a:extLst>
          </p:cNvPr>
          <p:cNvSpPr>
            <a:spLocks noGrp="1"/>
          </p:cNvSpPr>
          <p:nvPr>
            <p:ph idx="1"/>
          </p:nvPr>
        </p:nvSpPr>
        <p:spPr>
          <a:xfrm>
            <a:off x="609600" y="1600201"/>
            <a:ext cx="10972800" cy="4525433"/>
          </a:xfrm>
        </p:spPr>
        <p:txBody>
          <a:bodyPr/>
          <a:lstStyle/>
          <a:p>
            <a:r>
              <a:rPr lang="en-US" dirty="0">
                <a:solidFill>
                  <a:srgbClr val="003366"/>
                </a:solidFill>
                <a:latin typeface="Source Sans Pro" panose="020B0503030403020204" pitchFamily="34" charset="0"/>
              </a:rPr>
              <a:t>This webinar material is intended solely as informational. It is not intended to, does not, and may not be relied upon to create or confer any right(s) or benefits(s), substantive or procedural, enforceable at law by any individual or other party in benefit applications before DHS, in removal proceedings, in litigation with the United States, or in any other form or manner. This webinar material does not have the force of law, or of a DHS directive.</a:t>
            </a:r>
          </a:p>
        </p:txBody>
      </p:sp>
      <p:sp>
        <p:nvSpPr>
          <p:cNvPr id="3" name="Slide Number Placeholder 2">
            <a:extLst>
              <a:ext uri="{FF2B5EF4-FFF2-40B4-BE49-F238E27FC236}">
                <a16:creationId xmlns:a16="http://schemas.microsoft.com/office/drawing/2014/main" id="{5342404E-89D1-4B9D-9F8C-9F52A1E94AFB}"/>
              </a:ext>
            </a:extLst>
          </p:cNvPr>
          <p:cNvSpPr>
            <a:spLocks noGrp="1"/>
          </p:cNvSpPr>
          <p:nvPr>
            <p:ph type="sldNum" sz="quarter" idx="4"/>
          </p:nvPr>
        </p:nvSpPr>
        <p:spPr/>
        <p:txBody>
          <a:bodyPr/>
          <a:lstStyle/>
          <a:p>
            <a:fld id="{24C9DA1E-468E-46AD-91A4-D305899C73D2}" type="slidenum">
              <a:rPr lang="en-US" smtClean="0"/>
              <a:pPr/>
              <a:t>27</a:t>
            </a:fld>
            <a:endParaRPr lang="en-US" dirty="0"/>
          </a:p>
        </p:txBody>
      </p:sp>
    </p:spTree>
    <p:extLst>
      <p:ext uri="{BB962C8B-B14F-4D97-AF65-F5344CB8AC3E}">
        <p14:creationId xmlns:p14="http://schemas.microsoft.com/office/powerpoint/2010/main" val="65979607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dirty="0"/>
              <a:t>About this Presentation</a:t>
            </a:r>
          </a:p>
        </p:txBody>
      </p:sp>
      <p:sp>
        <p:nvSpPr>
          <p:cNvPr id="105475" name="Content Placeholder 2"/>
          <p:cNvSpPr>
            <a:spLocks noGrp="1"/>
          </p:cNvSpPr>
          <p:nvPr>
            <p:ph idx="1"/>
          </p:nvPr>
        </p:nvSpPr>
        <p:spPr/>
        <p:txBody>
          <a:bodyPr/>
          <a:lstStyle/>
          <a:p>
            <a:r>
              <a:rPr lang="en-US" dirty="0">
                <a:solidFill>
                  <a:srgbClr val="003366"/>
                </a:solidFill>
                <a:latin typeface="Source Sans Pro" panose="020B0503030403020204" pitchFamily="34" charset="0"/>
              </a:rPr>
              <a:t>Author:  </a:t>
            </a:r>
            <a:r>
              <a:rPr lang="en-US" u="sng" dirty="0">
                <a:solidFill>
                  <a:srgbClr val="003366"/>
                </a:solidFill>
                <a:latin typeface="Source Sans Pro" panose="020B0503030403020204" pitchFamily="34" charset="0"/>
              </a:rPr>
              <a:t>USCIS </a:t>
            </a:r>
          </a:p>
          <a:p>
            <a:r>
              <a:rPr lang="en-US" dirty="0">
                <a:solidFill>
                  <a:srgbClr val="003366"/>
                </a:solidFill>
                <a:latin typeface="Source Sans Pro" panose="020B0503030403020204" pitchFamily="34" charset="0"/>
              </a:rPr>
              <a:t>Date of last revision: Aug. 30, 2023.  This presentation is current only as of the date of last revision.</a:t>
            </a:r>
          </a:p>
          <a:p>
            <a:r>
              <a:rPr lang="en-US" dirty="0">
                <a:solidFill>
                  <a:srgbClr val="003366"/>
                </a:solidFill>
                <a:latin typeface="Source Sans Pro" panose="020B0503030403020204" pitchFamily="34" charset="0"/>
              </a:rPr>
              <a:t>This presentation contains no sensitive Personally Identifiable Information (PII).</a:t>
            </a:r>
          </a:p>
          <a:p>
            <a:r>
              <a:rPr lang="en-US" dirty="0">
                <a:solidFill>
                  <a:srgbClr val="003366"/>
                </a:solidFill>
                <a:latin typeface="Source Sans Pro" panose="020B0503030403020204" pitchFamily="34" charset="0"/>
              </a:rPr>
              <a:t>Any references in documents or text, with the exception of case law, relate to fictitious individuals.</a:t>
            </a:r>
          </a:p>
          <a:p>
            <a:endParaRPr lang="en-US" dirty="0"/>
          </a:p>
        </p:txBody>
      </p:sp>
      <p:sp>
        <p:nvSpPr>
          <p:cNvPr id="4" name="Slide Number Placeholder 3"/>
          <p:cNvSpPr>
            <a:spLocks noGrp="1"/>
          </p:cNvSpPr>
          <p:nvPr>
            <p:ph type="sldNum" sz="quarter" idx="10"/>
          </p:nvPr>
        </p:nvSpPr>
        <p:spPr bwMode="black">
          <a:xfrm>
            <a:off x="11480800" y="8572500"/>
            <a:ext cx="609600" cy="3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b" anchorCtr="0" compatLnSpc="1">
            <a:prstTxWarp prst="textNoShape">
              <a:avLst/>
            </a:prstTxWarp>
            <a:spAutoFit/>
          </a:bodyPr>
          <a:lstStyle>
            <a:defPPr>
              <a:defRPr lang="en-US"/>
            </a:defPPr>
            <a:lvl1pPr marL="0" algn="l" defTabSz="1219170" rtl="0" eaLnBrk="1" latinLnBrk="0" hangingPunct="1">
              <a:defRPr sz="1467" kern="1200">
                <a:solidFill>
                  <a:srgbClr val="FFFFFF"/>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fld id="{FC13A3A5-E512-4575-8519-F86CAEC4CB0C}" type="slidenum">
              <a:rPr lang="en-US" smtClean="0"/>
              <a:pPr>
                <a:defRPr/>
              </a:pPr>
              <a:t>28</a:t>
            </a:fld>
            <a:endParaRPr lang="en-US" dirty="0"/>
          </a:p>
        </p:txBody>
      </p:sp>
    </p:spTree>
    <p:extLst>
      <p:ext uri="{BB962C8B-B14F-4D97-AF65-F5344CB8AC3E}">
        <p14:creationId xmlns:p14="http://schemas.microsoft.com/office/powerpoint/2010/main" val="259354957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a:t>Dissemination</a:t>
            </a:r>
          </a:p>
        </p:txBody>
      </p:sp>
      <p:sp>
        <p:nvSpPr>
          <p:cNvPr id="3" name="Content Placeholder 2"/>
          <p:cNvSpPr>
            <a:spLocks noGrp="1"/>
          </p:cNvSpPr>
          <p:nvPr>
            <p:ph idx="1"/>
          </p:nvPr>
        </p:nvSpPr>
        <p:spPr/>
        <p:txBody>
          <a:bodyPr/>
          <a:lstStyle/>
          <a:p>
            <a:pPr>
              <a:defRPr/>
            </a:pPr>
            <a:r>
              <a:rPr lang="en-US" dirty="0">
                <a:solidFill>
                  <a:srgbClr val="003366"/>
                </a:solidFill>
                <a:latin typeface="Source Sans Pro" panose="020B0503030403020204" pitchFamily="34" charset="0"/>
              </a:rPr>
              <a:t>This presentation may not be reproduced or further disseminated without the express written consent of </a:t>
            </a:r>
            <a:r>
              <a:rPr lang="en-US" u="sng" dirty="0">
                <a:solidFill>
                  <a:srgbClr val="003366"/>
                </a:solidFill>
                <a:latin typeface="Source Sans Pro" panose="020B0503030403020204" pitchFamily="34" charset="0"/>
              </a:rPr>
              <a:t>USCIS</a:t>
            </a:r>
            <a:r>
              <a:rPr lang="en-US" dirty="0">
                <a:solidFill>
                  <a:srgbClr val="003366"/>
                </a:solidFill>
                <a:latin typeface="Source Sans Pro" panose="020B0503030403020204" pitchFamily="34" charset="0"/>
              </a:rPr>
              <a:t>.  </a:t>
            </a:r>
          </a:p>
          <a:p>
            <a:pPr>
              <a:defRPr/>
            </a:pPr>
            <a:r>
              <a:rPr lang="en-US" dirty="0">
                <a:solidFill>
                  <a:srgbClr val="003366"/>
                </a:solidFill>
                <a:latin typeface="Source Sans Pro" panose="020B0503030403020204" pitchFamily="34" charset="0"/>
              </a:rPr>
              <a:t>Please contact </a:t>
            </a:r>
            <a:r>
              <a:rPr lang="en-US" u="sng" dirty="0">
                <a:solidFill>
                  <a:srgbClr val="0000FF"/>
                </a:solidFill>
                <a:latin typeface="Source Sans Pro" panose="020B0503030403020204" pitchFamily="34" charset="0"/>
              </a:rPr>
              <a:t>Public.Engagement@uscis.dhs.gov</a:t>
            </a:r>
            <a:r>
              <a:rPr lang="en-US" dirty="0">
                <a:solidFill>
                  <a:srgbClr val="003366"/>
                </a:solidFill>
                <a:latin typeface="Source Sans Pro" panose="020B0503030403020204" pitchFamily="34" charset="0"/>
              </a:rPr>
              <a:t> for additional information.</a:t>
            </a:r>
          </a:p>
          <a:p>
            <a:pPr>
              <a:defRPr/>
            </a:pPr>
            <a:endParaRPr lang="en-US" dirty="0"/>
          </a:p>
        </p:txBody>
      </p:sp>
      <p:sp>
        <p:nvSpPr>
          <p:cNvPr id="4" name="Slide Number Placeholder 3"/>
          <p:cNvSpPr>
            <a:spLocks noGrp="1"/>
          </p:cNvSpPr>
          <p:nvPr>
            <p:ph type="sldNum" sz="quarter" idx="10"/>
          </p:nvPr>
        </p:nvSpPr>
        <p:spPr bwMode="black">
          <a:xfrm>
            <a:off x="11480800" y="8572500"/>
            <a:ext cx="609600" cy="34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b" anchorCtr="0" compatLnSpc="1">
            <a:prstTxWarp prst="textNoShape">
              <a:avLst/>
            </a:prstTxWarp>
            <a:spAutoFit/>
          </a:bodyPr>
          <a:lstStyle>
            <a:defPPr>
              <a:defRPr lang="en-US"/>
            </a:defPPr>
            <a:lvl1pPr marL="0" algn="l" defTabSz="1219170" rtl="0" eaLnBrk="1" latinLnBrk="0" hangingPunct="1">
              <a:defRPr sz="1467" kern="1200">
                <a:solidFill>
                  <a:srgbClr val="FFFFFF"/>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fld id="{FC13A3A5-E512-4575-8519-F86CAEC4CB0C}" type="slidenum">
              <a:rPr lang="en-US" smtClean="0"/>
              <a:pPr>
                <a:defRPr/>
              </a:pPr>
              <a:t>29</a:t>
            </a:fld>
            <a:endParaRPr lang="en-US" dirty="0"/>
          </a:p>
        </p:txBody>
      </p:sp>
    </p:spTree>
    <p:extLst>
      <p:ext uri="{BB962C8B-B14F-4D97-AF65-F5344CB8AC3E}">
        <p14:creationId xmlns:p14="http://schemas.microsoft.com/office/powerpoint/2010/main" val="244124562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38AC0-BA8D-49DB-9017-7DB7B562CD91}"/>
              </a:ext>
            </a:extLst>
          </p:cNvPr>
          <p:cNvSpPr>
            <a:spLocks noGrp="1"/>
          </p:cNvSpPr>
          <p:nvPr>
            <p:ph type="title"/>
          </p:nvPr>
        </p:nvSpPr>
        <p:spPr/>
        <p:txBody>
          <a:bodyPr/>
          <a:lstStyle/>
          <a:p>
            <a:r>
              <a:rPr lang="en-US" dirty="0"/>
              <a:t>BENEFITS OF myUSCIS</a:t>
            </a:r>
          </a:p>
        </p:txBody>
      </p:sp>
      <p:sp>
        <p:nvSpPr>
          <p:cNvPr id="3" name="Slide Number Placeholder 2">
            <a:extLst>
              <a:ext uri="{FF2B5EF4-FFF2-40B4-BE49-F238E27FC236}">
                <a16:creationId xmlns:a16="http://schemas.microsoft.com/office/drawing/2014/main" id="{A1CF0072-F10E-4E7B-9897-68F4CDC82A23}"/>
              </a:ext>
              <a:ext uri="{C183D7F6-B498-43B3-948B-1728B52AA6E4}">
                <adec:decorative xmlns:adec="http://schemas.microsoft.com/office/drawing/2017/decorative" val="1"/>
              </a:ext>
            </a:extLst>
          </p:cNvPr>
          <p:cNvSpPr>
            <a:spLocks noGrp="1"/>
          </p:cNvSpPr>
          <p:nvPr>
            <p:ph type="sldNum" sz="quarter" idx="4"/>
          </p:nvPr>
        </p:nvSpPr>
        <p:spPr/>
        <p:txBody>
          <a:bodyPr/>
          <a:lstStyle/>
          <a:p>
            <a:fld id="{58D88D2C-F031-4E6D-986E-BC4964F1B5AC}" type="slidenum">
              <a:rPr lang="en-US" altLang="en-US" smtClean="0"/>
              <a:pPr/>
              <a:t>3</a:t>
            </a:fld>
            <a:endParaRPr lang="en-US" altLang="en-US" dirty="0"/>
          </a:p>
        </p:txBody>
      </p:sp>
      <p:sp>
        <p:nvSpPr>
          <p:cNvPr id="8" name="TextBox 7">
            <a:extLst>
              <a:ext uri="{FF2B5EF4-FFF2-40B4-BE49-F238E27FC236}">
                <a16:creationId xmlns:a16="http://schemas.microsoft.com/office/drawing/2014/main" id="{602B690C-0A1D-4728-B94C-B0DBD8CA8D58}"/>
              </a:ext>
              <a:ext uri="{C183D7F6-B498-43B3-948B-1728B52AA6E4}">
                <adec:decorative xmlns:adec="http://schemas.microsoft.com/office/drawing/2017/decorative" val="0"/>
              </a:ext>
            </a:extLst>
          </p:cNvPr>
          <p:cNvSpPr txBox="1"/>
          <p:nvPr/>
        </p:nvSpPr>
        <p:spPr>
          <a:xfrm>
            <a:off x="1295400" y="2178048"/>
            <a:ext cx="2743200" cy="914400"/>
          </a:xfrm>
          <a:prstGeom prst="rect">
            <a:avLst/>
          </a:prstGeom>
          <a:noFill/>
          <a:ln>
            <a:solidFill>
              <a:srgbClr val="003366"/>
            </a:solidFill>
          </a:ln>
        </p:spPr>
        <p:txBody>
          <a:bodyPr wrap="square" rtlCol="0" anchor="ctr" anchorCtr="0">
            <a:noAutofit/>
          </a:bodyPr>
          <a:lstStyle/>
          <a:p>
            <a:pPr algn="ctr"/>
            <a:r>
              <a:rPr lang="en-US" b="1" dirty="0">
                <a:latin typeface="Source Sans Pro" panose="020B0503030403020204" pitchFamily="34" charset="0"/>
              </a:rPr>
              <a:t>Submit a form </a:t>
            </a:r>
            <a:endParaRPr lang="en-US" dirty="0">
              <a:solidFill>
                <a:srgbClr val="0033CC"/>
              </a:solidFill>
            </a:endParaRPr>
          </a:p>
        </p:txBody>
      </p:sp>
      <p:sp>
        <p:nvSpPr>
          <p:cNvPr id="9" name="TextBox 8">
            <a:extLst>
              <a:ext uri="{FF2B5EF4-FFF2-40B4-BE49-F238E27FC236}">
                <a16:creationId xmlns:a16="http://schemas.microsoft.com/office/drawing/2014/main" id="{D9AE7005-EE0F-4065-A804-756482E7653C}"/>
              </a:ext>
            </a:extLst>
          </p:cNvPr>
          <p:cNvSpPr txBox="1"/>
          <p:nvPr/>
        </p:nvSpPr>
        <p:spPr>
          <a:xfrm>
            <a:off x="1295400" y="3413124"/>
            <a:ext cx="2743200" cy="914400"/>
          </a:xfrm>
          <a:prstGeom prst="rect">
            <a:avLst/>
          </a:prstGeom>
          <a:noFill/>
          <a:ln>
            <a:solidFill>
              <a:srgbClr val="003366"/>
            </a:solidFill>
          </a:ln>
        </p:spPr>
        <p:txBody>
          <a:bodyPr wrap="square" rtlCol="0" anchor="ctr" anchorCtr="0">
            <a:noAutofit/>
          </a:bodyPr>
          <a:lstStyle/>
          <a:p>
            <a:pPr algn="ctr"/>
            <a:r>
              <a:rPr lang="en-US" b="1" dirty="0">
                <a:latin typeface="Source Sans Pro" panose="020B0503030403020204" pitchFamily="34" charset="0"/>
              </a:rPr>
              <a:t>Access notices         </a:t>
            </a:r>
            <a:endParaRPr lang="en-US" dirty="0">
              <a:solidFill>
                <a:srgbClr val="0033CC"/>
              </a:solidFill>
              <a:highlight>
                <a:srgbClr val="FFFF00"/>
              </a:highlight>
            </a:endParaRPr>
          </a:p>
        </p:txBody>
      </p:sp>
      <p:sp>
        <p:nvSpPr>
          <p:cNvPr id="10" name="TextBox 9">
            <a:extLst>
              <a:ext uri="{FF2B5EF4-FFF2-40B4-BE49-F238E27FC236}">
                <a16:creationId xmlns:a16="http://schemas.microsoft.com/office/drawing/2014/main" id="{926216D9-8EC6-4F23-8A5F-E94F9EB74C7A}"/>
              </a:ext>
            </a:extLst>
          </p:cNvPr>
          <p:cNvSpPr txBox="1"/>
          <p:nvPr/>
        </p:nvSpPr>
        <p:spPr>
          <a:xfrm>
            <a:off x="1295400" y="4648200"/>
            <a:ext cx="2743200" cy="914400"/>
          </a:xfrm>
          <a:prstGeom prst="rect">
            <a:avLst/>
          </a:prstGeom>
          <a:noFill/>
          <a:ln>
            <a:solidFill>
              <a:srgbClr val="003366"/>
            </a:solidFill>
          </a:ln>
        </p:spPr>
        <p:txBody>
          <a:bodyPr wrap="square" rtlCol="0" anchor="ctr" anchorCtr="0">
            <a:noAutofit/>
          </a:bodyPr>
          <a:lstStyle/>
          <a:p>
            <a:pPr algn="ctr"/>
            <a:r>
              <a:rPr lang="en-US" b="1" dirty="0">
                <a:latin typeface="Source Sans Pro" panose="020B0503030403020204" pitchFamily="34" charset="0"/>
              </a:rPr>
              <a:t>Ask about a typo </a:t>
            </a:r>
          </a:p>
          <a:p>
            <a:pPr algn="ctr"/>
            <a:r>
              <a:rPr lang="en-US" b="1" dirty="0">
                <a:latin typeface="Source Sans Pro" panose="020B0503030403020204" pitchFamily="34" charset="0"/>
              </a:rPr>
              <a:t>or missing mail</a:t>
            </a:r>
            <a:endParaRPr lang="en-US" dirty="0">
              <a:solidFill>
                <a:srgbClr val="0033CC"/>
              </a:solidFill>
            </a:endParaRPr>
          </a:p>
        </p:txBody>
      </p:sp>
      <p:sp>
        <p:nvSpPr>
          <p:cNvPr id="17" name="TextBox 16">
            <a:extLst>
              <a:ext uri="{FF2B5EF4-FFF2-40B4-BE49-F238E27FC236}">
                <a16:creationId xmlns:a16="http://schemas.microsoft.com/office/drawing/2014/main" id="{CA6EB21E-FB08-4FED-903A-6EC188ADEA36}"/>
              </a:ext>
            </a:extLst>
          </p:cNvPr>
          <p:cNvSpPr txBox="1"/>
          <p:nvPr/>
        </p:nvSpPr>
        <p:spPr>
          <a:xfrm>
            <a:off x="4669972" y="2178048"/>
            <a:ext cx="2743200" cy="914400"/>
          </a:xfrm>
          <a:prstGeom prst="rect">
            <a:avLst/>
          </a:prstGeom>
          <a:noFill/>
          <a:ln>
            <a:solidFill>
              <a:srgbClr val="003366"/>
            </a:solidFill>
          </a:ln>
        </p:spPr>
        <p:txBody>
          <a:bodyPr wrap="square" rtlCol="0" anchor="ctr" anchorCtr="0">
            <a:noAutofit/>
          </a:bodyPr>
          <a:lstStyle/>
          <a:p>
            <a:pPr algn="ctr"/>
            <a:r>
              <a:rPr lang="en-US" sz="1600" b="1" dirty="0">
                <a:latin typeface="Source Sans Pro" panose="020B0503030403020204" pitchFamily="34" charset="0"/>
              </a:rPr>
              <a:t>  A</a:t>
            </a:r>
            <a:r>
              <a:rPr lang="en-US" b="1" dirty="0">
                <a:latin typeface="Source Sans Pro" panose="020B0503030403020204" pitchFamily="34" charset="0"/>
              </a:rPr>
              <a:t>sk us case-specific questions</a:t>
            </a:r>
            <a:endParaRPr lang="en-US" dirty="0">
              <a:solidFill>
                <a:srgbClr val="0033CC"/>
              </a:solidFill>
            </a:endParaRPr>
          </a:p>
        </p:txBody>
      </p:sp>
      <p:sp>
        <p:nvSpPr>
          <p:cNvPr id="12" name="TextBox 11">
            <a:extLst>
              <a:ext uri="{FF2B5EF4-FFF2-40B4-BE49-F238E27FC236}">
                <a16:creationId xmlns:a16="http://schemas.microsoft.com/office/drawing/2014/main" id="{087E2F6C-F576-4640-A0E7-E0B8FD3F2A83}"/>
              </a:ext>
            </a:extLst>
          </p:cNvPr>
          <p:cNvSpPr txBox="1"/>
          <p:nvPr/>
        </p:nvSpPr>
        <p:spPr>
          <a:xfrm>
            <a:off x="4669972" y="3409948"/>
            <a:ext cx="2743200" cy="914400"/>
          </a:xfrm>
          <a:prstGeom prst="rect">
            <a:avLst/>
          </a:prstGeom>
          <a:noFill/>
          <a:ln>
            <a:solidFill>
              <a:srgbClr val="003366"/>
            </a:solidFill>
          </a:ln>
        </p:spPr>
        <p:txBody>
          <a:bodyPr wrap="square" rtlCol="0" anchor="ctr" anchorCtr="0">
            <a:noAutofit/>
          </a:bodyPr>
          <a:lstStyle/>
          <a:p>
            <a:pPr algn="ctr"/>
            <a:r>
              <a:rPr lang="en-US" sz="1600" b="1" dirty="0">
                <a:latin typeface="Source Sans Pro" panose="020B0503030403020204" pitchFamily="34" charset="0"/>
              </a:rPr>
              <a:t>  </a:t>
            </a:r>
            <a:r>
              <a:rPr lang="en-US" b="1" dirty="0">
                <a:latin typeface="Source Sans Pro" panose="020B0503030403020204" pitchFamily="34" charset="0"/>
              </a:rPr>
              <a:t>Check case status &amp; </a:t>
            </a:r>
          </a:p>
          <a:p>
            <a:pPr algn="ctr"/>
            <a:r>
              <a:rPr lang="en-US" b="1" dirty="0">
                <a:latin typeface="Source Sans Pro" panose="020B0503030403020204" pitchFamily="34" charset="0"/>
              </a:rPr>
              <a:t>sign up for notifications</a:t>
            </a:r>
            <a:endParaRPr lang="en-US" dirty="0">
              <a:solidFill>
                <a:srgbClr val="0033CC"/>
              </a:solidFill>
            </a:endParaRPr>
          </a:p>
        </p:txBody>
      </p:sp>
      <p:sp>
        <p:nvSpPr>
          <p:cNvPr id="11" name="TextBox 10">
            <a:extLst>
              <a:ext uri="{FF2B5EF4-FFF2-40B4-BE49-F238E27FC236}">
                <a16:creationId xmlns:a16="http://schemas.microsoft.com/office/drawing/2014/main" id="{23BCE9DC-547C-4842-8C28-9F20E037B0F6}"/>
              </a:ext>
            </a:extLst>
          </p:cNvPr>
          <p:cNvSpPr txBox="1"/>
          <p:nvPr/>
        </p:nvSpPr>
        <p:spPr>
          <a:xfrm>
            <a:off x="4711700" y="4648200"/>
            <a:ext cx="2743200" cy="914400"/>
          </a:xfrm>
          <a:prstGeom prst="rect">
            <a:avLst/>
          </a:prstGeom>
          <a:noFill/>
          <a:ln>
            <a:solidFill>
              <a:srgbClr val="003366"/>
            </a:solidFill>
          </a:ln>
        </p:spPr>
        <p:txBody>
          <a:bodyPr wrap="square" rtlCol="0" anchor="ctr" anchorCtr="0">
            <a:noAutofit/>
          </a:bodyPr>
          <a:lstStyle/>
          <a:p>
            <a:pPr algn="ctr"/>
            <a:r>
              <a:rPr lang="en-US" b="1" dirty="0">
                <a:latin typeface="Source Sans Pro" panose="020B0503030403020204" pitchFamily="34" charset="0"/>
              </a:rPr>
              <a:t>Pay fee with </a:t>
            </a:r>
          </a:p>
          <a:p>
            <a:pPr algn="ctr"/>
            <a:r>
              <a:rPr lang="en-US" b="1" dirty="0">
                <a:latin typeface="Source Sans Pro" panose="020B0503030403020204" pitchFamily="34" charset="0"/>
              </a:rPr>
              <a:t>credit or debit card</a:t>
            </a:r>
            <a:endParaRPr lang="en-US" dirty="0">
              <a:solidFill>
                <a:srgbClr val="0033CC"/>
              </a:solidFill>
            </a:endParaRPr>
          </a:p>
        </p:txBody>
      </p:sp>
      <p:sp>
        <p:nvSpPr>
          <p:cNvPr id="14" name="Rectangle 13">
            <a:extLst>
              <a:ext uri="{FF2B5EF4-FFF2-40B4-BE49-F238E27FC236}">
                <a16:creationId xmlns:a16="http://schemas.microsoft.com/office/drawing/2014/main" id="{747998F9-4029-4429-B1CD-3655F9BDA71D}"/>
              </a:ext>
              <a:ext uri="{C183D7F6-B498-43B3-948B-1728B52AA6E4}">
                <adec:decorative xmlns:adec="http://schemas.microsoft.com/office/drawing/2017/decorative" val="1"/>
              </a:ext>
            </a:extLst>
          </p:cNvPr>
          <p:cNvSpPr>
            <a:spLocks noChangeAspect="1"/>
          </p:cNvSpPr>
          <p:nvPr/>
        </p:nvSpPr>
        <p:spPr>
          <a:xfrm>
            <a:off x="4495800" y="3221526"/>
            <a:ext cx="457200" cy="548640"/>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15" name="Picture 14">
            <a:extLst>
              <a:ext uri="{FF2B5EF4-FFF2-40B4-BE49-F238E27FC236}">
                <a16:creationId xmlns:a16="http://schemas.microsoft.com/office/drawing/2014/main" id="{04F48EEB-49DC-4A22-A9F0-6657CAEA46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2377" t="1508" r="16663"/>
          <a:stretch/>
        </p:blipFill>
        <p:spPr>
          <a:xfrm>
            <a:off x="4644294" y="4497561"/>
            <a:ext cx="308706" cy="457200"/>
          </a:xfrm>
          <a:prstGeom prst="rect">
            <a:avLst/>
          </a:prstGeom>
          <a:solidFill>
            <a:schemeClr val="bg1"/>
          </a:solidFill>
        </p:spPr>
      </p:pic>
      <p:sp>
        <p:nvSpPr>
          <p:cNvPr id="16" name="Rectangle 15">
            <a:extLst>
              <a:ext uri="{FF2B5EF4-FFF2-40B4-BE49-F238E27FC236}">
                <a16:creationId xmlns:a16="http://schemas.microsoft.com/office/drawing/2014/main" id="{819870BE-99A7-4B08-B347-44ABFAEBA71E}"/>
              </a:ext>
              <a:ext uri="{C183D7F6-B498-43B3-948B-1728B52AA6E4}">
                <adec:decorative xmlns:adec="http://schemas.microsoft.com/office/drawing/2017/decorative" val="1"/>
              </a:ext>
            </a:extLst>
          </p:cNvPr>
          <p:cNvSpPr/>
          <p:nvPr/>
        </p:nvSpPr>
        <p:spPr>
          <a:xfrm>
            <a:off x="990600" y="1931668"/>
            <a:ext cx="640080" cy="640080"/>
          </a:xfrm>
          <a:prstGeom prst="rect">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8" name="TextBox 17">
            <a:extLst>
              <a:ext uri="{FF2B5EF4-FFF2-40B4-BE49-F238E27FC236}">
                <a16:creationId xmlns:a16="http://schemas.microsoft.com/office/drawing/2014/main" id="{630DABF0-424D-40CA-BFB1-0546EEB3B21A}"/>
              </a:ext>
            </a:extLst>
          </p:cNvPr>
          <p:cNvSpPr txBox="1"/>
          <p:nvPr/>
        </p:nvSpPr>
        <p:spPr>
          <a:xfrm>
            <a:off x="8044544" y="2178048"/>
            <a:ext cx="2743200" cy="914400"/>
          </a:xfrm>
          <a:prstGeom prst="rect">
            <a:avLst/>
          </a:prstGeom>
          <a:noFill/>
          <a:ln>
            <a:solidFill>
              <a:srgbClr val="003366"/>
            </a:solidFill>
          </a:ln>
        </p:spPr>
        <p:txBody>
          <a:bodyPr wrap="square" rtlCol="0" anchor="ctr" anchorCtr="0">
            <a:noAutofit/>
          </a:bodyPr>
          <a:lstStyle/>
          <a:p>
            <a:pPr algn="ctr"/>
            <a:r>
              <a:rPr lang="en-US" b="1" dirty="0">
                <a:latin typeface="Source Sans Pro" panose="020B0503030403020204" pitchFamily="34" charset="0"/>
              </a:rPr>
              <a:t>  Respond to a                       request for evidence</a:t>
            </a:r>
            <a:endParaRPr lang="en-US" dirty="0">
              <a:solidFill>
                <a:srgbClr val="0033CC"/>
              </a:solidFill>
            </a:endParaRPr>
          </a:p>
        </p:txBody>
      </p:sp>
      <p:sp>
        <p:nvSpPr>
          <p:cNvPr id="19" name="TextBox 18">
            <a:extLst>
              <a:ext uri="{FF2B5EF4-FFF2-40B4-BE49-F238E27FC236}">
                <a16:creationId xmlns:a16="http://schemas.microsoft.com/office/drawing/2014/main" id="{CD955475-7281-4174-A49F-68754E9E8431}"/>
              </a:ext>
            </a:extLst>
          </p:cNvPr>
          <p:cNvSpPr txBox="1"/>
          <p:nvPr/>
        </p:nvSpPr>
        <p:spPr>
          <a:xfrm>
            <a:off x="8044544" y="3409948"/>
            <a:ext cx="2743200" cy="914400"/>
          </a:xfrm>
          <a:prstGeom prst="rect">
            <a:avLst/>
          </a:prstGeom>
          <a:noFill/>
          <a:ln>
            <a:solidFill>
              <a:srgbClr val="003366"/>
            </a:solidFill>
          </a:ln>
        </p:spPr>
        <p:txBody>
          <a:bodyPr wrap="square" rtlCol="0" anchor="ctr" anchorCtr="0">
            <a:noAutofit/>
          </a:bodyPr>
          <a:lstStyle/>
          <a:p>
            <a:pPr algn="ctr"/>
            <a:r>
              <a:rPr lang="en-US" sz="1600" b="1" dirty="0">
                <a:latin typeface="Source Sans Pro" panose="020B0503030403020204" pitchFamily="34" charset="0"/>
              </a:rPr>
              <a:t>  </a:t>
            </a:r>
            <a:r>
              <a:rPr lang="en-US" b="1" dirty="0">
                <a:latin typeface="Source Sans Pro" panose="020B0503030403020204" pitchFamily="34" charset="0"/>
              </a:rPr>
              <a:t>Update your address      &amp; contact information</a:t>
            </a:r>
            <a:endParaRPr lang="en-US" sz="1600" dirty="0">
              <a:solidFill>
                <a:srgbClr val="0033CC"/>
              </a:solidFill>
            </a:endParaRPr>
          </a:p>
        </p:txBody>
      </p:sp>
      <p:sp>
        <p:nvSpPr>
          <p:cNvPr id="20" name="TextBox 19">
            <a:extLst>
              <a:ext uri="{FF2B5EF4-FFF2-40B4-BE49-F238E27FC236}">
                <a16:creationId xmlns:a16="http://schemas.microsoft.com/office/drawing/2014/main" id="{C75A9501-373C-408C-A38F-0438DCEB4A9C}"/>
              </a:ext>
            </a:extLst>
          </p:cNvPr>
          <p:cNvSpPr txBox="1"/>
          <p:nvPr/>
        </p:nvSpPr>
        <p:spPr>
          <a:xfrm>
            <a:off x="8044544" y="4641848"/>
            <a:ext cx="2743200" cy="914400"/>
          </a:xfrm>
          <a:prstGeom prst="rect">
            <a:avLst/>
          </a:prstGeom>
          <a:noFill/>
          <a:ln>
            <a:solidFill>
              <a:srgbClr val="003366"/>
            </a:solidFill>
          </a:ln>
        </p:spPr>
        <p:txBody>
          <a:bodyPr wrap="square" rtlCol="0" anchor="ctr" anchorCtr="0">
            <a:noAutofit/>
          </a:bodyPr>
          <a:lstStyle/>
          <a:p>
            <a:pPr algn="ctr"/>
            <a:r>
              <a:rPr lang="en-US" sz="1600" b="1" dirty="0">
                <a:latin typeface="Source Sans Pro" panose="020B0503030403020204" pitchFamily="34" charset="0"/>
              </a:rPr>
              <a:t>  </a:t>
            </a:r>
            <a:r>
              <a:rPr lang="en-US" b="1" dirty="0">
                <a:latin typeface="Source Sans Pro" panose="020B0503030403020204" pitchFamily="34" charset="0"/>
              </a:rPr>
              <a:t>Access case details   anytime, from any device</a:t>
            </a:r>
            <a:endParaRPr lang="en-US" sz="1600" dirty="0">
              <a:solidFill>
                <a:srgbClr val="0033CC"/>
              </a:solidFill>
            </a:endParaRPr>
          </a:p>
        </p:txBody>
      </p:sp>
      <p:sp>
        <p:nvSpPr>
          <p:cNvPr id="21" name="Rectangle 20">
            <a:extLst>
              <a:ext uri="{FF2B5EF4-FFF2-40B4-BE49-F238E27FC236}">
                <a16:creationId xmlns:a16="http://schemas.microsoft.com/office/drawing/2014/main" id="{D4D6069A-A295-4FCA-AC3E-4984CB40E792}"/>
              </a:ext>
              <a:ext uri="{C183D7F6-B498-43B3-948B-1728B52AA6E4}">
                <adec:decorative xmlns:adec="http://schemas.microsoft.com/office/drawing/2017/decorative" val="1"/>
              </a:ext>
            </a:extLst>
          </p:cNvPr>
          <p:cNvSpPr/>
          <p:nvPr/>
        </p:nvSpPr>
        <p:spPr>
          <a:xfrm>
            <a:off x="7862534" y="4453887"/>
            <a:ext cx="502920" cy="548640"/>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2" name="Rectangle 21">
            <a:extLst>
              <a:ext uri="{FF2B5EF4-FFF2-40B4-BE49-F238E27FC236}">
                <a16:creationId xmlns:a16="http://schemas.microsoft.com/office/drawing/2014/main" id="{5831A880-6EAA-43D5-8507-385B6BA95F72}"/>
              </a:ext>
              <a:ext uri="{C183D7F6-B498-43B3-948B-1728B52AA6E4}">
                <adec:decorative xmlns:adec="http://schemas.microsoft.com/office/drawing/2017/decorative" val="1"/>
              </a:ext>
            </a:extLst>
          </p:cNvPr>
          <p:cNvSpPr/>
          <p:nvPr/>
        </p:nvSpPr>
        <p:spPr>
          <a:xfrm>
            <a:off x="7862533" y="1979343"/>
            <a:ext cx="640080" cy="457200"/>
          </a:xfrm>
          <a:prstGeom prst="rect">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3" name="Rectangle 22">
            <a:extLst>
              <a:ext uri="{FF2B5EF4-FFF2-40B4-BE49-F238E27FC236}">
                <a16:creationId xmlns:a16="http://schemas.microsoft.com/office/drawing/2014/main" id="{5B1D6A78-12BE-4B3E-B7A7-A13079493647}"/>
              </a:ext>
              <a:ext uri="{C183D7F6-B498-43B3-948B-1728B52AA6E4}">
                <adec:decorative xmlns:adec="http://schemas.microsoft.com/office/drawing/2017/decorative" val="1"/>
              </a:ext>
            </a:extLst>
          </p:cNvPr>
          <p:cNvSpPr/>
          <p:nvPr/>
        </p:nvSpPr>
        <p:spPr>
          <a:xfrm>
            <a:off x="1051560" y="4428487"/>
            <a:ext cx="548640" cy="548640"/>
          </a:xfrm>
          <a:prstGeom prst="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4" name="Picture 23">
            <a:extLst>
              <a:ext uri="{FF2B5EF4-FFF2-40B4-BE49-F238E27FC236}">
                <a16:creationId xmlns:a16="http://schemas.microsoft.com/office/drawing/2014/main" id="{256C3C3A-B7DE-4915-B251-88C63E9DC35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1090" y="3192462"/>
            <a:ext cx="419100" cy="548640"/>
          </a:xfrm>
          <a:prstGeom prst="rect">
            <a:avLst/>
          </a:prstGeom>
          <a:solidFill>
            <a:schemeClr val="bg1"/>
          </a:solidFill>
        </p:spPr>
      </p:pic>
      <p:sp>
        <p:nvSpPr>
          <p:cNvPr id="25" name="Rectangle 24">
            <a:extLst>
              <a:ext uri="{FF2B5EF4-FFF2-40B4-BE49-F238E27FC236}">
                <a16:creationId xmlns:a16="http://schemas.microsoft.com/office/drawing/2014/main" id="{D066FB3F-2E90-486A-9150-0997A7FA68A9}"/>
              </a:ext>
              <a:ext uri="{C183D7F6-B498-43B3-948B-1728B52AA6E4}">
                <adec:decorative xmlns:adec="http://schemas.microsoft.com/office/drawing/2017/decorative" val="1"/>
              </a:ext>
            </a:extLst>
          </p:cNvPr>
          <p:cNvSpPr>
            <a:spLocks noChangeAspect="1"/>
          </p:cNvSpPr>
          <p:nvPr/>
        </p:nvSpPr>
        <p:spPr>
          <a:xfrm>
            <a:off x="7862532" y="3291153"/>
            <a:ext cx="502920" cy="548640"/>
          </a:xfrm>
          <a:prstGeom prst="rect">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6" name="Picture 25">
            <a:extLst>
              <a:ext uri="{FF2B5EF4-FFF2-40B4-BE49-F238E27FC236}">
                <a16:creationId xmlns:a16="http://schemas.microsoft.com/office/drawing/2014/main" id="{4F96A40D-6DFD-40D6-91CA-C8DA4EEBD48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0400" y="1916428"/>
            <a:ext cx="627017" cy="548640"/>
          </a:xfrm>
          <a:prstGeom prst="rect">
            <a:avLst/>
          </a:prstGeom>
          <a:solidFill>
            <a:schemeClr val="bg1"/>
          </a:solidFill>
        </p:spPr>
      </p:pic>
    </p:spTree>
    <p:extLst>
      <p:ext uri="{BB962C8B-B14F-4D97-AF65-F5344CB8AC3E}">
        <p14:creationId xmlns:p14="http://schemas.microsoft.com/office/powerpoint/2010/main" val="10497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38AC0-BA8D-49DB-9017-7DB7B562CD91}"/>
              </a:ext>
            </a:extLst>
          </p:cNvPr>
          <p:cNvSpPr>
            <a:spLocks noGrp="1"/>
          </p:cNvSpPr>
          <p:nvPr>
            <p:ph type="title"/>
          </p:nvPr>
        </p:nvSpPr>
        <p:spPr/>
        <p:txBody>
          <a:bodyPr/>
          <a:lstStyle/>
          <a:p>
            <a:r>
              <a:rPr lang="en-US" dirty="0"/>
              <a:t>ONLINE FILING PERCENTAGES</a:t>
            </a:r>
          </a:p>
        </p:txBody>
      </p:sp>
      <p:sp>
        <p:nvSpPr>
          <p:cNvPr id="2" name="Content Placeholder 1">
            <a:extLst>
              <a:ext uri="{FF2B5EF4-FFF2-40B4-BE49-F238E27FC236}">
                <a16:creationId xmlns:a16="http://schemas.microsoft.com/office/drawing/2014/main" id="{742AC97A-FBDE-47DA-9979-F93944F34C90}"/>
              </a:ext>
            </a:extLst>
          </p:cNvPr>
          <p:cNvSpPr>
            <a:spLocks noGrp="1"/>
          </p:cNvSpPr>
          <p:nvPr>
            <p:ph idx="1"/>
          </p:nvPr>
        </p:nvSpPr>
        <p:spPr>
          <a:xfrm>
            <a:off x="609600" y="1600202"/>
            <a:ext cx="5283201" cy="4876798"/>
          </a:xfrm>
        </p:spPr>
        <p:txBody>
          <a:bodyPr vert="horz" lIns="0" tIns="0" rIns="0" bIns="0" rtlCol="0" anchor="t">
            <a:noAutofit/>
          </a:bodyPr>
          <a:lstStyle/>
          <a:p>
            <a:pPr marL="310507" indent="-310507">
              <a:spcBef>
                <a:spcPts val="1200"/>
              </a:spcBef>
              <a:buFont typeface="Arial" panose="020B0604020202020204" pitchFamily="34" charset="0"/>
              <a:buChar char="•"/>
            </a:pPr>
            <a:r>
              <a:rPr lang="en-US" altLang="en-US" b="0" dirty="0">
                <a:latin typeface="Source Sans Pro"/>
                <a:ea typeface="Source Sans Pro"/>
              </a:rPr>
              <a:t>15 online forms available in myUSCIS </a:t>
            </a:r>
            <a:r>
              <a:rPr lang="en-US" altLang="en-US" sz="2000" b="0" dirty="0">
                <a:latin typeface="Source Sans Pro"/>
                <a:ea typeface="Source Sans Pro"/>
              </a:rPr>
              <a:t>(as of July 2023)</a:t>
            </a:r>
            <a:endParaRPr lang="en-US" sz="2000" dirty="0"/>
          </a:p>
          <a:p>
            <a:pPr marL="310507" indent="-310507">
              <a:spcBef>
                <a:spcPts val="1200"/>
              </a:spcBef>
              <a:buFont typeface="Arial,Sans-Serif" panose="020B0604020202020204" pitchFamily="34" charset="0"/>
              <a:buChar char="•"/>
            </a:pPr>
            <a:r>
              <a:rPr lang="en-US" b="0" dirty="0">
                <a:latin typeface="Source Sans Pro"/>
                <a:ea typeface="Source Sans Pro"/>
              </a:rPr>
              <a:t>16.3 million accounts created</a:t>
            </a:r>
          </a:p>
          <a:p>
            <a:pPr marL="310507" indent="-310507">
              <a:spcBef>
                <a:spcPts val="1200"/>
              </a:spcBef>
              <a:buFont typeface="Arial,Sans-Serif" panose="020B0604020202020204" pitchFamily="34" charset="0"/>
              <a:buChar char="•"/>
            </a:pPr>
            <a:r>
              <a:rPr lang="en-US" b="0" dirty="0">
                <a:latin typeface="Source Sans Pro"/>
                <a:ea typeface="Source Sans Pro"/>
              </a:rPr>
              <a:t>7 million+ cases filed online </a:t>
            </a:r>
          </a:p>
          <a:p>
            <a:pPr marL="310507" indent="-310507">
              <a:spcBef>
                <a:spcPts val="1200"/>
              </a:spcBef>
              <a:buFont typeface="Arial,Sans-Serif" panose="020B0604020202020204" pitchFamily="34" charset="0"/>
              <a:buChar char="•"/>
            </a:pPr>
            <a:r>
              <a:rPr lang="en-US" b="0" dirty="0">
                <a:latin typeface="Source Sans Pro"/>
                <a:ea typeface="Source Sans Pro"/>
              </a:rPr>
              <a:t>Strong satisfaction</a:t>
            </a:r>
          </a:p>
          <a:p>
            <a:pPr marL="310507" indent="-310507">
              <a:spcBef>
                <a:spcPts val="1200"/>
              </a:spcBef>
              <a:buFont typeface="Arial" panose="020B0604020202020204" pitchFamily="34" charset="0"/>
              <a:buChar char="•"/>
            </a:pPr>
            <a:endParaRPr lang="en-US" altLang="en-US" b="0" dirty="0">
              <a:ea typeface="Source Sans Pro"/>
            </a:endParaRPr>
          </a:p>
        </p:txBody>
      </p:sp>
      <p:sp>
        <p:nvSpPr>
          <p:cNvPr id="3" name="Slide Number Placeholder 2">
            <a:extLst>
              <a:ext uri="{FF2B5EF4-FFF2-40B4-BE49-F238E27FC236}">
                <a16:creationId xmlns:a16="http://schemas.microsoft.com/office/drawing/2014/main" id="{A1CF0072-F10E-4E7B-9897-68F4CDC82A23}"/>
              </a:ext>
            </a:extLst>
          </p:cNvPr>
          <p:cNvSpPr>
            <a:spLocks noGrp="1"/>
          </p:cNvSpPr>
          <p:nvPr>
            <p:ph type="sldNum" sz="quarter" idx="4"/>
          </p:nvPr>
        </p:nvSpPr>
        <p:spPr/>
        <p:txBody>
          <a:bodyPr/>
          <a:lstStyle/>
          <a:p>
            <a:pPr defTabSz="1219140" eaLnBrk="1" fontAlgn="auto" hangingPunct="1">
              <a:spcBef>
                <a:spcPts val="0"/>
              </a:spcBef>
              <a:spcAft>
                <a:spcPts val="0"/>
              </a:spcAft>
            </a:pPr>
            <a:fld id="{58D88D2C-F031-4E6D-986E-BC4964F1B5AC}" type="slidenum">
              <a:rPr lang="en-US" altLang="en-US">
                <a:solidFill>
                  <a:prstClr val="black">
                    <a:lumMod val="75000"/>
                    <a:lumOff val="25000"/>
                  </a:prstClr>
                </a:solidFill>
                <a:cs typeface="+mn-cs"/>
              </a:rPr>
              <a:pPr defTabSz="1219140" eaLnBrk="1" fontAlgn="auto" hangingPunct="1">
                <a:spcBef>
                  <a:spcPts val="0"/>
                </a:spcBef>
                <a:spcAft>
                  <a:spcPts val="0"/>
                </a:spcAft>
              </a:pPr>
              <a:t>4</a:t>
            </a:fld>
            <a:endParaRPr lang="en-US" altLang="en-US" dirty="0">
              <a:solidFill>
                <a:prstClr val="black">
                  <a:lumMod val="75000"/>
                  <a:lumOff val="25000"/>
                </a:prstClr>
              </a:solidFill>
              <a:cs typeface="+mn-cs"/>
            </a:endParaRPr>
          </a:p>
        </p:txBody>
      </p:sp>
      <p:graphicFrame>
        <p:nvGraphicFramePr>
          <p:cNvPr id="5" name="Chart 4" descr="Bar graph showing how online filing percentages have risen over fiscal year 2023 &#10;">
            <a:extLst>
              <a:ext uri="{FF2B5EF4-FFF2-40B4-BE49-F238E27FC236}">
                <a16:creationId xmlns:a16="http://schemas.microsoft.com/office/drawing/2014/main" id="{FBC4CC1D-41BE-D840-63A1-1F6ECB94C19F}"/>
              </a:ext>
            </a:extLst>
          </p:cNvPr>
          <p:cNvGraphicFramePr>
            <a:graphicFrameLocks/>
          </p:cNvGraphicFramePr>
          <p:nvPr>
            <p:extLst>
              <p:ext uri="{D42A27DB-BD31-4B8C-83A1-F6EECF244321}">
                <p14:modId xmlns:p14="http://schemas.microsoft.com/office/powerpoint/2010/main" val="4164339719"/>
              </p:ext>
            </p:extLst>
          </p:nvPr>
        </p:nvGraphicFramePr>
        <p:xfrm>
          <a:off x="6299201" y="1600202"/>
          <a:ext cx="5194459" cy="4775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403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TESTIMONIALS</a:t>
            </a:r>
          </a:p>
        </p:txBody>
      </p:sp>
      <p:sp>
        <p:nvSpPr>
          <p:cNvPr id="6" name="TextBox 5">
            <a:extLst>
              <a:ext uri="{C183D7F6-B498-43B3-948B-1728B52AA6E4}">
                <adec:decorative xmlns:adec="http://schemas.microsoft.com/office/drawing/2017/decorative" val="1"/>
              </a:ext>
            </a:extLst>
          </p:cNvPr>
          <p:cNvSpPr txBox="1"/>
          <p:nvPr/>
        </p:nvSpPr>
        <p:spPr>
          <a:xfrm>
            <a:off x="713350" y="1833216"/>
            <a:ext cx="4985328" cy="2146778"/>
          </a:xfrm>
          <a:prstGeom prst="rect">
            <a:avLst/>
          </a:prstGeom>
          <a:noFill/>
        </p:spPr>
        <p:txBody>
          <a:bodyPr wrap="square" lIns="121920" tIns="60960" rIns="121920" bIns="60960" rtlCol="0">
            <a:noAutofit/>
          </a:bodyPr>
          <a:lstStyle/>
          <a:p>
            <a:pPr>
              <a:lnSpc>
                <a:spcPts val="3400"/>
              </a:lnSpc>
            </a:pPr>
            <a:r>
              <a:rPr lang="en-US" sz="2667" b="1" dirty="0">
                <a:solidFill>
                  <a:srgbClr val="006699"/>
                </a:solidFill>
                <a:latin typeface="Source Sans Pro"/>
                <a:cs typeface="Source Sans Pro"/>
              </a:rPr>
              <a:t> </a:t>
            </a:r>
            <a:r>
              <a:rPr lang="en-US" sz="2800" b="1" dirty="0">
                <a:solidFill>
                  <a:srgbClr val="006699"/>
                </a:solidFill>
                <a:latin typeface="Source Sans Pro"/>
                <a:cs typeface="Source Sans Pro"/>
              </a:rPr>
              <a:t>Thank you for create this online form. Is very easy because the directions are very clear and specific. No need to find help. </a:t>
            </a:r>
            <a:endParaRPr lang="en-US" sz="3200" b="1" dirty="0">
              <a:solidFill>
                <a:srgbClr val="006699"/>
              </a:solidFill>
              <a:latin typeface="Source Sans Pro"/>
              <a:cs typeface="Source Sans Pro"/>
            </a:endParaRP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1090963" y="4936837"/>
            <a:ext cx="4007130" cy="853440"/>
          </a:xfrm>
        </p:spPr>
        <p:txBody>
          <a:bodyPr/>
          <a:lstStyle/>
          <a:p>
            <a:r>
              <a:rPr lang="en-US" sz="1867" b="0" dirty="0"/>
              <a:t>Real user comments submitted in the April 2023 exit survey.</a:t>
            </a:r>
          </a:p>
        </p:txBody>
      </p:sp>
      <p:sp>
        <p:nvSpPr>
          <p:cNvPr id="7" name="TextBox 6">
            <a:extLst>
              <a:ext uri="{C183D7F6-B498-43B3-948B-1728B52AA6E4}">
                <adec:decorative xmlns:adec="http://schemas.microsoft.com/office/drawing/2017/decorative" val="1"/>
              </a:ext>
            </a:extLst>
          </p:cNvPr>
          <p:cNvSpPr txBox="1"/>
          <p:nvPr/>
        </p:nvSpPr>
        <p:spPr>
          <a:xfrm>
            <a:off x="403678" y="1577557"/>
            <a:ext cx="623455" cy="664950"/>
          </a:xfrm>
          <a:prstGeom prst="rect">
            <a:avLst/>
          </a:prstGeom>
          <a:noFill/>
        </p:spPr>
        <p:txBody>
          <a:bodyPr wrap="square" lIns="121920" tIns="60960" rIns="121920" bIns="60960" rtlCol="0">
            <a:noAutofit/>
          </a:bodyPr>
          <a:lstStyle/>
          <a:p>
            <a:pPr>
              <a:lnSpc>
                <a:spcPts val="8666"/>
              </a:lnSpc>
            </a:pPr>
            <a:r>
              <a:rPr lang="en-US" sz="6600" dirty="0">
                <a:solidFill>
                  <a:srgbClr val="2E8913"/>
                </a:solidFill>
                <a:latin typeface="Source Sans Pro"/>
                <a:cs typeface="Source Sans Pro"/>
              </a:rPr>
              <a:t>“</a:t>
            </a:r>
          </a:p>
        </p:txBody>
      </p:sp>
      <p:sp>
        <p:nvSpPr>
          <p:cNvPr id="8" name="TextBox 7">
            <a:extLst>
              <a:ext uri="{C183D7F6-B498-43B3-948B-1728B52AA6E4}">
                <adec:decorative xmlns:adec="http://schemas.microsoft.com/office/drawing/2017/decorative" val="1"/>
              </a:ext>
            </a:extLst>
          </p:cNvPr>
          <p:cNvSpPr txBox="1"/>
          <p:nvPr/>
        </p:nvSpPr>
        <p:spPr>
          <a:xfrm>
            <a:off x="3439786" y="3378579"/>
            <a:ext cx="623455" cy="438727"/>
          </a:xfrm>
          <a:prstGeom prst="rect">
            <a:avLst/>
          </a:prstGeom>
          <a:noFill/>
        </p:spPr>
        <p:txBody>
          <a:bodyPr wrap="square" lIns="121920" tIns="60960" rIns="121920" bIns="60960" rtlCol="0">
            <a:noAutofit/>
          </a:bodyPr>
          <a:lstStyle/>
          <a:p>
            <a:pPr algn="ctr">
              <a:lnSpc>
                <a:spcPts val="8666"/>
              </a:lnSpc>
            </a:pPr>
            <a:r>
              <a:rPr lang="en-US" sz="6600" dirty="0">
                <a:solidFill>
                  <a:srgbClr val="2E8913"/>
                </a:solidFill>
                <a:latin typeface="Source Sans Pro"/>
                <a:cs typeface="Source Sans Pro"/>
              </a:rPr>
              <a:t>”</a:t>
            </a:r>
          </a:p>
        </p:txBody>
      </p:sp>
      <p:sp>
        <p:nvSpPr>
          <p:cNvPr id="11" name="TextBox 10">
            <a:extLst>
              <a:ext uri="{FF2B5EF4-FFF2-40B4-BE49-F238E27FC236}">
                <a16:creationId xmlns:a16="http://schemas.microsoft.com/office/drawing/2014/main" id="{B5BCAB79-581A-4582-8177-A9D9B593DFEF}"/>
              </a:ext>
              <a:ext uri="{C183D7F6-B498-43B3-948B-1728B52AA6E4}">
                <adec:decorative xmlns:adec="http://schemas.microsoft.com/office/drawing/2017/decorative" val="1"/>
              </a:ext>
            </a:extLst>
          </p:cNvPr>
          <p:cNvSpPr txBox="1"/>
          <p:nvPr/>
        </p:nvSpPr>
        <p:spPr>
          <a:xfrm>
            <a:off x="6008318" y="1801768"/>
            <a:ext cx="5587938" cy="1221945"/>
          </a:xfrm>
          <a:prstGeom prst="rect">
            <a:avLst/>
          </a:prstGeom>
          <a:noFill/>
        </p:spPr>
        <p:txBody>
          <a:bodyPr wrap="square" lIns="121920" tIns="60960" rIns="121920" bIns="60960" rtlCol="0">
            <a:noAutofit/>
          </a:bodyPr>
          <a:lstStyle/>
          <a:p>
            <a:pPr algn="ctr">
              <a:lnSpc>
                <a:spcPts val="3300"/>
              </a:lnSpc>
            </a:pPr>
            <a:r>
              <a:rPr lang="en-US" sz="2667" b="1" dirty="0">
                <a:solidFill>
                  <a:srgbClr val="006699"/>
                </a:solidFill>
                <a:latin typeface="Source Sans Pro"/>
                <a:cs typeface="Source Sans Pro"/>
              </a:rPr>
              <a:t>Incredibly easy and simple to use. Better than any website I use for banking or investing.</a:t>
            </a:r>
          </a:p>
        </p:txBody>
      </p:sp>
      <p:sp>
        <p:nvSpPr>
          <p:cNvPr id="14" name="TextBox 13">
            <a:extLst>
              <a:ext uri="{FF2B5EF4-FFF2-40B4-BE49-F238E27FC236}">
                <a16:creationId xmlns:a16="http://schemas.microsoft.com/office/drawing/2014/main" id="{654134D3-9D50-41A7-8BAD-9BAEF9E65820}"/>
              </a:ext>
              <a:ext uri="{C183D7F6-B498-43B3-948B-1728B52AA6E4}">
                <adec:decorative xmlns:adec="http://schemas.microsoft.com/office/drawing/2017/decorative" val="1"/>
              </a:ext>
            </a:extLst>
          </p:cNvPr>
          <p:cNvSpPr txBox="1"/>
          <p:nvPr/>
        </p:nvSpPr>
        <p:spPr>
          <a:xfrm>
            <a:off x="5800974" y="1478408"/>
            <a:ext cx="623455" cy="438727"/>
          </a:xfrm>
          <a:prstGeom prst="rect">
            <a:avLst/>
          </a:prstGeom>
          <a:noFill/>
        </p:spPr>
        <p:txBody>
          <a:bodyPr wrap="square" lIns="121920" tIns="60960" rIns="121920" bIns="60960" rtlCol="0">
            <a:noAutofit/>
          </a:bodyPr>
          <a:lstStyle/>
          <a:p>
            <a:pPr>
              <a:lnSpc>
                <a:spcPts val="8666"/>
              </a:lnSpc>
            </a:pPr>
            <a:r>
              <a:rPr lang="en-US" sz="6600" dirty="0">
                <a:solidFill>
                  <a:srgbClr val="2E8913"/>
                </a:solidFill>
                <a:latin typeface="Source Sans Pro"/>
                <a:cs typeface="Source Sans Pro"/>
              </a:rPr>
              <a:t>“</a:t>
            </a:r>
          </a:p>
        </p:txBody>
      </p:sp>
      <p:sp>
        <p:nvSpPr>
          <p:cNvPr id="16" name="TextBox 15">
            <a:extLst>
              <a:ext uri="{FF2B5EF4-FFF2-40B4-BE49-F238E27FC236}">
                <a16:creationId xmlns:a16="http://schemas.microsoft.com/office/drawing/2014/main" id="{BDD52541-BA3A-452D-BCF3-D7A69C08E23D}"/>
              </a:ext>
              <a:ext uri="{C183D7F6-B498-43B3-948B-1728B52AA6E4}">
                <adec:decorative xmlns:adec="http://schemas.microsoft.com/office/drawing/2017/decorative" val="1"/>
              </a:ext>
            </a:extLst>
          </p:cNvPr>
          <p:cNvSpPr txBox="1"/>
          <p:nvPr/>
        </p:nvSpPr>
        <p:spPr>
          <a:xfrm>
            <a:off x="10304776" y="2412740"/>
            <a:ext cx="623455" cy="438727"/>
          </a:xfrm>
          <a:prstGeom prst="rect">
            <a:avLst/>
          </a:prstGeom>
          <a:noFill/>
        </p:spPr>
        <p:txBody>
          <a:bodyPr wrap="square" lIns="121920" tIns="60960" rIns="121920" bIns="60960" rtlCol="0">
            <a:noAutofit/>
          </a:bodyPr>
          <a:lstStyle/>
          <a:p>
            <a:pPr algn="ctr">
              <a:lnSpc>
                <a:spcPts val="8666"/>
              </a:lnSpc>
            </a:pPr>
            <a:r>
              <a:rPr lang="en-US" sz="6600" dirty="0">
                <a:solidFill>
                  <a:srgbClr val="2E8913"/>
                </a:solidFill>
                <a:latin typeface="Source Sans Pro"/>
                <a:cs typeface="Source Sans Pro"/>
              </a:rPr>
              <a:t>”</a:t>
            </a:r>
          </a:p>
        </p:txBody>
      </p:sp>
      <p:sp>
        <p:nvSpPr>
          <p:cNvPr id="17" name="TextBox 16">
            <a:extLst>
              <a:ext uri="{FF2B5EF4-FFF2-40B4-BE49-F238E27FC236}">
                <a16:creationId xmlns:a16="http://schemas.microsoft.com/office/drawing/2014/main" id="{40405522-075A-408B-9380-FCBEAB3B0EBA}"/>
              </a:ext>
              <a:ext uri="{C183D7F6-B498-43B3-948B-1728B52AA6E4}">
                <adec:decorative xmlns:adec="http://schemas.microsoft.com/office/drawing/2017/decorative" val="1"/>
              </a:ext>
            </a:extLst>
          </p:cNvPr>
          <p:cNvSpPr txBox="1"/>
          <p:nvPr/>
        </p:nvSpPr>
        <p:spPr>
          <a:xfrm>
            <a:off x="6130638" y="4047305"/>
            <a:ext cx="5059218" cy="1462369"/>
          </a:xfrm>
          <a:prstGeom prst="rect">
            <a:avLst/>
          </a:prstGeom>
          <a:noFill/>
        </p:spPr>
        <p:txBody>
          <a:bodyPr wrap="square" lIns="121920" tIns="60960" rIns="121920" bIns="60960" rtlCol="0">
            <a:noAutofit/>
          </a:bodyPr>
          <a:lstStyle/>
          <a:p>
            <a:pPr algn="ctr">
              <a:lnSpc>
                <a:spcPts val="3400"/>
              </a:lnSpc>
            </a:pPr>
            <a:r>
              <a:rPr lang="en-US" sz="2667" b="1" dirty="0">
                <a:solidFill>
                  <a:srgbClr val="006699"/>
                </a:solidFill>
                <a:latin typeface="Source Sans Pro"/>
                <a:cs typeface="Source Sans Pro"/>
              </a:rPr>
              <a:t>Amazed how easy to get going with the details...i am proud being high tech now. </a:t>
            </a:r>
          </a:p>
        </p:txBody>
      </p:sp>
      <p:sp>
        <p:nvSpPr>
          <p:cNvPr id="18" name="TextBox 17">
            <a:extLst>
              <a:ext uri="{FF2B5EF4-FFF2-40B4-BE49-F238E27FC236}">
                <a16:creationId xmlns:a16="http://schemas.microsoft.com/office/drawing/2014/main" id="{68DF4EEA-51F1-4182-9BEA-6EB6BDF27A77}"/>
              </a:ext>
              <a:ext uri="{C183D7F6-B498-43B3-948B-1728B52AA6E4}">
                <adec:decorative xmlns:adec="http://schemas.microsoft.com/office/drawing/2017/decorative" val="1"/>
              </a:ext>
            </a:extLst>
          </p:cNvPr>
          <p:cNvSpPr txBox="1"/>
          <p:nvPr/>
        </p:nvSpPr>
        <p:spPr>
          <a:xfrm>
            <a:off x="5888656" y="3760631"/>
            <a:ext cx="623455" cy="438727"/>
          </a:xfrm>
          <a:prstGeom prst="rect">
            <a:avLst/>
          </a:prstGeom>
          <a:noFill/>
        </p:spPr>
        <p:txBody>
          <a:bodyPr wrap="square" lIns="121920" tIns="60960" rIns="121920" bIns="60960" rtlCol="0">
            <a:noAutofit/>
          </a:bodyPr>
          <a:lstStyle/>
          <a:p>
            <a:pPr>
              <a:lnSpc>
                <a:spcPts val="8666"/>
              </a:lnSpc>
            </a:pPr>
            <a:r>
              <a:rPr lang="en-US" sz="6600" dirty="0">
                <a:solidFill>
                  <a:srgbClr val="2E8913"/>
                </a:solidFill>
                <a:latin typeface="Source Sans Pro"/>
                <a:cs typeface="Source Sans Pro"/>
              </a:rPr>
              <a:t>“</a:t>
            </a:r>
          </a:p>
        </p:txBody>
      </p:sp>
      <p:sp>
        <p:nvSpPr>
          <p:cNvPr id="19" name="TextBox 18">
            <a:extLst>
              <a:ext uri="{FF2B5EF4-FFF2-40B4-BE49-F238E27FC236}">
                <a16:creationId xmlns:a16="http://schemas.microsoft.com/office/drawing/2014/main" id="{3AA1B10E-A30D-4E9C-8644-2C718C11D271}"/>
              </a:ext>
              <a:ext uri="{C183D7F6-B498-43B3-948B-1728B52AA6E4}">
                <adec:decorative xmlns:adec="http://schemas.microsoft.com/office/drawing/2017/decorative" val="1"/>
              </a:ext>
            </a:extLst>
          </p:cNvPr>
          <p:cNvSpPr txBox="1"/>
          <p:nvPr/>
        </p:nvSpPr>
        <p:spPr>
          <a:xfrm>
            <a:off x="10080731" y="4621755"/>
            <a:ext cx="623455" cy="438727"/>
          </a:xfrm>
          <a:prstGeom prst="rect">
            <a:avLst/>
          </a:prstGeom>
          <a:noFill/>
        </p:spPr>
        <p:txBody>
          <a:bodyPr wrap="square" lIns="121920" tIns="60960" rIns="121920" bIns="60960" rtlCol="0">
            <a:noAutofit/>
          </a:bodyPr>
          <a:lstStyle/>
          <a:p>
            <a:pPr algn="ctr">
              <a:lnSpc>
                <a:spcPts val="8666"/>
              </a:lnSpc>
            </a:pPr>
            <a:r>
              <a:rPr lang="en-US" sz="6600" dirty="0">
                <a:solidFill>
                  <a:srgbClr val="2E8913"/>
                </a:solidFill>
                <a:latin typeface="Source Sans Pro"/>
                <a:cs typeface="Source Sans Pro"/>
              </a:rPr>
              <a:t>”</a:t>
            </a:r>
          </a:p>
        </p:txBody>
      </p:sp>
    </p:spTree>
    <p:extLst>
      <p:ext uri="{BB962C8B-B14F-4D97-AF65-F5344CB8AC3E}">
        <p14:creationId xmlns:p14="http://schemas.microsoft.com/office/powerpoint/2010/main" val="314660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682D1-B1C5-81D6-E184-5A694E619E9D}"/>
              </a:ext>
            </a:extLst>
          </p:cNvPr>
          <p:cNvSpPr>
            <a:spLocks noGrp="1"/>
          </p:cNvSpPr>
          <p:nvPr>
            <p:ph type="title"/>
          </p:nvPr>
        </p:nvSpPr>
        <p:spPr/>
        <p:txBody>
          <a:bodyPr/>
          <a:lstStyle/>
          <a:p>
            <a:r>
              <a:rPr lang="en-US" dirty="0"/>
              <a:t>TEXT AHEAD</a:t>
            </a:r>
          </a:p>
        </p:txBody>
      </p:sp>
      <p:sp>
        <p:nvSpPr>
          <p:cNvPr id="6" name="Content Placeholder 5">
            <a:extLst>
              <a:ext uri="{FF2B5EF4-FFF2-40B4-BE49-F238E27FC236}">
                <a16:creationId xmlns:a16="http://schemas.microsoft.com/office/drawing/2014/main" id="{B7AB386A-BA06-8A56-17EB-A5313DB6EF4E}"/>
              </a:ext>
            </a:extLst>
          </p:cNvPr>
          <p:cNvSpPr>
            <a:spLocks noGrp="1"/>
          </p:cNvSpPr>
          <p:nvPr>
            <p:ph idx="1"/>
          </p:nvPr>
        </p:nvSpPr>
        <p:spPr>
          <a:xfrm>
            <a:off x="609600" y="1621467"/>
            <a:ext cx="6705600" cy="4525433"/>
          </a:xfrm>
        </p:spPr>
        <p:txBody>
          <a:bodyPr vert="horz" lIns="0" tIns="0" rIns="0" bIns="0" rtlCol="0" anchor="t">
            <a:noAutofit/>
          </a:bodyPr>
          <a:lstStyle/>
          <a:p>
            <a:pPr marL="457200" indent="-457200">
              <a:spcBef>
                <a:spcPts val="3600"/>
              </a:spcBef>
              <a:buFont typeface="Arial" panose="020B0604020202020204" pitchFamily="34" charset="0"/>
              <a:buChar char="•"/>
            </a:pPr>
            <a:r>
              <a:rPr lang="en-US" dirty="0">
                <a:solidFill>
                  <a:srgbClr val="003366"/>
                </a:solidFill>
                <a:latin typeface="Source Sans Pro"/>
                <a:ea typeface="Source Sans Pro"/>
              </a:rPr>
              <a:t>If Contact Center ISOs need to speak to a customer to resolve their inquiry, they call them.</a:t>
            </a:r>
          </a:p>
          <a:p>
            <a:pPr marL="346075" indent="-346075">
              <a:spcBef>
                <a:spcPts val="3600"/>
              </a:spcBef>
              <a:buFont typeface="Arial" panose="020B0604020202020204" pitchFamily="34" charset="0"/>
              <a:buChar char="•"/>
            </a:pPr>
            <a:r>
              <a:rPr lang="en-US" dirty="0">
                <a:solidFill>
                  <a:srgbClr val="003366"/>
                </a:solidFill>
                <a:latin typeface="Source Sans Pro" panose="020B0503030403020204" pitchFamily="34" charset="0"/>
              </a:rPr>
              <a:t>Unfortunately, about 10% of customers do not answer our calls and must start their inquiry over. </a:t>
            </a:r>
          </a:p>
          <a:p>
            <a:pPr marL="457200" indent="-457200">
              <a:spcBef>
                <a:spcPts val="1200"/>
              </a:spcBef>
              <a:buFont typeface="Arial" panose="020B0604020202020204" pitchFamily="34" charset="0"/>
              <a:buChar char="•"/>
            </a:pPr>
            <a:endParaRPr kumimoji="0" lang="en-US" sz="3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endParaRPr>
          </a:p>
          <a:p>
            <a:endParaRPr lang="en-US" dirty="0"/>
          </a:p>
        </p:txBody>
      </p:sp>
      <p:sp>
        <p:nvSpPr>
          <p:cNvPr id="4" name="Slide Number Placeholder 3">
            <a:extLst>
              <a:ext uri="{FF2B5EF4-FFF2-40B4-BE49-F238E27FC236}">
                <a16:creationId xmlns:a16="http://schemas.microsoft.com/office/drawing/2014/main" id="{302361D5-3A2F-7C0B-2F7A-1B256E45280A}"/>
              </a:ext>
              <a:ext uri="{C183D7F6-B498-43B3-948B-1728B52AA6E4}">
                <adec:decorative xmlns:adec="http://schemas.microsoft.com/office/drawing/2017/decorative" val="1"/>
              </a:ext>
            </a:extLst>
          </p:cNvPr>
          <p:cNvSpPr>
            <a:spLocks noGrp="1"/>
          </p:cNvSpPr>
          <p:nvPr>
            <p:ph type="sldNum" idx="4294967295"/>
          </p:nvPr>
        </p:nvSpPr>
        <p:spPr>
          <a:xfrm>
            <a:off x="8915400" y="6477000"/>
            <a:ext cx="2844800" cy="246063"/>
          </a:xfrm>
          <a:prstGeom prst="rect">
            <a:avLst/>
          </a:prstGeom>
          <a:noFill/>
          <a:ln>
            <a:noFill/>
          </a:ln>
        </p:spPr>
        <p:txBody>
          <a:bodyPr spcFirstLastPara="1" wrap="square" lIns="0" tIns="0" rIns="0" bIns="0" anchor="b" anchorCtr="0">
            <a:noAutofit/>
          </a:bodyPr>
          <a:lstStyle>
            <a:defPPr>
              <a:defRPr lang="en-US"/>
            </a:defPPr>
            <a:lvl1pPr marL="0" marR="0" lvl="0"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1pPr>
            <a:lvl2pPr marL="0" marR="0" lvl="1"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2pPr>
            <a:lvl3pPr marL="0" marR="0" lvl="2"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3pPr>
            <a:lvl4pPr marL="0" marR="0" lvl="3"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4pPr>
            <a:lvl5pPr marL="0" marR="0" lvl="4"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5pPr>
            <a:lvl6pPr marL="0" marR="0" lvl="5"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6pPr>
            <a:lvl7pPr marL="0" marR="0" lvl="6"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7pPr>
            <a:lvl8pPr marL="0" marR="0" lvl="7"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8pPr>
            <a:lvl9pPr marL="0" marR="0" lvl="8" indent="0" algn="r" defTabSz="914400" rtl="0" eaLnBrk="1" latinLnBrk="0" hangingPunct="1">
              <a:spcBef>
                <a:spcPts val="0"/>
              </a:spcBef>
              <a:buNone/>
              <a:defRPr sz="1467" b="0" i="0" u="none" strike="noStrike" kern="1200" cap="none">
                <a:solidFill>
                  <a:srgbClr val="3F3F3F"/>
                </a:solidFill>
                <a:latin typeface="Source Sans Pro"/>
                <a:ea typeface="Source Sans Pro"/>
                <a:cs typeface="Source Sans Pro"/>
                <a:sym typeface="Source Sans Pr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lang="en" smtClean="0"/>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67" b="0" i="0" u="none" strike="noStrike" kern="1200" cap="none" spc="0" normalizeH="0" baseline="0" noProof="0" dirty="0">
              <a:ln>
                <a:noFill/>
              </a:ln>
              <a:solidFill>
                <a:srgbClr val="3F3F3F"/>
              </a:solidFill>
              <a:effectLst/>
              <a:uLnTx/>
              <a:uFillTx/>
              <a:latin typeface="Source Sans Pro"/>
              <a:sym typeface="Source Sans Pro"/>
            </a:endParaRPr>
          </a:p>
        </p:txBody>
      </p:sp>
      <p:sp>
        <p:nvSpPr>
          <p:cNvPr id="3" name="AutoShape 2">
            <a:extLst>
              <a:ext uri="{FF2B5EF4-FFF2-40B4-BE49-F238E27FC236}">
                <a16:creationId xmlns:a16="http://schemas.microsoft.com/office/drawing/2014/main" id="{7E163701-0226-043A-4A1B-2C0C0D0D3CB9}"/>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descr="A customer service representative wearing headphones">
            <a:extLst>
              <a:ext uri="{FF2B5EF4-FFF2-40B4-BE49-F238E27FC236}">
                <a16:creationId xmlns:a16="http://schemas.microsoft.com/office/drawing/2014/main" id="{9BF2E2CD-4C15-5F30-65A8-B3C3ACF28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555" y="1712651"/>
            <a:ext cx="3180088" cy="3926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7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A8184-F192-898A-A91C-2D41B58E3096}"/>
              </a:ext>
            </a:extLst>
          </p:cNvPr>
          <p:cNvSpPr>
            <a:spLocks noGrp="1"/>
          </p:cNvSpPr>
          <p:nvPr>
            <p:ph type="title"/>
          </p:nvPr>
        </p:nvSpPr>
        <p:spPr/>
        <p:txBody>
          <a:bodyPr/>
          <a:lstStyle/>
          <a:p>
            <a:r>
              <a:rPr lang="en-US" dirty="0"/>
              <a:t>“TEXT AHEAD” HELPS US CONNECT</a:t>
            </a:r>
          </a:p>
        </p:txBody>
      </p:sp>
      <p:sp>
        <p:nvSpPr>
          <p:cNvPr id="3" name="Text Placeholder 2">
            <a:extLst>
              <a:ext uri="{FF2B5EF4-FFF2-40B4-BE49-F238E27FC236}">
                <a16:creationId xmlns:a16="http://schemas.microsoft.com/office/drawing/2014/main" id="{A5D85191-63E1-1AD9-8D21-4829FCD4F99E}"/>
              </a:ext>
            </a:extLst>
          </p:cNvPr>
          <p:cNvSpPr>
            <a:spLocks noGrp="1"/>
          </p:cNvSpPr>
          <p:nvPr>
            <p:ph type="body" idx="1"/>
          </p:nvPr>
        </p:nvSpPr>
        <p:spPr>
          <a:xfrm>
            <a:off x="609600" y="1600201"/>
            <a:ext cx="7162800" cy="4525433"/>
          </a:xfrm>
        </p:spPr>
        <p:txBody>
          <a:bodyPr/>
          <a:lstStyle/>
          <a:p>
            <a:pPr marL="346075" indent="-346075">
              <a:spcBef>
                <a:spcPts val="600"/>
              </a:spcBef>
              <a:buFont typeface="Arial" panose="020B0604020202020204" pitchFamily="34" charset="0"/>
              <a:buChar char="•"/>
            </a:pPr>
            <a:r>
              <a:rPr lang="en-US" dirty="0">
                <a:solidFill>
                  <a:srgbClr val="003366"/>
                </a:solidFill>
                <a:latin typeface="Source Sans Pro" panose="020B0503030403020204" pitchFamily="34" charset="0"/>
              </a:rPr>
              <a:t>Customers must “Opt-In” to text ahead</a:t>
            </a:r>
          </a:p>
          <a:p>
            <a:pPr marL="346075" indent="-346075">
              <a:spcBef>
                <a:spcPts val="600"/>
              </a:spcBef>
              <a:buFont typeface="Arial" panose="020B0604020202020204" pitchFamily="34" charset="0"/>
              <a:buChar char="•"/>
            </a:pPr>
            <a:r>
              <a:rPr lang="en-US" dirty="0">
                <a:solidFill>
                  <a:srgbClr val="003366"/>
                </a:solidFill>
                <a:latin typeface="Source Sans Pro" panose="020B0503030403020204" pitchFamily="34" charset="0"/>
              </a:rPr>
              <a:t>A Contact Center Representative determines if call back is needed</a:t>
            </a:r>
          </a:p>
          <a:p>
            <a:pPr marL="346075" indent="-346075">
              <a:spcBef>
                <a:spcPts val="600"/>
              </a:spcBef>
              <a:buFont typeface="Arial" panose="020B0604020202020204" pitchFamily="34" charset="0"/>
              <a:buChar char="•"/>
            </a:pPr>
            <a:r>
              <a:rPr lang="en-US" dirty="0">
                <a:solidFill>
                  <a:srgbClr val="003366"/>
                </a:solidFill>
                <a:latin typeface="Source Sans Pro" panose="020B0503030403020204" pitchFamily="34" charset="0"/>
              </a:rPr>
              <a:t>We send text message before calling to ask</a:t>
            </a:r>
            <a:r>
              <a:rPr lang="en-US" sz="3200" dirty="0">
                <a:solidFill>
                  <a:srgbClr val="003366"/>
                </a:solidFill>
                <a:latin typeface="Source Sans Pro" panose="020B0503030403020204" pitchFamily="34" charset="0"/>
              </a:rPr>
              <a:t> if customer is available in next 30 minutes </a:t>
            </a:r>
          </a:p>
          <a:p>
            <a:pPr marL="346075" lvl="2" indent="-346075">
              <a:spcBef>
                <a:spcPts val="600"/>
              </a:spcBef>
              <a:buFont typeface="Arial" panose="020B0604020202020204" pitchFamily="34" charset="0"/>
              <a:buChar char="•"/>
            </a:pPr>
            <a:r>
              <a:rPr lang="en-US" sz="3200" dirty="0">
                <a:solidFill>
                  <a:srgbClr val="003366"/>
                </a:solidFill>
                <a:latin typeface="Source Sans Pro" panose="020B0503030403020204" pitchFamily="34" charset="0"/>
              </a:rPr>
              <a:t>We wait 1 hour for response</a:t>
            </a:r>
          </a:p>
          <a:p>
            <a:pPr marL="346075" lvl="2" indent="-346075">
              <a:spcBef>
                <a:spcPts val="600"/>
              </a:spcBef>
              <a:buFont typeface="Arial" panose="020B0604020202020204" pitchFamily="34" charset="0"/>
              <a:buChar char="•"/>
            </a:pPr>
            <a:r>
              <a:rPr lang="en-US" sz="3200" dirty="0">
                <a:solidFill>
                  <a:srgbClr val="003366"/>
                </a:solidFill>
                <a:latin typeface="Source Sans Pro" panose="020B0503030403020204" pitchFamily="34" charset="0"/>
              </a:rPr>
              <a:t>We make two attempts</a:t>
            </a:r>
          </a:p>
          <a:p>
            <a:pPr marL="346075" lvl="1" indent="-346075">
              <a:spcBef>
                <a:spcPts val="600"/>
              </a:spcBef>
            </a:pPr>
            <a:endParaRPr lang="en-US" sz="3200" dirty="0">
              <a:solidFill>
                <a:schemeClr val="tx1"/>
              </a:solidFill>
              <a:latin typeface="Source Sans Pro" panose="020B0503030403020204" pitchFamily="34" charset="0"/>
            </a:endParaRPr>
          </a:p>
          <a:p>
            <a:pPr marL="346075" indent="-346075">
              <a:spcBef>
                <a:spcPts val="600"/>
              </a:spcBef>
              <a:buFont typeface="Arial" panose="020B0604020202020204" pitchFamily="34" charset="0"/>
              <a:buChar char="•"/>
            </a:pPr>
            <a:endParaRPr lang="en-US" dirty="0">
              <a:solidFill>
                <a:schemeClr val="tx1"/>
              </a:solidFill>
              <a:latin typeface="Source Sans Pro" panose="020B0503030403020204" pitchFamily="34" charset="0"/>
            </a:endParaRPr>
          </a:p>
          <a:p>
            <a:pPr>
              <a:spcBef>
                <a:spcPts val="600"/>
              </a:spcBef>
            </a:pPr>
            <a:endParaRPr lang="en-US" dirty="0"/>
          </a:p>
        </p:txBody>
      </p:sp>
      <p:pic>
        <p:nvPicPr>
          <p:cNvPr id="12" name="Picture 11" descr="Woman looking at smartphone">
            <a:extLst>
              <a:ext uri="{FF2B5EF4-FFF2-40B4-BE49-F238E27FC236}">
                <a16:creationId xmlns:a16="http://schemas.microsoft.com/office/drawing/2014/main" id="{BDAF2537-8303-BF8A-DD0F-84F37958BF4E}"/>
              </a:ext>
            </a:extLst>
          </p:cNvPr>
          <p:cNvPicPr>
            <a:picLocks noChangeAspect="1"/>
          </p:cNvPicPr>
          <p:nvPr/>
        </p:nvPicPr>
        <p:blipFill rotWithShape="1">
          <a:blip r:embed="rId3">
            <a:extLst>
              <a:ext uri="{28A0092B-C50C-407E-A947-70E740481C1C}">
                <a14:useLocalDpi xmlns:a14="http://schemas.microsoft.com/office/drawing/2010/main" val="0"/>
              </a:ext>
            </a:extLst>
          </a:blip>
          <a:srcRect l="44817"/>
          <a:stretch/>
        </p:blipFill>
        <p:spPr>
          <a:xfrm>
            <a:off x="7899400" y="1630681"/>
            <a:ext cx="3505200" cy="4232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66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A0BC1D-4984-C382-4A00-AF399A2C9D70}"/>
              </a:ext>
            </a:extLst>
          </p:cNvPr>
          <p:cNvSpPr>
            <a:spLocks noGrp="1"/>
          </p:cNvSpPr>
          <p:nvPr>
            <p:ph type="title"/>
          </p:nvPr>
        </p:nvSpPr>
        <p:spPr>
          <a:xfrm>
            <a:off x="609600" y="482599"/>
            <a:ext cx="9042400" cy="1016001"/>
          </a:xfrm>
        </p:spPr>
        <p:txBody>
          <a:bodyPr/>
          <a:lstStyle/>
          <a:p>
            <a:r>
              <a:rPr lang="en-US" dirty="0"/>
              <a:t>TEXT AHEAD – ACCEPT CALL</a:t>
            </a:r>
          </a:p>
        </p:txBody>
      </p:sp>
      <p:pic>
        <p:nvPicPr>
          <p:cNvPr id="3" name="Picture 2" descr="Photo text message showing a customer responding YES to opt in to the call back service. ">
            <a:extLst>
              <a:ext uri="{FF2B5EF4-FFF2-40B4-BE49-F238E27FC236}">
                <a16:creationId xmlns:a16="http://schemas.microsoft.com/office/drawing/2014/main" id="{4679A589-BAA5-3B75-4A17-29B8E3B1E319}"/>
              </a:ext>
            </a:extLst>
          </p:cNvPr>
          <p:cNvPicPr>
            <a:picLocks noChangeAspect="1"/>
          </p:cNvPicPr>
          <p:nvPr/>
        </p:nvPicPr>
        <p:blipFill rotWithShape="1">
          <a:blip r:embed="rId3"/>
          <a:srcRect t="1048" r="2916" b="752"/>
          <a:stretch/>
        </p:blipFill>
        <p:spPr>
          <a:xfrm>
            <a:off x="3411341" y="1498600"/>
            <a:ext cx="5303520" cy="4834838"/>
          </a:xfrm>
          <a:prstGeom prst="rect">
            <a:avLst/>
          </a:prstGeom>
        </p:spPr>
      </p:pic>
    </p:spTree>
    <p:extLst>
      <p:ext uri="{BB962C8B-B14F-4D97-AF65-F5344CB8AC3E}">
        <p14:creationId xmlns:p14="http://schemas.microsoft.com/office/powerpoint/2010/main" val="295283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64905-E8C7-C873-2D1D-B8DDBF70E020}"/>
              </a:ext>
              <a:ext uri="{C183D7F6-B498-43B3-948B-1728B52AA6E4}">
                <adec:decorative xmlns:adec="http://schemas.microsoft.com/office/drawing/2017/decorative" val="1"/>
              </a:ext>
            </a:extLst>
          </p:cNvPr>
          <p:cNvPicPr>
            <a:picLocks noChangeAspect="1"/>
          </p:cNvPicPr>
          <p:nvPr/>
        </p:nvPicPr>
        <p:blipFill rotWithShape="1">
          <a:blip r:embed="rId3"/>
          <a:srcRect l="2276" t="690" b="1689"/>
          <a:stretch/>
        </p:blipFill>
        <p:spPr>
          <a:xfrm>
            <a:off x="3444240" y="1492865"/>
            <a:ext cx="5303520" cy="4876800"/>
          </a:xfrm>
          <a:prstGeom prst="rect">
            <a:avLst/>
          </a:prstGeom>
        </p:spPr>
      </p:pic>
      <p:sp>
        <p:nvSpPr>
          <p:cNvPr id="2" name="Title 4" descr="Photo of a text message showing a customer responding NO to opt out of the call back service. ">
            <a:extLst>
              <a:ext uri="{FF2B5EF4-FFF2-40B4-BE49-F238E27FC236}">
                <a16:creationId xmlns:a16="http://schemas.microsoft.com/office/drawing/2014/main" id="{B2BDA6B2-6997-A382-18A2-92E0EAD64628}"/>
              </a:ext>
            </a:extLst>
          </p:cNvPr>
          <p:cNvSpPr txBox="1">
            <a:spLocks/>
          </p:cNvSpPr>
          <p:nvPr/>
        </p:nvSpPr>
        <p:spPr>
          <a:xfrm>
            <a:off x="2071427" y="-96181"/>
            <a:ext cx="6118746" cy="732052"/>
          </a:xfrm>
          <a:prstGeom prst="rect">
            <a:avLst/>
          </a:prstGeom>
        </p:spPr>
        <p:txBody>
          <a:bodyPr lIns="91440" tIns="45720" rIns="91440" bIns="45720" anchor="t"/>
          <a:lstStyle>
            <a:lvl1pPr algn="l" defTabSz="1219170" rtl="0" eaLnBrk="1" latinLnBrk="0" hangingPunct="1">
              <a:lnSpc>
                <a:spcPct val="90000"/>
              </a:lnSpc>
              <a:spcBef>
                <a:spcPct val="0"/>
              </a:spcBef>
              <a:buNone/>
              <a:defRPr sz="3600" b="1" kern="1200" baseline="0">
                <a:solidFill>
                  <a:srgbClr val="003366"/>
                </a:solidFill>
                <a:latin typeface="Source Sans Pro" pitchFamily="34" charset="0"/>
                <a:ea typeface="+mj-ea"/>
                <a:cs typeface="+mj-cs"/>
              </a:defRPr>
            </a:lvl1pPr>
          </a:lstStyle>
          <a:p>
            <a:pPr fontAlgn="auto">
              <a:spcAft>
                <a:spcPts val="0"/>
              </a:spcAft>
            </a:pPr>
            <a:endParaRPr lang="en-US" dirty="0">
              <a:latin typeface="Source Sans Pro"/>
              <a:ea typeface="Source Sans Pro"/>
            </a:endParaRPr>
          </a:p>
        </p:txBody>
      </p:sp>
      <p:sp>
        <p:nvSpPr>
          <p:cNvPr id="6" name="Title 5">
            <a:extLst>
              <a:ext uri="{FF2B5EF4-FFF2-40B4-BE49-F238E27FC236}">
                <a16:creationId xmlns:a16="http://schemas.microsoft.com/office/drawing/2014/main" id="{A10A4A67-32CD-2E79-4AD5-CC4E9973BCFB}"/>
              </a:ext>
            </a:extLst>
          </p:cNvPr>
          <p:cNvSpPr>
            <a:spLocks noGrp="1"/>
          </p:cNvSpPr>
          <p:nvPr>
            <p:ph type="title"/>
          </p:nvPr>
        </p:nvSpPr>
        <p:spPr/>
        <p:txBody>
          <a:bodyPr/>
          <a:lstStyle/>
          <a:p>
            <a:r>
              <a:rPr lang="en-US" dirty="0">
                <a:latin typeface="Source Sans Pro"/>
                <a:ea typeface="Source Sans Pro"/>
              </a:rPr>
              <a:t>TEXT AHEAD – REJECT CALL</a:t>
            </a:r>
            <a:endParaRPr lang="en-US" dirty="0"/>
          </a:p>
        </p:txBody>
      </p:sp>
    </p:spTree>
    <p:extLst>
      <p:ext uri="{BB962C8B-B14F-4D97-AF65-F5344CB8AC3E}">
        <p14:creationId xmlns:p14="http://schemas.microsoft.com/office/powerpoint/2010/main" val="25112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x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orm I-821_I-765 Webinar Slides_Review" id="{C37013E5-1837-419D-99EF-0E15A7AE4665}" vid="{DFC716FD-7998-4291-9027-0982885A81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7e1706-7c9d-43ed-898f-6714d9ea1aaa" xsi:nil="true"/>
    <lcf76f155ced4ddcb4097134ff3c332f xmlns="d020e8c7-decb-48ee-b710-eef3338cd5c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8EED4DD36B7D40BD612E2F6702CD79" ma:contentTypeVersion="13" ma:contentTypeDescription="Create a new document." ma:contentTypeScope="" ma:versionID="799cefae01e72938771aecb753ced442">
  <xsd:schema xmlns:xsd="http://www.w3.org/2001/XMLSchema" xmlns:xs="http://www.w3.org/2001/XMLSchema" xmlns:p="http://schemas.microsoft.com/office/2006/metadata/properties" xmlns:ns2="d020e8c7-decb-48ee-b710-eef3338cd5c8" xmlns:ns3="e77e1706-7c9d-43ed-898f-6714d9ea1aaa" targetNamespace="http://schemas.microsoft.com/office/2006/metadata/properties" ma:root="true" ma:fieldsID="e63731bf97e4ca95c3cc815b0dab81f4" ns2:_="" ns3:_="">
    <xsd:import namespace="d020e8c7-decb-48ee-b710-eef3338cd5c8"/>
    <xsd:import namespace="e77e1706-7c9d-43ed-898f-6714d9ea1a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20e8c7-decb-48ee-b710-eef3338cd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0e4609-0f6e-4286-90a1-257d5fc9cc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7e1706-7c9d-43ed-898f-6714d9ea1a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9755da1-5046-4701-8a2d-6d77d892bdc6}" ma:internalName="TaxCatchAll" ma:showField="CatchAllData" ma:web="e77e1706-7c9d-43ed-898f-6714d9ea1a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A7364-417D-4119-AC17-EE5D3767E7A6}">
  <ds:schemaRefs>
    <ds:schemaRef ds:uri="http://schemas.microsoft.com/office/2006/metadata/properties"/>
    <ds:schemaRef ds:uri="d020e8c7-decb-48ee-b710-eef3338cd5c8"/>
    <ds:schemaRef ds:uri="http://schemas.microsoft.com/office/2006/documentManagement/types"/>
    <ds:schemaRef ds:uri="e77e1706-7c9d-43ed-898f-6714d9ea1aaa"/>
    <ds:schemaRef ds:uri="http://schemas.microsoft.com/office/infopath/2007/PartnerControls"/>
    <ds:schemaRef ds:uri="http://purl.org/dc/terms/"/>
    <ds:schemaRef ds:uri="http://purl.org/dc/dcmitype/"/>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8F1700C6-A7D5-402B-86F4-93D4AE95A31B}">
  <ds:schemaRefs>
    <ds:schemaRef ds:uri="http://schemas.microsoft.com/sharepoint/v3/contenttype/forms"/>
  </ds:schemaRefs>
</ds:datastoreItem>
</file>

<file path=customXml/itemProps3.xml><?xml version="1.0" encoding="utf-8"?>
<ds:datastoreItem xmlns:ds="http://schemas.openxmlformats.org/officeDocument/2006/customXml" ds:itemID="{3632FC3A-BC64-4811-ACB6-28A358B6A4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20e8c7-decb-48ee-b710-eef3338cd5c8"/>
    <ds:schemaRef ds:uri="e77e1706-7c9d-43ed-898f-6714d9ea1a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TotalTime>
  <Words>3366</Words>
  <Application>Microsoft Office PowerPoint</Application>
  <PresentationFormat>Widescreen</PresentationFormat>
  <Paragraphs>390</Paragraphs>
  <Slides>29</Slides>
  <Notes>29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Arial,Sans-Serif</vt:lpstr>
      <vt:lpstr>Calibri</vt:lpstr>
      <vt:lpstr>Calibri Light</vt:lpstr>
      <vt:lpstr>Courier New</vt:lpstr>
      <vt:lpstr>Georgia</vt:lpstr>
      <vt:lpstr>Source Sans Pro</vt:lpstr>
      <vt:lpstr>Source Sans Pro Black</vt:lpstr>
      <vt:lpstr>Source Sans Pro Light</vt:lpstr>
      <vt:lpstr>Source Sans Pro Semibold</vt:lpstr>
      <vt:lpstr>Symbol</vt:lpstr>
      <vt:lpstr>1_Text Master</vt:lpstr>
      <vt:lpstr>Office Theme</vt:lpstr>
      <vt:lpstr>ONLINE CUSTOMER EXPERIENCE ENGAGEMENT</vt:lpstr>
      <vt:lpstr>AGENDA TODAY</vt:lpstr>
      <vt:lpstr>BENEFITS OF myUSCIS</vt:lpstr>
      <vt:lpstr>ONLINE FILING PERCENTAGES</vt:lpstr>
      <vt:lpstr>TESTIMONIALS</vt:lpstr>
      <vt:lpstr>TEXT AHEAD</vt:lpstr>
      <vt:lpstr>“TEXT AHEAD” HELPS US CONNECT</vt:lpstr>
      <vt:lpstr>TEXT AHEAD – ACCEPT CALL</vt:lpstr>
      <vt:lpstr>TEXT AHEAD – REJECT CALL</vt:lpstr>
      <vt:lpstr>ONLINE APPOINTMENT REQUEST FORM</vt:lpstr>
      <vt:lpstr>VIEW YOUR APPOINTMENT OR  REQUEST A NEW ONE</vt:lpstr>
      <vt:lpstr>REASONS FOR AN APPOINTMENT</vt:lpstr>
      <vt:lpstr>REQUIRED DATA</vt:lpstr>
      <vt:lpstr>AFTER A REQUEST IS MADE</vt:lpstr>
      <vt:lpstr>REQUEST A NEW ONLINE ACCESS CODE</vt:lpstr>
      <vt:lpstr>ENTER CODE AND DATE OF BIRTH</vt:lpstr>
      <vt:lpstr>SYSTEM DETECTS EXPIRED CODE</vt:lpstr>
      <vt:lpstr>CONFIRMATION OF REQUEST</vt:lpstr>
      <vt:lpstr>BIOMETRICS RESCHEDULING</vt:lpstr>
      <vt:lpstr>Reschedule Your Biometrics Appointment Video</vt:lpstr>
      <vt:lpstr>myPROGRESS  (formerly Personalized Processing Times)</vt:lpstr>
      <vt:lpstr>myPROGRESS</vt:lpstr>
      <vt:lpstr>myPROGRESS vs.  GENERAL PROCESSING TIMES</vt:lpstr>
      <vt:lpstr>CX ENHANCEMENT ROLLOUTS</vt:lpstr>
      <vt:lpstr>25</vt:lpstr>
      <vt:lpstr>Helpful Links &amp; Resources</vt:lpstr>
      <vt:lpstr>Disclaimer</vt:lpstr>
      <vt:lpstr>About this Presentation</vt:lpstr>
      <vt:lpstr>Dissemination</vt:lpstr>
    </vt:vector>
  </TitlesOfParts>
  <Company>Department of Homeland Security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 101 for PED 9.20.2022</dc:title>
  <dc:subject>DHS Web Council Brief</dc:subject>
  <dc:creator>SKEELS, EMILY</dc:creator>
  <cp:lastModifiedBy>Turner, Ebony N</cp:lastModifiedBy>
  <cp:revision>4</cp:revision>
  <cp:lastPrinted>2018-06-19T15:19:36Z</cp:lastPrinted>
  <dcterms:created xsi:type="dcterms:W3CDTF">2021-01-08T17:46:39Z</dcterms:created>
  <dcterms:modified xsi:type="dcterms:W3CDTF">2023-09-12T21:29:05Z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0x01010033A6B036979E1043AA555D8AF9B4DECA</vt:lpwstr>
  </property>
  <property fmtid="{D5CDD505-2E9C-101B-9397-08002B2CF9AE}" pid="3" name="Component/Office">
    <vt:lpwstr>2;#Office of Public Affairs (OPA)|4c2256db-117e-476a-973b-949ebb27c691</vt:lpwstr>
  </property>
  <property fmtid="{D5CDD505-2E9C-101B-9397-08002B2CF9AE}" pid="4" name="Document Type">
    <vt:lpwstr>56;#Template|094ab4aa-0400-47b5-9d7d-323cb9e4990b</vt:lpwstr>
  </property>
  <property fmtid="{D5CDD505-2E9C-101B-9397-08002B2CF9AE}" pid="5" name="MediaServiceImageTags">
    <vt:lpwstr/>
  </property>
</Properties>
</file>